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4"/>
  </p:notesMasterIdLst>
  <p:sldIdLst>
    <p:sldId id="1286" r:id="rId2"/>
    <p:sldId id="1011" r:id="rId3"/>
    <p:sldId id="1091" r:id="rId4"/>
    <p:sldId id="1095" r:id="rId5"/>
    <p:sldId id="1014" r:id="rId6"/>
    <p:sldId id="1015" r:id="rId7"/>
    <p:sldId id="1311" r:id="rId8"/>
    <p:sldId id="1308" r:id="rId9"/>
    <p:sldId id="1309" r:id="rId10"/>
    <p:sldId id="1256" r:id="rId11"/>
    <p:sldId id="1254" r:id="rId12"/>
    <p:sldId id="1393" r:id="rId13"/>
    <p:sldId id="1239" r:id="rId14"/>
    <p:sldId id="1240" r:id="rId15"/>
    <p:sldId id="1310" r:id="rId16"/>
    <p:sldId id="1296" r:id="rId17"/>
    <p:sldId id="1297" r:id="rId18"/>
    <p:sldId id="1394" r:id="rId19"/>
    <p:sldId id="1395" r:id="rId20"/>
    <p:sldId id="1396" r:id="rId21"/>
    <p:sldId id="1287" r:id="rId22"/>
    <p:sldId id="1314" r:id="rId23"/>
    <p:sldId id="1288" r:id="rId24"/>
    <p:sldId id="1276" r:id="rId25"/>
    <p:sldId id="979" r:id="rId26"/>
    <p:sldId id="1320" r:id="rId27"/>
    <p:sldId id="969" r:id="rId28"/>
    <p:sldId id="1319" r:id="rId29"/>
    <p:sldId id="1039" r:id="rId30"/>
    <p:sldId id="301" r:id="rId31"/>
    <p:sldId id="1045" r:id="rId32"/>
    <p:sldId id="1304" r:id="rId33"/>
    <p:sldId id="742" r:id="rId34"/>
    <p:sldId id="1305" r:id="rId35"/>
    <p:sldId id="333" r:id="rId36"/>
    <p:sldId id="1306" r:id="rId37"/>
    <p:sldId id="1313" r:id="rId38"/>
    <p:sldId id="1307" r:id="rId39"/>
    <p:sldId id="1298" r:id="rId40"/>
    <p:sldId id="1318" r:id="rId41"/>
    <p:sldId id="1270" r:id="rId42"/>
    <p:sldId id="1289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D36C99C-9B88-45D9-872E-E5E03648F200}" v="11" dt="2026-06-25T13:57:50.01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6" autoAdjust="0"/>
    <p:restoredTop sz="95607" autoAdjust="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/>
    </p:cSldViewPr>
  </p:slideViewPr>
  <p:outlineViewPr>
    <p:cViewPr>
      <p:scale>
        <a:sx n="33" d="100"/>
        <a:sy n="33" d="100"/>
      </p:scale>
      <p:origin x="0" y="-9029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-333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50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33.xml"/><Relationship Id="rId2" Type="http://schemas.openxmlformats.org/officeDocument/2006/relationships/slide" Target="slides/slide32.xml"/><Relationship Id="rId1" Type="http://schemas.openxmlformats.org/officeDocument/2006/relationships/slide" Target="slides/slide26.xml"/><Relationship Id="rId5" Type="http://schemas.openxmlformats.org/officeDocument/2006/relationships/slide" Target="slides/slide36.xml"/><Relationship Id="rId4" Type="http://schemas.openxmlformats.org/officeDocument/2006/relationships/slide" Target="slides/slide3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obias Thrien" userId="f4118f5597bcc813" providerId="LiveId" clId="{87CAD03D-F37B-421A-985F-D2251272E590}"/>
    <pc:docChg chg="undo custSel addSld delSld modSld">
      <pc:chgData name="Tobias Thrien" userId="f4118f5597bcc813" providerId="LiveId" clId="{87CAD03D-F37B-421A-985F-D2251272E590}" dt="2026-06-25T13:57:52.783" v="59" actId="47"/>
      <pc:docMkLst>
        <pc:docMk/>
      </pc:docMkLst>
      <pc:sldChg chg="modSp mod">
        <pc:chgData name="Tobias Thrien" userId="f4118f5597bcc813" providerId="LiveId" clId="{87CAD03D-F37B-421A-985F-D2251272E590}" dt="2026-06-24T19:25:03.149" v="57" actId="20577"/>
        <pc:sldMkLst>
          <pc:docMk/>
          <pc:sldMk cId="3079419685" sldId="969"/>
        </pc:sldMkLst>
        <pc:spChg chg="mod">
          <ac:chgData name="Tobias Thrien" userId="f4118f5597bcc813" providerId="LiveId" clId="{87CAD03D-F37B-421A-985F-D2251272E590}" dt="2026-06-24T19:25:03.149" v="57" actId="20577"/>
          <ac:spMkLst>
            <pc:docMk/>
            <pc:sldMk cId="3079419685" sldId="969"/>
            <ac:spMk id="5" creationId="{E1AB3980-8C03-98F0-E5B7-4A88E05EC1B2}"/>
          </ac:spMkLst>
        </pc:spChg>
      </pc:sldChg>
      <pc:sldChg chg="modSp mod">
        <pc:chgData name="Tobias Thrien" userId="f4118f5597bcc813" providerId="LiveId" clId="{87CAD03D-F37B-421A-985F-D2251272E590}" dt="2026-06-12T18:43:44.538" v="7" actId="20577"/>
        <pc:sldMkLst>
          <pc:docMk/>
          <pc:sldMk cId="2557978258" sldId="1011"/>
        </pc:sldMkLst>
        <pc:spChg chg="mod">
          <ac:chgData name="Tobias Thrien" userId="f4118f5597bcc813" providerId="LiveId" clId="{87CAD03D-F37B-421A-985F-D2251272E590}" dt="2026-06-12T18:43:44.538" v="7" actId="20577"/>
          <ac:spMkLst>
            <pc:docMk/>
            <pc:sldMk cId="2557978258" sldId="1011"/>
            <ac:spMk id="2" creationId="{F3D12DCE-BCE0-1B6B-E0EF-339384EAD13D}"/>
          </ac:spMkLst>
        </pc:spChg>
      </pc:sldChg>
      <pc:sldChg chg="modSp">
        <pc:chgData name="Tobias Thrien" userId="f4118f5597bcc813" providerId="LiveId" clId="{87CAD03D-F37B-421A-985F-D2251272E590}" dt="2026-06-23T16:45:55.370" v="27" actId="6549"/>
        <pc:sldMkLst>
          <pc:docMk/>
          <pc:sldMk cId="1073228335" sldId="1095"/>
        </pc:sldMkLst>
        <pc:spChg chg="mod">
          <ac:chgData name="Tobias Thrien" userId="f4118f5597bcc813" providerId="LiveId" clId="{87CAD03D-F37B-421A-985F-D2251272E590}" dt="2026-06-23T16:45:55.370" v="27" actId="6549"/>
          <ac:spMkLst>
            <pc:docMk/>
            <pc:sldMk cId="1073228335" sldId="1095"/>
            <ac:spMk id="2" creationId="{3C7C2045-FA28-A701-4643-172B86C87CFC}"/>
          </ac:spMkLst>
        </pc:spChg>
      </pc:sldChg>
      <pc:sldChg chg="addSp delSp modSp mod addAnim delAnim modAnim">
        <pc:chgData name="Tobias Thrien" userId="f4118f5597bcc813" providerId="LiveId" clId="{87CAD03D-F37B-421A-985F-D2251272E590}" dt="2026-06-12T19:30:19.360" v="26" actId="14100"/>
        <pc:sldMkLst>
          <pc:docMk/>
          <pc:sldMk cId="965687509" sldId="1240"/>
        </pc:sldMkLst>
        <pc:spChg chg="add mod">
          <ac:chgData name="Tobias Thrien" userId="f4118f5597bcc813" providerId="LiveId" clId="{87CAD03D-F37B-421A-985F-D2251272E590}" dt="2026-06-12T19:30:19.360" v="26" actId="14100"/>
          <ac:spMkLst>
            <pc:docMk/>
            <pc:sldMk cId="965687509" sldId="1240"/>
            <ac:spMk id="4" creationId="{0D0233A0-140D-8A93-B997-6B7648ABBAE3}"/>
          </ac:spMkLst>
        </pc:spChg>
      </pc:sldChg>
      <pc:sldChg chg="add">
        <pc:chgData name="Tobias Thrien" userId="f4118f5597bcc813" providerId="LiveId" clId="{87CAD03D-F37B-421A-985F-D2251272E590}" dt="2026-06-25T13:57:50.003" v="58"/>
        <pc:sldMkLst>
          <pc:docMk/>
          <pc:sldMk cId="2071388734" sldId="1270"/>
        </pc:sldMkLst>
      </pc:sldChg>
      <pc:sldChg chg="modAnim">
        <pc:chgData name="Tobias Thrien" userId="f4118f5597bcc813" providerId="LiveId" clId="{87CAD03D-F37B-421A-985F-D2251272E590}" dt="2026-06-12T17:58:46.241" v="0"/>
        <pc:sldMkLst>
          <pc:docMk/>
          <pc:sldMk cId="1626484658" sldId="1276"/>
        </pc:sldMkLst>
      </pc:sldChg>
      <pc:sldChg chg="modSp mod">
        <pc:chgData name="Tobias Thrien" userId="f4118f5597bcc813" providerId="LiveId" clId="{87CAD03D-F37B-421A-985F-D2251272E590}" dt="2026-06-23T17:03:39.253" v="51" actId="113"/>
        <pc:sldMkLst>
          <pc:docMk/>
          <pc:sldMk cId="3259907365" sldId="1286"/>
        </pc:sldMkLst>
        <pc:spChg chg="mod">
          <ac:chgData name="Tobias Thrien" userId="f4118f5597bcc813" providerId="LiveId" clId="{87CAD03D-F37B-421A-985F-D2251272E590}" dt="2026-06-23T16:47:28.101" v="29" actId="20577"/>
          <ac:spMkLst>
            <pc:docMk/>
            <pc:sldMk cId="3259907365" sldId="1286"/>
            <ac:spMk id="2" creationId="{36DB8EF8-1CA4-0AF4-8F17-8A411A35912C}"/>
          </ac:spMkLst>
        </pc:spChg>
        <pc:spChg chg="mod">
          <ac:chgData name="Tobias Thrien" userId="f4118f5597bcc813" providerId="LiveId" clId="{87CAD03D-F37B-421A-985F-D2251272E590}" dt="2026-06-23T17:03:39.253" v="51" actId="113"/>
          <ac:spMkLst>
            <pc:docMk/>
            <pc:sldMk cId="3259907365" sldId="1286"/>
            <ac:spMk id="3" creationId="{2AB966BA-E88F-9DF9-B52F-C052D3944FD2}"/>
          </ac:spMkLst>
        </pc:spChg>
      </pc:sldChg>
      <pc:sldChg chg="add">
        <pc:chgData name="Tobias Thrien" userId="f4118f5597bcc813" providerId="LiveId" clId="{87CAD03D-F37B-421A-985F-D2251272E590}" dt="2026-06-12T19:26:38.574" v="14"/>
        <pc:sldMkLst>
          <pc:docMk/>
          <pc:sldMk cId="3059456940" sldId="1296"/>
        </pc:sldMkLst>
      </pc:sldChg>
      <pc:sldChg chg="add">
        <pc:chgData name="Tobias Thrien" userId="f4118f5597bcc813" providerId="LiveId" clId="{87CAD03D-F37B-421A-985F-D2251272E590}" dt="2026-06-12T19:26:38.574" v="14"/>
        <pc:sldMkLst>
          <pc:docMk/>
          <pc:sldMk cId="1685763399" sldId="1297"/>
        </pc:sldMkLst>
      </pc:sldChg>
      <pc:sldChg chg="addSp modSp modAnim">
        <pc:chgData name="Tobias Thrien" userId="f4118f5597bcc813" providerId="LiveId" clId="{87CAD03D-F37B-421A-985F-D2251272E590}" dt="2026-06-12T19:20:36.792" v="10"/>
        <pc:sldMkLst>
          <pc:docMk/>
          <pc:sldMk cId="2492750172" sldId="1308"/>
        </pc:sldMkLst>
        <pc:picChg chg="add mod">
          <ac:chgData name="Tobias Thrien" userId="f4118f5597bcc813" providerId="LiveId" clId="{87CAD03D-F37B-421A-985F-D2251272E590}" dt="2026-06-12T19:20:33.017" v="9" actId="1076"/>
          <ac:picMkLst>
            <pc:docMk/>
            <pc:sldMk cId="2492750172" sldId="1308"/>
            <ac:picMk id="1026" creationId="{03EF0E36-C542-E48D-850E-815CA534CE9D}"/>
          </ac:picMkLst>
        </pc:picChg>
      </pc:sldChg>
      <pc:sldChg chg="modSp del mod">
        <pc:chgData name="Tobias Thrien" userId="f4118f5597bcc813" providerId="LiveId" clId="{87CAD03D-F37B-421A-985F-D2251272E590}" dt="2026-06-25T13:57:52.783" v="59" actId="47"/>
        <pc:sldMkLst>
          <pc:docMk/>
          <pc:sldMk cId="4123125863" sldId="1317"/>
        </pc:sldMkLst>
        <pc:spChg chg="mod">
          <ac:chgData name="Tobias Thrien" userId="f4118f5597bcc813" providerId="LiveId" clId="{87CAD03D-F37B-421A-985F-D2251272E590}" dt="2026-06-24T14:04:16.779" v="55" actId="20577"/>
          <ac:spMkLst>
            <pc:docMk/>
            <pc:sldMk cId="4123125863" sldId="1317"/>
            <ac:spMk id="3" creationId="{63F0E938-1FE0-4A24-7D1C-A779C7B25DC4}"/>
          </ac:spMkLst>
        </pc:spChg>
      </pc:sldChg>
      <pc:sldChg chg="delSp add mod">
        <pc:chgData name="Tobias Thrien" userId="f4118f5597bcc813" providerId="LiveId" clId="{87CAD03D-F37B-421A-985F-D2251272E590}" dt="2026-06-12T19:23:04.674" v="13" actId="478"/>
        <pc:sldMkLst>
          <pc:docMk/>
          <pc:sldMk cId="1294908919" sldId="1393"/>
        </pc:sldMkLst>
      </pc:sldChg>
      <pc:sldChg chg="add">
        <pc:chgData name="Tobias Thrien" userId="f4118f5597bcc813" providerId="LiveId" clId="{87CAD03D-F37B-421A-985F-D2251272E590}" dt="2026-06-12T19:26:38.574" v="14"/>
        <pc:sldMkLst>
          <pc:docMk/>
          <pc:sldMk cId="216575515" sldId="1394"/>
        </pc:sldMkLst>
      </pc:sldChg>
      <pc:sldChg chg="add">
        <pc:chgData name="Tobias Thrien" userId="f4118f5597bcc813" providerId="LiveId" clId="{87CAD03D-F37B-421A-985F-D2251272E590}" dt="2026-06-12T19:26:38.574" v="14"/>
        <pc:sldMkLst>
          <pc:docMk/>
          <pc:sldMk cId="3227421730" sldId="1395"/>
        </pc:sldMkLst>
      </pc:sldChg>
      <pc:sldChg chg="add">
        <pc:chgData name="Tobias Thrien" userId="f4118f5597bcc813" providerId="LiveId" clId="{87CAD03D-F37B-421A-985F-D2251272E590}" dt="2026-06-12T19:26:38.574" v="14"/>
        <pc:sldMkLst>
          <pc:docMk/>
          <pc:sldMk cId="1844981757" sldId="1396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scatterChart>
        <c:scatterStyle val="lineMarker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Specific Heat (kJ/kgK)</c:v>
                </c:pt>
              </c:strCache>
            </c:strRef>
          </c:tx>
          <c:spPr>
            <a:ln w="19050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xVal>
            <c:numRef>
              <c:f>Sheet1!$A$2:$A$42</c:f>
              <c:numCache>
                <c:formatCode>General</c:formatCode>
                <c:ptCount val="41"/>
                <c:pt idx="0">
                  <c:v>-100</c:v>
                </c:pt>
                <c:pt idx="1">
                  <c:v>-90</c:v>
                </c:pt>
                <c:pt idx="2">
                  <c:v>-80</c:v>
                </c:pt>
                <c:pt idx="3">
                  <c:v>-70</c:v>
                </c:pt>
                <c:pt idx="4">
                  <c:v>-60</c:v>
                </c:pt>
                <c:pt idx="5">
                  <c:v>-50</c:v>
                </c:pt>
                <c:pt idx="6">
                  <c:v>-40</c:v>
                </c:pt>
                <c:pt idx="7">
                  <c:v>-35</c:v>
                </c:pt>
                <c:pt idx="8">
                  <c:v>-30</c:v>
                </c:pt>
                <c:pt idx="9">
                  <c:v>-25</c:v>
                </c:pt>
                <c:pt idx="10">
                  <c:v>-20</c:v>
                </c:pt>
                <c:pt idx="11">
                  <c:v>-15</c:v>
                </c:pt>
                <c:pt idx="12">
                  <c:v>-10</c:v>
                </c:pt>
                <c:pt idx="13">
                  <c:v>-5</c:v>
                </c:pt>
                <c:pt idx="14">
                  <c:v>0</c:v>
                </c:pt>
                <c:pt idx="15">
                  <c:v>0.01</c:v>
                </c:pt>
                <c:pt idx="16">
                  <c:v>10</c:v>
                </c:pt>
                <c:pt idx="17">
                  <c:v>20</c:v>
                </c:pt>
                <c:pt idx="18">
                  <c:v>25</c:v>
                </c:pt>
                <c:pt idx="19">
                  <c:v>30</c:v>
                </c:pt>
                <c:pt idx="20">
                  <c:v>40</c:v>
                </c:pt>
                <c:pt idx="21">
                  <c:v>50</c:v>
                </c:pt>
                <c:pt idx="22">
                  <c:v>60</c:v>
                </c:pt>
                <c:pt idx="23">
                  <c:v>70</c:v>
                </c:pt>
                <c:pt idx="24">
                  <c:v>80</c:v>
                </c:pt>
                <c:pt idx="25">
                  <c:v>90</c:v>
                </c:pt>
                <c:pt idx="26">
                  <c:v>100</c:v>
                </c:pt>
                <c:pt idx="27">
                  <c:v>110</c:v>
                </c:pt>
                <c:pt idx="28">
                  <c:v>120</c:v>
                </c:pt>
                <c:pt idx="29">
                  <c:v>140</c:v>
                </c:pt>
                <c:pt idx="30">
                  <c:v>160</c:v>
                </c:pt>
                <c:pt idx="31">
                  <c:v>180</c:v>
                </c:pt>
                <c:pt idx="32">
                  <c:v>200</c:v>
                </c:pt>
                <c:pt idx="33">
                  <c:v>220</c:v>
                </c:pt>
                <c:pt idx="34">
                  <c:v>240</c:v>
                </c:pt>
                <c:pt idx="35">
                  <c:v>260</c:v>
                </c:pt>
                <c:pt idx="36">
                  <c:v>280</c:v>
                </c:pt>
                <c:pt idx="37">
                  <c:v>300</c:v>
                </c:pt>
                <c:pt idx="38">
                  <c:v>320</c:v>
                </c:pt>
                <c:pt idx="39">
                  <c:v>340</c:v>
                </c:pt>
                <c:pt idx="40">
                  <c:v>360</c:v>
                </c:pt>
              </c:numCache>
            </c:numRef>
          </c:xVal>
          <c:yVal>
            <c:numRef>
              <c:f>Sheet1!$B$2:$B$42</c:f>
              <c:numCache>
                <c:formatCode>General</c:formatCode>
                <c:ptCount val="41"/>
                <c:pt idx="0">
                  <c:v>1.389</c:v>
                </c:pt>
                <c:pt idx="1">
                  <c:v>1.4630000000000001</c:v>
                </c:pt>
                <c:pt idx="2">
                  <c:v>1.536</c:v>
                </c:pt>
                <c:pt idx="3">
                  <c:v>1.609</c:v>
                </c:pt>
                <c:pt idx="4">
                  <c:v>1.681</c:v>
                </c:pt>
                <c:pt idx="5">
                  <c:v>1.7509999999999999</c:v>
                </c:pt>
                <c:pt idx="6">
                  <c:v>1.8180000000000001</c:v>
                </c:pt>
                <c:pt idx="7">
                  <c:v>1.851</c:v>
                </c:pt>
                <c:pt idx="8">
                  <c:v>1.8819999999999999</c:v>
                </c:pt>
                <c:pt idx="9">
                  <c:v>1.913</c:v>
                </c:pt>
                <c:pt idx="10">
                  <c:v>1.9430000000000001</c:v>
                </c:pt>
                <c:pt idx="11">
                  <c:v>1.972</c:v>
                </c:pt>
                <c:pt idx="12">
                  <c:v>2</c:v>
                </c:pt>
                <c:pt idx="13">
                  <c:v>2.0270000000000001</c:v>
                </c:pt>
                <c:pt idx="14">
                  <c:v>2.0499999999999998</c:v>
                </c:pt>
                <c:pt idx="15">
                  <c:v>4.2199</c:v>
                </c:pt>
                <c:pt idx="16">
                  <c:v>4.1955</c:v>
                </c:pt>
                <c:pt idx="17">
                  <c:v>4.1844000000000001</c:v>
                </c:pt>
                <c:pt idx="18">
                  <c:v>4.1816000000000004</c:v>
                </c:pt>
                <c:pt idx="19">
                  <c:v>4.1801000000000004</c:v>
                </c:pt>
                <c:pt idx="20">
                  <c:v>4.1795999999999998</c:v>
                </c:pt>
                <c:pt idx="21">
                  <c:v>4.1814999999999998</c:v>
                </c:pt>
                <c:pt idx="22">
                  <c:v>4.1851000000000003</c:v>
                </c:pt>
                <c:pt idx="23">
                  <c:v>4.1901999999999999</c:v>
                </c:pt>
                <c:pt idx="24">
                  <c:v>4.1969000000000003</c:v>
                </c:pt>
                <c:pt idx="25">
                  <c:v>4.2053000000000003</c:v>
                </c:pt>
                <c:pt idx="26">
                  <c:v>4.2157</c:v>
                </c:pt>
                <c:pt idx="27">
                  <c:v>4.2282999999999999</c:v>
                </c:pt>
                <c:pt idx="28">
                  <c:v>4.2435</c:v>
                </c:pt>
                <c:pt idx="29">
                  <c:v>4.2826000000000004</c:v>
                </c:pt>
                <c:pt idx="30">
                  <c:v>4.3353999999999999</c:v>
                </c:pt>
                <c:pt idx="31">
                  <c:v>4.4050000000000002</c:v>
                </c:pt>
                <c:pt idx="32">
                  <c:v>4.4958</c:v>
                </c:pt>
                <c:pt idx="33">
                  <c:v>4.6146000000000003</c:v>
                </c:pt>
                <c:pt idx="34">
                  <c:v>4.7718999999999996</c:v>
                </c:pt>
                <c:pt idx="35">
                  <c:v>4.9855999999999998</c:v>
                </c:pt>
                <c:pt idx="36">
                  <c:v>5.2888999999999999</c:v>
                </c:pt>
                <c:pt idx="37">
                  <c:v>5.7504</c:v>
                </c:pt>
                <c:pt idx="38">
                  <c:v>6.5373000000000001</c:v>
                </c:pt>
                <c:pt idx="39">
                  <c:v>8.2080000000000002</c:v>
                </c:pt>
                <c:pt idx="40">
                  <c:v>15.004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0A9-43F7-87D0-7AD2481A43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522168911"/>
        <c:axId val="1522175151"/>
      </c:scatterChart>
      <c:valAx>
        <c:axId val="1522168911"/>
        <c:scaling>
          <c:orientation val="minMax"/>
          <c:max val="360"/>
          <c:min val="-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Temperature (C)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75151"/>
        <c:crosses val="autoZero"/>
        <c:crossBetween val="midCat"/>
      </c:valAx>
      <c:valAx>
        <c:axId val="15221751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/>
                  <a:t>Specific Heat (kJ/kgK)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522168911"/>
        <c:crossesAt val="-100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19C704-B8F9-449B-B828-36D786A1FE73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F452-85BD-4268-B680-C313DBFDCE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4317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1540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1810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108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8527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9844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194251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8533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082880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1435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81217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7730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8593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6736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0319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90624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7694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81038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39849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78094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973336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35417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2306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4302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304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86875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61580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Large cardinals are defined to have a specific property and their existence cannot be proven (or disproven) in standard ZFC.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74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55823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5282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6037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14634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6649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4719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167165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366108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133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17736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055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25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52905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54F452-85BD-4268-B680-C313DBFDCEB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0671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4FB9D-FE32-4608-A322-879EB604C4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12BEF24-38DB-414B-9143-835F94C545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649D3D-74DA-4CF4-9D8A-35BEC589E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C91429-FD2A-4C40-BDBB-8524616C5016}" type="datetime1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3B2A6A3-4127-48D5-9784-9FE0EA9F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7A031F-D251-4900-90B5-0DBC5EEB8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7EBE43-81C5-C3A7-19B2-4AEF320C735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1405" y="4369993"/>
            <a:ext cx="1676403" cy="15240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5FB429-4DC1-9EA8-5594-36E9029DC11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4754" y="5936692"/>
            <a:ext cx="2229706" cy="757858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3AF2D39E-1CF2-6C35-A74E-C2E85F817FF0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53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061A85-F374-4F3F-BA0C-52075B074A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3497C3-0A16-4208-BEB3-607737FDD7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EED635-7E11-4664-8FBC-36FEBFF2DC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917430-8E57-4085-8952-3A20E2F577E8}" type="datetime1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B9DE0C-6D6F-4D42-817A-BBD09369D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E03EC4-334C-45C4-A174-AFF5497F81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3321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7597DE0-D863-4430-924C-3EB271CE81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98BD85-A68E-409D-B87F-BAD2034195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AA6CF-52A1-4471-AFF7-79B37FEF20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8641-F8A9-44F2-8D13-1E6E01CCEAF6}" type="datetime1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4AF83-3843-42EB-A5A1-2BDCD43FA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368DFD-8437-42AF-BA50-3290D8CDC2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94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12083A-4E98-4B0F-9BE9-89B3801C59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3EDFED-B2F5-4E8E-B7CC-56CC10C1C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BC790-453E-4FDF-8576-041B1DF98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0BC8FBAB-8131-440B-982D-5FFA7A53024B}"/>
              </a:ext>
            </a:extLst>
          </p:cNvPr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DFF109C9-9EC4-44F0-A6AD-CB448D5904F2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CD6FF50-33B5-48AA-9106-E41AD3A7C71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915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FACB5C-4D91-4CEE-A37D-A6D6EA7755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72FF89-CC5E-4ECF-8587-C5477617EC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65818F-79A2-4B99-9E93-0A0D345094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F6F46-7E79-4B6B-A58A-9FAFC1008D53}" type="datetime1">
              <a:rPr lang="en-US" smtClean="0"/>
              <a:t>6/25/2026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0A171-786D-4212-94DA-A3B5DDCBE8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0C80CF-897E-4A36-9214-10EE125C52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8647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B8B1A4-D1EF-45A3-9791-016116AFC3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B0615B-3F88-41CF-8B1F-20FB3C7BE2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955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6C97195-09DC-40DF-8642-91B5CEAE2E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105469"/>
            <a:ext cx="5915845" cy="50714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B77FD46-DF3C-4CF1-8DB8-AE555EDA6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9D2457-DF98-4106-9232-1E38A678BC59}" type="datetime1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AA3C63-BDA7-4CD1-98D2-7B44F82B1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9C5504-0686-44F8-A23D-45B91F88E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8628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19177B-A747-42FD-8F29-D1361B4E2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DEB389-9A95-4143-B34D-74A157C3E5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8FF914-FCFA-477B-964A-C59B91251C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6DC335-A7AE-4EBC-A953-CD7B08744D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606B780-1F08-4E36-968D-D083275A4F3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6AC007B-DA08-41DC-96BA-9EDC62C18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63E0BD-0368-4AEA-A574-0EFDAF454C85}" type="datetime1">
              <a:rPr lang="en-US" smtClean="0"/>
              <a:t>6/25/2026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9F2FD71-2584-48F8-992F-EBA7CFFACF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1FB88B5-3CD1-407E-B5B5-2FDF80D2D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709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1BD30F-053D-46F9-9A37-D1DA8923C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02A0CFC-E613-4829-BB1E-23DC17F1F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2A8AB8-4784-4A53-AC85-3773B50EA069}" type="datetime1">
              <a:rPr lang="en-US" smtClean="0"/>
              <a:t>6/25/2026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344F9ED-0DC1-499C-966A-67FA83690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2F0D14-ECEA-4749-973A-35A78F792B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2136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97A8DE-26FB-44D4-A9F1-CB9FF4220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48E11-06E4-4F78-AFEB-732EE44A2291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B56CC65-9693-4336-8892-7DBB0D428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1092D98-AE7E-447E-AA93-A2032A1FE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32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6036F1-9482-436E-9974-452FA8C03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63F32D-85F2-44AA-81B0-6B60F5AE66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3A3A79-53E7-4E9B-A70E-77106E56CD3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D5672-F891-4ED6-8D9F-0B8771B5CE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544931-9627-4402-A778-5B413CF8CFBB}" type="datetime1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272739-2C05-4A24-88F6-82BBE08FD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2675969-E211-4DE2-B886-5934860C36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6502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7BCD-8167-44E1-825E-012B66377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D72A2AE-5BB8-4C31-9C94-6EDE7D578B9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D1A6C8-B63C-47F8-8C8C-4DB028D4B57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356164-D348-4A71-AE1D-E22897D3C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ACE20D-233E-49F5-ACEC-57B51108672B}" type="datetime1">
              <a:rPr lang="en-US" smtClean="0"/>
              <a:t>6/25/2026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F6AADB-3A05-424C-9F43-41572E8436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6B28A14-221B-4635-AA55-72AC789D4F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683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5AE79D-67AF-4A6E-B20E-A13E26034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FF892-5903-470F-A479-331C39379F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955" y="1075038"/>
            <a:ext cx="11984090" cy="538174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86424-CA87-4045-BC8B-6EDDC11B32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604759" y="6580246"/>
            <a:ext cx="2229706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DC4F00-B93C-45D9-947C-21AF1355BDAE}" type="datetime1">
              <a:rPr lang="en-US" smtClean="0"/>
              <a:t>6/25/2026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6D1E3F-305F-48EC-9661-A5555D6D91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19730" y="6565529"/>
            <a:ext cx="5967867" cy="23596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Christine Aidala - University of Michigan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9D7172-52C7-47AA-A8CB-03E0DDB366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40178" y="6572888"/>
            <a:ext cx="555908" cy="2286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45EA-7733-40EE-B074-20032348B727}" type="slidenum">
              <a:rPr lang="en-US" smtClean="0"/>
              <a:t>‹#›</a:t>
            </a:fld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1AA285D-1676-8476-E3FF-1782C3DC601F}"/>
              </a:ext>
            </a:extLst>
          </p:cNvPr>
          <p:cNvSpPr/>
          <p:nvPr userDrawn="1"/>
        </p:nvSpPr>
        <p:spPr>
          <a:xfrm>
            <a:off x="9442580" y="4170784"/>
            <a:ext cx="2674054" cy="2668555"/>
          </a:xfrm>
          <a:prstGeom prst="ellipse">
            <a:avLst/>
          </a:prstGeom>
          <a:noFill/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C4DAF4-877C-B697-9F33-77BD3CFF038B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1201" y="5161510"/>
            <a:ext cx="755810" cy="68710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689385B-0892-E7A3-350A-12FC896047C9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2674" y="6273515"/>
            <a:ext cx="1313865" cy="44657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3C0152C-5722-D560-A1D1-83330A0E1841}"/>
              </a:ext>
            </a:extLst>
          </p:cNvPr>
          <p:cNvSpPr txBox="1"/>
          <p:nvPr userDrawn="1"/>
        </p:nvSpPr>
        <p:spPr>
          <a:xfrm>
            <a:off x="9723330" y="5954370"/>
            <a:ext cx="2151551" cy="2616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100" dirty="0"/>
              <a:t>https://assumptionsofphysics.org/</a:t>
            </a:r>
          </a:p>
        </p:txBody>
      </p:sp>
    </p:spTree>
    <p:extLst>
      <p:ext uri="{BB962C8B-B14F-4D97-AF65-F5344CB8AC3E}">
        <p14:creationId xmlns:p14="http://schemas.microsoft.com/office/powerpoint/2010/main" val="3603477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7" grpId="3" animBg="1"/>
      <p:bldP spid="7" grpId="4" animBg="1"/>
      <p:bldP spid="7" grpId="5" animBg="1"/>
      <p:bldP spid="7" grpId="6" animBg="1"/>
      <p:bldP spid="7" grpId="7" animBg="1"/>
    </p:bldLst>
  </p:timing>
  <p:hf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500.png"/><Relationship Id="rId7" Type="http://schemas.openxmlformats.org/officeDocument/2006/relationships/image" Target="../media/image6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8.png"/><Relationship Id="rId11" Type="http://schemas.openxmlformats.org/officeDocument/2006/relationships/image" Target="../media/image70.png"/><Relationship Id="rId5" Type="http://schemas.openxmlformats.org/officeDocument/2006/relationships/image" Target="../media/image57.png"/><Relationship Id="rId10" Type="http://schemas.openxmlformats.org/officeDocument/2006/relationships/image" Target="../media/image69.png"/><Relationship Id="rId4" Type="http://schemas.openxmlformats.org/officeDocument/2006/relationships/image" Target="../media/image560.png"/><Relationship Id="rId9" Type="http://schemas.openxmlformats.org/officeDocument/2006/relationships/image" Target="../media/image6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0.png"/><Relationship Id="rId4" Type="http://schemas.openxmlformats.org/officeDocument/2006/relationships/image" Target="../media/image33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5" Type="http://schemas.openxmlformats.org/officeDocument/2006/relationships/image" Target="../media/image130.png"/><Relationship Id="rId10" Type="http://schemas.openxmlformats.org/officeDocument/2006/relationships/image" Target="../media/image182.png"/><Relationship Id="rId4" Type="http://schemas.openxmlformats.org/officeDocument/2006/relationships/image" Target="../media/image120.png"/><Relationship Id="rId9" Type="http://schemas.openxmlformats.org/officeDocument/2006/relationships/image" Target="../media/image171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.png"/><Relationship Id="rId3" Type="http://schemas.openxmlformats.org/officeDocument/2006/relationships/image" Target="../media/image11.png"/><Relationship Id="rId7" Type="http://schemas.openxmlformats.org/officeDocument/2006/relationships/image" Target="../media/image15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0.png"/><Relationship Id="rId11" Type="http://schemas.openxmlformats.org/officeDocument/2006/relationships/image" Target="../media/image182.png"/><Relationship Id="rId5" Type="http://schemas.openxmlformats.org/officeDocument/2006/relationships/image" Target="../media/image130.png"/><Relationship Id="rId10" Type="http://schemas.openxmlformats.org/officeDocument/2006/relationships/image" Target="../media/image180.png"/><Relationship Id="rId4" Type="http://schemas.openxmlformats.org/officeDocument/2006/relationships/image" Target="../media/image120.png"/><Relationship Id="rId9" Type="http://schemas.openxmlformats.org/officeDocument/2006/relationships/image" Target="../media/image17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hyperlink" Target="https://assumptionsofphysics.org/" TargetMode="Externa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8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0.png"/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15" Type="http://schemas.openxmlformats.org/officeDocument/2006/relationships/image" Target="../media/image19.png"/><Relationship Id="rId4" Type="http://schemas.openxmlformats.org/officeDocument/2006/relationships/image" Target="../media/image32.png"/><Relationship Id="rId14" Type="http://schemas.openxmlformats.org/officeDocument/2006/relationships/image" Target="../media/image33.png"/></Relationships>
</file>

<file path=ppt/slides/_rels/slide27.xml.rels><?xml version="1.0" encoding="UTF-8" standalone="yes"?>
<Relationships xmlns="http://schemas.openxmlformats.org/package/2006/relationships"><Relationship Id="rId18" Type="http://schemas.openxmlformats.org/officeDocument/2006/relationships/image" Target="../media/image270.png"/><Relationship Id="rId3" Type="http://schemas.openxmlformats.org/officeDocument/2006/relationships/image" Target="../media/image17.png"/><Relationship Id="rId17" Type="http://schemas.openxmlformats.org/officeDocument/2006/relationships/image" Target="../media/image260.png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15" Type="http://schemas.openxmlformats.org/officeDocument/2006/relationships/image" Target="../media/image242.png"/><Relationship Id="rId4" Type="http://schemas.openxmlformats.org/officeDocument/2006/relationships/image" Target="../media/image10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0.png"/><Relationship Id="rId3" Type="http://schemas.openxmlformats.org/officeDocument/2006/relationships/image" Target="../media/image37.png"/><Relationship Id="rId12" Type="http://schemas.openxmlformats.org/officeDocument/2006/relationships/image" Target="../media/image21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200.png"/><Relationship Id="rId5" Type="http://schemas.openxmlformats.org/officeDocument/2006/relationships/image" Target="../media/image16.png"/><Relationship Id="rId10" Type="http://schemas.openxmlformats.org/officeDocument/2006/relationships/image" Target="../media/image1901.png"/><Relationship Id="rId4" Type="http://schemas.openxmlformats.org/officeDocument/2006/relationships/image" Target="../media/image38.png"/><Relationship Id="rId9" Type="http://schemas.openxmlformats.org/officeDocument/2006/relationships/image" Target="../media/image18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.png"/><Relationship Id="rId3" Type="http://schemas.openxmlformats.org/officeDocument/2006/relationships/image" Target="../media/image21.png"/><Relationship Id="rId7" Type="http://schemas.openxmlformats.org/officeDocument/2006/relationships/image" Target="../media/image122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11.png"/><Relationship Id="rId5" Type="http://schemas.openxmlformats.org/officeDocument/2006/relationships/image" Target="../media/image24.png"/><Relationship Id="rId4" Type="http://schemas.openxmlformats.org/officeDocument/2006/relationships/image" Target="../media/image22.png"/><Relationship Id="rId9" Type="http://schemas.openxmlformats.org/officeDocument/2006/relationships/image" Target="../media/image12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3.png"/><Relationship Id="rId13" Type="http://schemas.openxmlformats.org/officeDocument/2006/relationships/image" Target="../media/image341.png"/><Relationship Id="rId3" Type="http://schemas.openxmlformats.org/officeDocument/2006/relationships/image" Target="../media/image351.png"/><Relationship Id="rId7" Type="http://schemas.openxmlformats.org/officeDocument/2006/relationships/image" Target="../media/image312.png"/><Relationship Id="rId12" Type="http://schemas.openxmlformats.org/officeDocument/2006/relationships/image" Target="../media/image33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11" Type="http://schemas.openxmlformats.org/officeDocument/2006/relationships/image" Target="../media/image321.png"/><Relationship Id="rId5" Type="http://schemas.openxmlformats.org/officeDocument/2006/relationships/image" Target="../media/image291.png"/><Relationship Id="rId15" Type="http://schemas.openxmlformats.org/officeDocument/2006/relationships/image" Target="../media/image362.png"/><Relationship Id="rId10" Type="http://schemas.openxmlformats.org/officeDocument/2006/relationships/image" Target="../media/image262.png"/><Relationship Id="rId4" Type="http://schemas.openxmlformats.org/officeDocument/2006/relationships/image" Target="../media/image281.png"/><Relationship Id="rId9" Type="http://schemas.openxmlformats.org/officeDocument/2006/relationships/image" Target="../media/image252.png"/><Relationship Id="rId14" Type="http://schemas.openxmlformats.org/officeDocument/2006/relationships/image" Target="../media/image350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5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6.png"/><Relationship Id="rId5" Type="http://schemas.openxmlformats.org/officeDocument/2006/relationships/image" Target="../media/image3300.png"/><Relationship Id="rId4" Type="http://schemas.openxmlformats.org/officeDocument/2006/relationships/image" Target="../media/image210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0.png"/><Relationship Id="rId4" Type="http://schemas.openxmlformats.org/officeDocument/2006/relationships/image" Target="../media/image2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00.png"/><Relationship Id="rId13" Type="http://schemas.openxmlformats.org/officeDocument/2006/relationships/image" Target="../media/image340.png"/><Relationship Id="rId3" Type="http://schemas.openxmlformats.org/officeDocument/2006/relationships/image" Target="../media/image540.png"/><Relationship Id="rId7" Type="http://schemas.openxmlformats.org/officeDocument/2006/relationships/image" Target="../media/image159.png"/><Relationship Id="rId12" Type="http://schemas.openxmlformats.org/officeDocument/2006/relationships/image" Target="../media/image3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8.png"/><Relationship Id="rId11" Type="http://schemas.openxmlformats.org/officeDocument/2006/relationships/image" Target="../media/image320.png"/><Relationship Id="rId5" Type="http://schemas.openxmlformats.org/officeDocument/2006/relationships/image" Target="../media/image157.png"/><Relationship Id="rId10" Type="http://schemas.openxmlformats.org/officeDocument/2006/relationships/image" Target="../media/image3110.png"/><Relationship Id="rId4" Type="http://schemas.openxmlformats.org/officeDocument/2006/relationships/image" Target="../media/image550.png"/><Relationship Id="rId9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0.png"/><Relationship Id="rId5" Type="http://schemas.openxmlformats.org/officeDocument/2006/relationships/chart" Target="../charts/chart1.xml"/><Relationship Id="rId4" Type="http://schemas.openxmlformats.org/officeDocument/2006/relationships/image" Target="../media/image36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assumptionsofphysics.org/book/" TargetMode="External"/><Relationship Id="rId2" Type="http://schemas.openxmlformats.org/officeDocument/2006/relationships/hyperlink" Target="mailto:info@assumptionsofphysics.or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youtube.com/@AssumptionsofPhysicsResearch" TargetMode="External"/><Relationship Id="rId5" Type="http://schemas.openxmlformats.org/officeDocument/2006/relationships/hyperlink" Target="https://www.youtube.com/user/gcarcassi" TargetMode="External"/><Relationship Id="rId4" Type="http://schemas.openxmlformats.org/officeDocument/2006/relationships/hyperlink" Target="https://github.com/assumptionsofphysics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DB8EF8-1CA4-0AF4-8F17-8A411A3591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9547" y="1122363"/>
            <a:ext cx="11012906" cy="2387600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Assumptions of Physics</a:t>
            </a:r>
            <a:br>
              <a:rPr lang="en-US" sz="4000" dirty="0"/>
            </a:br>
            <a:r>
              <a:rPr lang="en-US" sz="4000" dirty="0"/>
              <a:t>Summer School 2026</a:t>
            </a:r>
            <a:br>
              <a:rPr lang="en-US" sz="4000" dirty="0"/>
            </a:br>
            <a:br>
              <a:rPr lang="en-US" dirty="0"/>
            </a:br>
            <a:r>
              <a:rPr lang="en-US" dirty="0"/>
              <a:t>Introduction to Physical Mathematics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AB966BA-E88F-9DF9-B52F-C052D3944FD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2400" dirty="0"/>
              <a:t>Gabriele Carcassi, Christine A. Aidala</a:t>
            </a:r>
            <a:r>
              <a:rPr lang="en-US" dirty="0"/>
              <a:t>, and </a:t>
            </a:r>
            <a:r>
              <a:rPr lang="en-US" b="1" dirty="0"/>
              <a:t>Tobias Thrien</a:t>
            </a:r>
            <a:endParaRPr lang="en-US" sz="2400" b="1" dirty="0"/>
          </a:p>
          <a:p>
            <a:r>
              <a:rPr lang="en-US" dirty="0"/>
              <a:t>Physics Department</a:t>
            </a:r>
            <a:br>
              <a:rPr lang="en-US" dirty="0"/>
            </a:br>
            <a:r>
              <a:rPr lang="en-US" dirty="0"/>
              <a:t>University of Michigan</a:t>
            </a:r>
          </a:p>
          <a:p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7DA8297-35B9-5FEA-640F-38C0EA9E42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960" y="4491460"/>
            <a:ext cx="1891314" cy="2016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9907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9923DC-339D-64B6-219F-08A613F7CA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94EDC7-3E0C-C6A1-6A05-5BB0D929D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 of</a:t>
            </a:r>
            <a:br>
              <a:rPr lang="en-US" dirty="0"/>
            </a:br>
            <a:r>
              <a:rPr lang="en-US" dirty="0"/>
              <a:t>unphysical mathematics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876F52-8177-DE5F-982C-A84C8D5C020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D4FCA-AAFD-D89E-25B0-4D34D83F00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3462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552BF4-E5A7-8FD6-30B1-B3F36441BED5}"/>
              </a:ext>
            </a:extLst>
          </p:cNvPr>
          <p:cNvSpPr txBox="1"/>
          <p:nvPr/>
        </p:nvSpPr>
        <p:spPr>
          <a:xfrm>
            <a:off x="446886" y="391886"/>
            <a:ext cx="94635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In differential geometry, tangent vectors are derivations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D5863A-2765-4365-4F44-7680CC64489C}"/>
                  </a:ext>
                </a:extLst>
              </p:cNvPr>
              <p:cNvSpPr txBox="1"/>
              <p:nvPr/>
            </p:nvSpPr>
            <p:spPr>
              <a:xfrm>
                <a:off x="6397947" y="1367841"/>
                <a:ext cx="1773049" cy="60080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p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5D5863A-2765-4365-4F44-7680CC644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947" y="1367841"/>
                <a:ext cx="1773049" cy="6008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0E3902-6CC7-9406-86C9-3E376A6AC89B}"/>
                  </a:ext>
                </a:extLst>
              </p:cNvPr>
              <p:cNvSpPr txBox="1"/>
              <p:nvPr/>
            </p:nvSpPr>
            <p:spPr>
              <a:xfrm>
                <a:off x="969401" y="1383871"/>
                <a:ext cx="361938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: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d>
                        <m:d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e>
                      </m:d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p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∞</m:t>
                          </m:r>
                        </m:sup>
                      </m:sSup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A0E3902-6CC7-9406-86C9-3E376A6AC8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9401" y="1383871"/>
                <a:ext cx="3619389" cy="5847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031E483-3323-0064-30E2-290AE521D2BD}"/>
              </a:ext>
            </a:extLst>
          </p:cNvPr>
          <p:cNvCxnSpPr/>
          <p:nvPr/>
        </p:nvCxnSpPr>
        <p:spPr>
          <a:xfrm flipV="1">
            <a:off x="7129570" y="1904427"/>
            <a:ext cx="275007" cy="48126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B25AB57-829A-2AE0-9637-F22F40F8B389}"/>
              </a:ext>
            </a:extLst>
          </p:cNvPr>
          <p:cNvCxnSpPr/>
          <p:nvPr/>
        </p:nvCxnSpPr>
        <p:spPr>
          <a:xfrm flipH="1" flipV="1">
            <a:off x="8057720" y="1904427"/>
            <a:ext cx="488139" cy="5293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815527B-F998-E630-8E53-8DE5A2751A48}"/>
              </a:ext>
            </a:extLst>
          </p:cNvPr>
          <p:cNvSpPr txBox="1"/>
          <p:nvPr/>
        </p:nvSpPr>
        <p:spPr>
          <a:xfrm>
            <a:off x="8301789" y="2347102"/>
            <a:ext cx="6495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basis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1D06DEE-7E7F-F1D9-38F3-401E26AE7115}"/>
              </a:ext>
            </a:extLst>
          </p:cNvPr>
          <p:cNvSpPr txBox="1"/>
          <p:nvPr/>
        </p:nvSpPr>
        <p:spPr>
          <a:xfrm>
            <a:off x="6497441" y="2378815"/>
            <a:ext cx="12642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component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AC72460-63D6-8741-0918-177B5D159109}"/>
              </a:ext>
            </a:extLst>
          </p:cNvPr>
          <p:cNvSpPr txBox="1"/>
          <p:nvPr/>
        </p:nvSpPr>
        <p:spPr>
          <a:xfrm>
            <a:off x="1588518" y="2766871"/>
            <a:ext cx="20585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polar coordinates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E122D-23EB-9187-8DBF-B778333BE938}"/>
                  </a:ext>
                </a:extLst>
              </p:cNvPr>
              <p:cNvSpPr txBox="1"/>
              <p:nvPr/>
            </p:nvSpPr>
            <p:spPr>
              <a:xfrm>
                <a:off x="1243103" y="3125810"/>
                <a:ext cx="2749342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𝑟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8CE122D-23EB-9187-8DBF-B778333BE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3103" y="3125810"/>
                <a:ext cx="2749342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5DF55814-5564-17F7-BDE8-AEFB2CB7B59B}"/>
              </a:ext>
            </a:extLst>
          </p:cNvPr>
          <p:cNvSpPr txBox="1"/>
          <p:nvPr/>
        </p:nvSpPr>
        <p:spPr>
          <a:xfrm>
            <a:off x="1835348" y="4181468"/>
            <a:ext cx="15648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In phase space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0CA9D2-6EAB-BBED-09C4-DD328AE94B60}"/>
                  </a:ext>
                </a:extLst>
              </p:cNvPr>
              <p:cNvSpPr txBox="1"/>
              <p:nvPr/>
            </p:nvSpPr>
            <p:spPr>
              <a:xfrm>
                <a:off x="1240282" y="4550800"/>
                <a:ext cx="2754985" cy="6227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𝜕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= ???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3F0CA9D2-6EAB-BBED-09C4-DD328AE94B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0282" y="4550800"/>
                <a:ext cx="2754985" cy="62273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C98DE057-03AF-F9D8-C342-7B9B7B93092F}"/>
              </a:ext>
            </a:extLst>
          </p:cNvPr>
          <p:cNvSpPr txBox="1"/>
          <p:nvPr/>
        </p:nvSpPr>
        <p:spPr>
          <a:xfrm>
            <a:off x="4635471" y="3756131"/>
            <a:ext cx="41563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Doesn’t work with units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A1E413E5-89EA-51F1-BB8D-7EC818DDC6B4}"/>
              </a:ext>
            </a:extLst>
          </p:cNvPr>
          <p:cNvCxnSpPr/>
          <p:nvPr/>
        </p:nvCxnSpPr>
        <p:spPr>
          <a:xfrm flipH="1" flipV="1">
            <a:off x="3884481" y="3478845"/>
            <a:ext cx="605017" cy="501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BD26819-29B2-C0BC-56C1-FFDDF2D53C5E}"/>
              </a:ext>
            </a:extLst>
          </p:cNvPr>
          <p:cNvCxnSpPr/>
          <p:nvPr/>
        </p:nvCxnSpPr>
        <p:spPr>
          <a:xfrm flipH="1">
            <a:off x="3925732" y="4181468"/>
            <a:ext cx="663058" cy="5624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4690E7-9047-F244-0051-4DEE3E76E9F0}"/>
                  </a:ext>
                </a:extLst>
              </p:cNvPr>
              <p:cNvSpPr txBox="1"/>
              <p:nvPr/>
            </p:nvSpPr>
            <p:spPr>
              <a:xfrm>
                <a:off x="4653033" y="4462674"/>
                <a:ext cx="429829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Mathematically precise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⇏</m:t>
                    </m:r>
                  </m:oMath>
                </a14:m>
                <a:r>
                  <a:rPr lang="en-US" dirty="0"/>
                  <a:t> physically precise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B4690E7-9047-F244-0051-4DEE3E76E9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033" y="4462674"/>
                <a:ext cx="4298293" cy="369332"/>
              </a:xfrm>
              <a:prstGeom prst="rect">
                <a:avLst/>
              </a:prstGeom>
              <a:blipFill>
                <a:blip r:embed="rId7"/>
                <a:stretch>
                  <a:fillRect l="-1135" t="-8197" r="-709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93CB10-472F-95E8-7B70-DCDBAA6B63D4}"/>
                  </a:ext>
                </a:extLst>
              </p:cNvPr>
              <p:cNvSpPr txBox="1"/>
              <p:nvPr/>
            </p:nvSpPr>
            <p:spPr>
              <a:xfrm>
                <a:off x="1463885" y="3702044"/>
                <a:ext cx="597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b="0" i="0" smtClean="0"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A93CB10-472F-95E8-7B70-DCDBAA6B63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85" y="3702044"/>
                <a:ext cx="597087" cy="3693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E612D5-6A98-BB4D-C960-01C4964A9DE7}"/>
                  </a:ext>
                </a:extLst>
              </p:cNvPr>
              <p:cNvSpPr txBox="1"/>
              <p:nvPr/>
            </p:nvSpPr>
            <p:spPr>
              <a:xfrm>
                <a:off x="2229398" y="3702044"/>
                <a:ext cx="7357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rad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6E612D5-6A98-BB4D-C960-01C4964A9D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9398" y="3702044"/>
                <a:ext cx="735779" cy="369332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02A1F-519F-CD68-665C-6DA08B6ED1EE}"/>
                  </a:ext>
                </a:extLst>
              </p:cNvPr>
              <p:cNvSpPr txBox="1"/>
              <p:nvPr/>
            </p:nvSpPr>
            <p:spPr>
              <a:xfrm>
                <a:off x="1580435" y="5173535"/>
                <a:ext cx="59708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CDC02A1F-519F-CD68-665C-6DA08B6ED1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435" y="5173535"/>
                <a:ext cx="597087" cy="369332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A01C84-8773-92B7-B0A7-8C4CF87322D4}"/>
                  </a:ext>
                </a:extLst>
              </p:cNvPr>
              <p:cNvSpPr txBox="1"/>
              <p:nvPr/>
            </p:nvSpPr>
            <p:spPr>
              <a:xfrm>
                <a:off x="2212914" y="5173535"/>
                <a:ext cx="1301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Kg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0" smtClean="0">
                            <a:latin typeface="Cambria Math" panose="02040503050406030204" pitchFamily="18" charset="0"/>
                          </a:rPr>
                          <m:t>m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s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</m:e>
                    </m:d>
                  </m:oMath>
                </a14:m>
                <a:r>
                  <a:rPr lang="en-US" dirty="0"/>
                  <a:t> 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3A01C84-8773-92B7-B0A7-8C4CF87322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12914" y="5173535"/>
                <a:ext cx="1301318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F23980-2F6B-6B51-2AD2-D4812797D0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733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21" grpId="0"/>
      <p:bldP spid="22" grpId="0"/>
      <p:bldP spid="23" grpId="0"/>
      <p:bldP spid="24" grpId="0"/>
      <p:bldP spid="2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B4F76C-61E5-8745-0933-856A3C98C5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9D32C0C-6A42-E4F8-9C97-24720A4D10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F8B6D6-8D29-F83C-56B6-0EA60F879A97}"/>
              </a:ext>
            </a:extLst>
          </p:cNvPr>
          <p:cNvSpPr txBox="1"/>
          <p:nvPr/>
        </p:nvSpPr>
        <p:spPr>
          <a:xfrm>
            <a:off x="654205" y="1529604"/>
            <a:ext cx="61205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Consider the sequence of states given by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FE5DC5-F34B-857D-0DCC-6E0E88DD8B01}"/>
                  </a:ext>
                </a:extLst>
              </p:cNvPr>
              <p:cNvSpPr txBox="1"/>
              <p:nvPr/>
            </p:nvSpPr>
            <p:spPr>
              <a:xfrm>
                <a:off x="725996" y="2565108"/>
                <a:ext cx="3623363" cy="11835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num>
                            <m:den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rad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+</m:t>
                      </m:r>
                      <m:rad>
                        <m:radPr>
                          <m:degHide m:val="on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den>
                          </m:f>
                        </m:e>
                      </m:rad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AFE5DC5-F34B-857D-0DCC-6E0E88DD8B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996" y="2565108"/>
                <a:ext cx="3623363" cy="118352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2FA15-4F3B-F849-3073-70C9258BA3E4}"/>
                  </a:ext>
                </a:extLst>
              </p:cNvPr>
              <p:cNvSpPr txBox="1"/>
              <p:nvPr/>
            </p:nvSpPr>
            <p:spPr>
              <a:xfrm>
                <a:off x="4881693" y="3446044"/>
                <a:ext cx="158395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</m:t>
                      </m:r>
                      <m:d>
                        <m:dPr>
                          <m:begChr m:val="|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392FA15-4F3B-F849-3073-70C9258BA3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693" y="3446044"/>
                <a:ext cx="1583959" cy="461665"/>
              </a:xfrm>
              <a:prstGeom prst="rect">
                <a:avLst/>
              </a:prstGeom>
              <a:blipFill>
                <a:blip r:embed="rId4"/>
                <a:stretch>
                  <a:fillRect b="-17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9522BF-1EBE-1CFD-FD4A-F7EFF5EF709C}"/>
                  </a:ext>
                </a:extLst>
              </p:cNvPr>
              <p:cNvSpPr txBox="1"/>
              <p:nvPr/>
            </p:nvSpPr>
            <p:spPr>
              <a:xfrm>
                <a:off x="4881693" y="2399500"/>
                <a:ext cx="5669116" cy="7862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den>
                      </m:f>
                      <m:d>
                        <m:dPr>
                          <m:begChr m:val="⟨"/>
                          <m:endChr m:val="⟩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e>
                          </m:d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→1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D9522BF-1EBE-1CFD-FD4A-F7EFF5EF70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693" y="2399500"/>
                <a:ext cx="5669116" cy="7862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50A469E1-FD08-C043-648A-41A41E25AFD1}"/>
              </a:ext>
            </a:extLst>
          </p:cNvPr>
          <p:cNvSpPr txBox="1"/>
          <p:nvPr/>
        </p:nvSpPr>
        <p:spPr>
          <a:xfrm>
            <a:off x="1212348" y="4977806"/>
            <a:ext cx="8311378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The state converges to the ground state</a:t>
            </a:r>
            <a:br>
              <a:rPr lang="en-US" sz="3200" dirty="0">
                <a:solidFill>
                  <a:srgbClr val="C00000"/>
                </a:solidFill>
              </a:rPr>
            </a:br>
            <a:r>
              <a:rPr lang="en-US" sz="3200" dirty="0">
                <a:solidFill>
                  <a:srgbClr val="C00000"/>
                </a:solidFill>
              </a:rPr>
              <a:t>while the energy level converges to the first level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CF798EDE-DDA6-B4A1-9FCF-7875C831A2C1}"/>
              </a:ext>
            </a:extLst>
          </p:cNvPr>
          <p:cNvCxnSpPr>
            <a:cxnSpLocks/>
          </p:cNvCxnSpPr>
          <p:nvPr/>
        </p:nvCxnSpPr>
        <p:spPr>
          <a:xfrm flipH="1" flipV="1">
            <a:off x="6096000" y="3948884"/>
            <a:ext cx="145930" cy="96248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BCDC7E6D-528C-626F-CF76-69B268DDB70F}"/>
              </a:ext>
            </a:extLst>
          </p:cNvPr>
          <p:cNvCxnSpPr>
            <a:cxnSpLocks/>
          </p:cNvCxnSpPr>
          <p:nvPr/>
        </p:nvCxnSpPr>
        <p:spPr>
          <a:xfrm flipV="1">
            <a:off x="8299933" y="3107430"/>
            <a:ext cx="1456809" cy="23883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B0E3D2E8-695D-A1D3-CFF0-9E92846AAFEB}"/>
              </a:ext>
            </a:extLst>
          </p:cNvPr>
          <p:cNvSpPr txBox="1">
            <a:spLocks/>
          </p:cNvSpPr>
          <p:nvPr/>
        </p:nvSpPr>
        <p:spPr>
          <a:xfrm>
            <a:off x="103955" y="84779"/>
            <a:ext cx="11984090" cy="89742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Inconsistent convergence in Hilbert spaces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D75BCC0-33A0-D798-F50E-6879FA1B5D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Gabriele Carcassi - University of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49089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02318ED-670A-B803-2911-FEF71BC033D3}"/>
              </a:ext>
            </a:extLst>
          </p:cNvPr>
          <p:cNvSpPr txBox="1"/>
          <p:nvPr/>
        </p:nvSpPr>
        <p:spPr>
          <a:xfrm>
            <a:off x="1815927" y="226388"/>
            <a:ext cx="25561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Physical world</a:t>
            </a:r>
            <a:br>
              <a:rPr lang="en-US" sz="3200" dirty="0"/>
            </a:br>
            <a:r>
              <a:rPr lang="en-US" sz="2000" dirty="0"/>
              <a:t>(informal system)</a:t>
            </a: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B3DE40-CD9E-4C97-F26C-5E30A268D0C1}"/>
              </a:ext>
            </a:extLst>
          </p:cNvPr>
          <p:cNvSpPr txBox="1"/>
          <p:nvPr/>
        </p:nvSpPr>
        <p:spPr>
          <a:xfrm>
            <a:off x="5342839" y="225082"/>
            <a:ext cx="50619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Mathematical representation</a:t>
            </a:r>
          </a:p>
          <a:p>
            <a:pPr algn="ctr"/>
            <a:r>
              <a:rPr lang="en-US" sz="2000" dirty="0"/>
              <a:t>(formal system)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B50B3FB-D33D-44AE-41AE-207D1BAEA103}"/>
              </a:ext>
            </a:extLst>
          </p:cNvPr>
          <p:cNvCxnSpPr>
            <a:cxnSpLocks/>
          </p:cNvCxnSpPr>
          <p:nvPr/>
        </p:nvCxnSpPr>
        <p:spPr>
          <a:xfrm>
            <a:off x="5272046" y="124857"/>
            <a:ext cx="0" cy="476377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C1527028-DD96-3967-4A27-15C934136C17}"/>
              </a:ext>
            </a:extLst>
          </p:cNvPr>
          <p:cNvSpPr/>
          <p:nvPr/>
        </p:nvSpPr>
        <p:spPr>
          <a:xfrm>
            <a:off x="2423505" y="2504280"/>
            <a:ext cx="201243" cy="214605"/>
          </a:xfrm>
          <a:custGeom>
            <a:avLst/>
            <a:gdLst>
              <a:gd name="connsiteX0" fmla="*/ 84063 w 200795"/>
              <a:gd name="connsiteY0" fmla="*/ 9846 h 214127"/>
              <a:gd name="connsiteX1" fmla="*/ 84063 w 200795"/>
              <a:gd name="connsiteY1" fmla="*/ 9846 h 214127"/>
              <a:gd name="connsiteX2" fmla="*/ 6242 w 200795"/>
              <a:gd name="connsiteY2" fmla="*/ 48757 h 214127"/>
              <a:gd name="connsiteX3" fmla="*/ 35425 w 200795"/>
              <a:gd name="connsiteY3" fmla="*/ 184944 h 214127"/>
              <a:gd name="connsiteX4" fmla="*/ 93791 w 200795"/>
              <a:gd name="connsiteY4" fmla="*/ 214127 h 214127"/>
              <a:gd name="connsiteX5" fmla="*/ 181340 w 200795"/>
              <a:gd name="connsiteY5" fmla="*/ 184944 h 214127"/>
              <a:gd name="connsiteX6" fmla="*/ 200795 w 200795"/>
              <a:gd name="connsiteY6" fmla="*/ 155761 h 214127"/>
              <a:gd name="connsiteX7" fmla="*/ 181340 w 200795"/>
              <a:gd name="connsiteY7" fmla="*/ 48757 h 214127"/>
              <a:gd name="connsiteX8" fmla="*/ 161884 w 200795"/>
              <a:gd name="connsiteY8" fmla="*/ 29301 h 214127"/>
              <a:gd name="connsiteX9" fmla="*/ 103518 w 200795"/>
              <a:gd name="connsiteY9" fmla="*/ 118 h 214127"/>
              <a:gd name="connsiteX10" fmla="*/ 84063 w 200795"/>
              <a:gd name="connsiteY10" fmla="*/ 9846 h 21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95" h="214127">
                <a:moveTo>
                  <a:pt x="84063" y="9846"/>
                </a:moveTo>
                <a:lnTo>
                  <a:pt x="84063" y="9846"/>
                </a:lnTo>
                <a:cubicBezTo>
                  <a:pt x="58123" y="22816"/>
                  <a:pt x="18507" y="22476"/>
                  <a:pt x="6242" y="48757"/>
                </a:cubicBezTo>
                <a:cubicBezTo>
                  <a:pt x="-8915" y="81235"/>
                  <a:pt x="4570" y="154090"/>
                  <a:pt x="35425" y="184944"/>
                </a:cubicBezTo>
                <a:cubicBezTo>
                  <a:pt x="54282" y="203801"/>
                  <a:pt x="70056" y="206215"/>
                  <a:pt x="93791" y="214127"/>
                </a:cubicBezTo>
                <a:cubicBezTo>
                  <a:pt x="132920" y="207605"/>
                  <a:pt x="153984" y="212300"/>
                  <a:pt x="181340" y="184944"/>
                </a:cubicBezTo>
                <a:cubicBezTo>
                  <a:pt x="189607" y="176677"/>
                  <a:pt x="194310" y="165489"/>
                  <a:pt x="200795" y="155761"/>
                </a:cubicBezTo>
                <a:cubicBezTo>
                  <a:pt x="199455" y="145039"/>
                  <a:pt x="195545" y="72432"/>
                  <a:pt x="181340" y="48757"/>
                </a:cubicBezTo>
                <a:cubicBezTo>
                  <a:pt x="176621" y="40892"/>
                  <a:pt x="169046" y="35030"/>
                  <a:pt x="161884" y="29301"/>
                </a:cubicBezTo>
                <a:cubicBezTo>
                  <a:pt x="142756" y="13998"/>
                  <a:pt x="127491" y="4913"/>
                  <a:pt x="103518" y="118"/>
                </a:cubicBezTo>
                <a:cubicBezTo>
                  <a:pt x="97159" y="-1154"/>
                  <a:pt x="87306" y="8225"/>
                  <a:pt x="84063" y="9846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BC95584-865C-1A97-87D7-DB91E98AF3F0}"/>
              </a:ext>
            </a:extLst>
          </p:cNvPr>
          <p:cNvSpPr/>
          <p:nvPr/>
        </p:nvSpPr>
        <p:spPr>
          <a:xfrm>
            <a:off x="3407537" y="1719365"/>
            <a:ext cx="178657" cy="194988"/>
          </a:xfrm>
          <a:custGeom>
            <a:avLst/>
            <a:gdLst>
              <a:gd name="connsiteX0" fmla="*/ 0 w 178259"/>
              <a:gd name="connsiteY0" fmla="*/ 29183 h 194554"/>
              <a:gd name="connsiteX1" fmla="*/ 0 w 178259"/>
              <a:gd name="connsiteY1" fmla="*/ 29183 h 194554"/>
              <a:gd name="connsiteX2" fmla="*/ 87549 w 178259"/>
              <a:gd name="connsiteY2" fmla="*/ 9728 h 194554"/>
              <a:gd name="connsiteX3" fmla="*/ 116732 w 178259"/>
              <a:gd name="connsiteY3" fmla="*/ 0 h 194554"/>
              <a:gd name="connsiteX4" fmla="*/ 145915 w 178259"/>
              <a:gd name="connsiteY4" fmla="*/ 9728 h 194554"/>
              <a:gd name="connsiteX5" fmla="*/ 155643 w 178259"/>
              <a:gd name="connsiteY5" fmla="*/ 184826 h 194554"/>
              <a:gd name="connsiteX6" fmla="*/ 126460 w 178259"/>
              <a:gd name="connsiteY6" fmla="*/ 194554 h 194554"/>
              <a:gd name="connsiteX7" fmla="*/ 29183 w 178259"/>
              <a:gd name="connsiteY7" fmla="*/ 184826 h 194554"/>
              <a:gd name="connsiteX8" fmla="*/ 19455 w 178259"/>
              <a:gd name="connsiteY8" fmla="*/ 155643 h 194554"/>
              <a:gd name="connsiteX9" fmla="*/ 29183 w 178259"/>
              <a:gd name="connsiteY9" fmla="*/ 48639 h 194554"/>
              <a:gd name="connsiteX10" fmla="*/ 0 w 178259"/>
              <a:gd name="connsiteY10" fmla="*/ 29183 h 19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59" h="194554">
                <a:moveTo>
                  <a:pt x="0" y="29183"/>
                </a:moveTo>
                <a:lnTo>
                  <a:pt x="0" y="29183"/>
                </a:lnTo>
                <a:cubicBezTo>
                  <a:pt x="29183" y="22698"/>
                  <a:pt x="58547" y="16979"/>
                  <a:pt x="87549" y="9728"/>
                </a:cubicBezTo>
                <a:cubicBezTo>
                  <a:pt x="97497" y="7241"/>
                  <a:pt x="106478" y="0"/>
                  <a:pt x="116732" y="0"/>
                </a:cubicBezTo>
                <a:cubicBezTo>
                  <a:pt x="126986" y="0"/>
                  <a:pt x="136187" y="6485"/>
                  <a:pt x="145915" y="9728"/>
                </a:cubicBezTo>
                <a:cubicBezTo>
                  <a:pt x="187370" y="71912"/>
                  <a:pt x="187158" y="58762"/>
                  <a:pt x="155643" y="184826"/>
                </a:cubicBezTo>
                <a:cubicBezTo>
                  <a:pt x="153156" y="194774"/>
                  <a:pt x="136188" y="191311"/>
                  <a:pt x="126460" y="194554"/>
                </a:cubicBezTo>
                <a:cubicBezTo>
                  <a:pt x="94034" y="191311"/>
                  <a:pt x="59808" y="195963"/>
                  <a:pt x="29183" y="184826"/>
                </a:cubicBezTo>
                <a:cubicBezTo>
                  <a:pt x="19546" y="181322"/>
                  <a:pt x="19455" y="165897"/>
                  <a:pt x="19455" y="155643"/>
                </a:cubicBezTo>
                <a:cubicBezTo>
                  <a:pt x="19455" y="119828"/>
                  <a:pt x="26436" y="84349"/>
                  <a:pt x="29183" y="48639"/>
                </a:cubicBezTo>
                <a:cubicBezTo>
                  <a:pt x="29680" y="42173"/>
                  <a:pt x="4864" y="32426"/>
                  <a:pt x="0" y="29183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7F774405-9283-D1ED-EAD5-2031E567BF3A}"/>
              </a:ext>
            </a:extLst>
          </p:cNvPr>
          <p:cNvSpPr/>
          <p:nvPr/>
        </p:nvSpPr>
        <p:spPr>
          <a:xfrm>
            <a:off x="2996508" y="2116527"/>
            <a:ext cx="194988" cy="204737"/>
          </a:xfrm>
          <a:custGeom>
            <a:avLst/>
            <a:gdLst>
              <a:gd name="connsiteX0" fmla="*/ 87549 w 194553"/>
              <a:gd name="connsiteY0" fmla="*/ 0 h 204281"/>
              <a:gd name="connsiteX1" fmla="*/ 87549 w 194553"/>
              <a:gd name="connsiteY1" fmla="*/ 0 h 204281"/>
              <a:gd name="connsiteX2" fmla="*/ 0 w 194553"/>
              <a:gd name="connsiteY2" fmla="*/ 107004 h 204281"/>
              <a:gd name="connsiteX3" fmla="*/ 9727 w 194553"/>
              <a:gd name="connsiteY3" fmla="*/ 204281 h 204281"/>
              <a:gd name="connsiteX4" fmla="*/ 145914 w 194553"/>
              <a:gd name="connsiteY4" fmla="*/ 184825 h 204281"/>
              <a:gd name="connsiteX5" fmla="*/ 194553 w 194553"/>
              <a:gd name="connsiteY5" fmla="*/ 155642 h 204281"/>
              <a:gd name="connsiteX6" fmla="*/ 175097 w 194553"/>
              <a:gd name="connsiteY6" fmla="*/ 68093 h 204281"/>
              <a:gd name="connsiteX7" fmla="*/ 116731 w 194553"/>
              <a:gd name="connsiteY7" fmla="*/ 38910 h 204281"/>
              <a:gd name="connsiteX8" fmla="*/ 87549 w 194553"/>
              <a:gd name="connsiteY8" fmla="*/ 0 h 20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53" h="204281">
                <a:moveTo>
                  <a:pt x="87549" y="0"/>
                </a:moveTo>
                <a:lnTo>
                  <a:pt x="87549" y="0"/>
                </a:lnTo>
                <a:cubicBezTo>
                  <a:pt x="78780" y="8769"/>
                  <a:pt x="0" y="64345"/>
                  <a:pt x="0" y="107004"/>
                </a:cubicBezTo>
                <a:cubicBezTo>
                  <a:pt x="0" y="139591"/>
                  <a:pt x="6485" y="171855"/>
                  <a:pt x="9727" y="204281"/>
                </a:cubicBezTo>
                <a:cubicBezTo>
                  <a:pt x="55123" y="197796"/>
                  <a:pt x="113488" y="217250"/>
                  <a:pt x="145914" y="184825"/>
                </a:cubicBezTo>
                <a:cubicBezTo>
                  <a:pt x="172621" y="158120"/>
                  <a:pt x="156669" y="168270"/>
                  <a:pt x="194553" y="155642"/>
                </a:cubicBezTo>
                <a:cubicBezTo>
                  <a:pt x="194453" y="155044"/>
                  <a:pt x="185180" y="80697"/>
                  <a:pt x="175097" y="68093"/>
                </a:cubicBezTo>
                <a:cubicBezTo>
                  <a:pt x="164755" y="55166"/>
                  <a:pt x="132997" y="41621"/>
                  <a:pt x="116731" y="38910"/>
                </a:cubicBezTo>
                <a:cubicBezTo>
                  <a:pt x="107136" y="37311"/>
                  <a:pt x="92413" y="6485"/>
                  <a:pt x="87549" y="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C38A68E0-980E-D3B4-05A0-95A91AB84F64}"/>
              </a:ext>
            </a:extLst>
          </p:cNvPr>
          <p:cNvSpPr/>
          <p:nvPr/>
        </p:nvSpPr>
        <p:spPr>
          <a:xfrm>
            <a:off x="3032504" y="2682491"/>
            <a:ext cx="214486" cy="263234"/>
          </a:xfrm>
          <a:custGeom>
            <a:avLst/>
            <a:gdLst>
              <a:gd name="connsiteX0" fmla="*/ 0 w 214008"/>
              <a:gd name="connsiteY0" fmla="*/ 136188 h 262647"/>
              <a:gd name="connsiteX1" fmla="*/ 0 w 214008"/>
              <a:gd name="connsiteY1" fmla="*/ 136188 h 262647"/>
              <a:gd name="connsiteX2" fmla="*/ 9728 w 214008"/>
              <a:gd name="connsiteY2" fmla="*/ 48639 h 262647"/>
              <a:gd name="connsiteX3" fmla="*/ 38911 w 214008"/>
              <a:gd name="connsiteY3" fmla="*/ 38911 h 262647"/>
              <a:gd name="connsiteX4" fmla="*/ 77821 w 214008"/>
              <a:gd name="connsiteY4" fmla="*/ 19456 h 262647"/>
              <a:gd name="connsiteX5" fmla="*/ 116732 w 214008"/>
              <a:gd name="connsiteY5" fmla="*/ 9728 h 262647"/>
              <a:gd name="connsiteX6" fmla="*/ 145915 w 214008"/>
              <a:gd name="connsiteY6" fmla="*/ 0 h 262647"/>
              <a:gd name="connsiteX7" fmla="*/ 175098 w 214008"/>
              <a:gd name="connsiteY7" fmla="*/ 9728 h 262647"/>
              <a:gd name="connsiteX8" fmla="*/ 214008 w 214008"/>
              <a:gd name="connsiteY8" fmla="*/ 68094 h 262647"/>
              <a:gd name="connsiteX9" fmla="*/ 204281 w 214008"/>
              <a:gd name="connsiteY9" fmla="*/ 223737 h 262647"/>
              <a:gd name="connsiteX10" fmla="*/ 184825 w 214008"/>
              <a:gd name="connsiteY10" fmla="*/ 243192 h 262647"/>
              <a:gd name="connsiteX11" fmla="*/ 126459 w 214008"/>
              <a:gd name="connsiteY11" fmla="*/ 262647 h 262647"/>
              <a:gd name="connsiteX12" fmla="*/ 87549 w 214008"/>
              <a:gd name="connsiteY12" fmla="*/ 252920 h 262647"/>
              <a:gd name="connsiteX13" fmla="*/ 68093 w 214008"/>
              <a:gd name="connsiteY13" fmla="*/ 233464 h 262647"/>
              <a:gd name="connsiteX14" fmla="*/ 19455 w 214008"/>
              <a:gd name="connsiteY14" fmla="*/ 145915 h 262647"/>
              <a:gd name="connsiteX15" fmla="*/ 0 w 214008"/>
              <a:gd name="connsiteY15" fmla="*/ 136188 h 26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008" h="262647">
                <a:moveTo>
                  <a:pt x="0" y="136188"/>
                </a:moveTo>
                <a:lnTo>
                  <a:pt x="0" y="136188"/>
                </a:lnTo>
                <a:cubicBezTo>
                  <a:pt x="3243" y="107005"/>
                  <a:pt x="-1177" y="75901"/>
                  <a:pt x="9728" y="48639"/>
                </a:cubicBezTo>
                <a:cubicBezTo>
                  <a:pt x="13536" y="39119"/>
                  <a:pt x="29486" y="42950"/>
                  <a:pt x="38911" y="38911"/>
                </a:cubicBezTo>
                <a:cubicBezTo>
                  <a:pt x="52239" y="33199"/>
                  <a:pt x="64243" y="24548"/>
                  <a:pt x="77821" y="19456"/>
                </a:cubicBezTo>
                <a:cubicBezTo>
                  <a:pt x="90339" y="14762"/>
                  <a:pt x="103877" y="13401"/>
                  <a:pt x="116732" y="9728"/>
                </a:cubicBezTo>
                <a:cubicBezTo>
                  <a:pt x="126591" y="6911"/>
                  <a:pt x="136187" y="3243"/>
                  <a:pt x="145915" y="0"/>
                </a:cubicBezTo>
                <a:cubicBezTo>
                  <a:pt x="155643" y="3243"/>
                  <a:pt x="167847" y="2477"/>
                  <a:pt x="175098" y="9728"/>
                </a:cubicBezTo>
                <a:cubicBezTo>
                  <a:pt x="191632" y="26262"/>
                  <a:pt x="214008" y="68094"/>
                  <a:pt x="214008" y="68094"/>
                </a:cubicBezTo>
                <a:cubicBezTo>
                  <a:pt x="210766" y="119975"/>
                  <a:pt x="212827" y="172462"/>
                  <a:pt x="204281" y="223737"/>
                </a:cubicBezTo>
                <a:cubicBezTo>
                  <a:pt x="202773" y="232784"/>
                  <a:pt x="193028" y="239091"/>
                  <a:pt x="184825" y="243192"/>
                </a:cubicBezTo>
                <a:cubicBezTo>
                  <a:pt x="166482" y="252363"/>
                  <a:pt x="126459" y="262647"/>
                  <a:pt x="126459" y="262647"/>
                </a:cubicBezTo>
                <a:cubicBezTo>
                  <a:pt x="113489" y="259405"/>
                  <a:pt x="99507" y="258899"/>
                  <a:pt x="87549" y="252920"/>
                </a:cubicBezTo>
                <a:cubicBezTo>
                  <a:pt x="79346" y="248818"/>
                  <a:pt x="73596" y="240801"/>
                  <a:pt x="68093" y="233464"/>
                </a:cubicBezTo>
                <a:cubicBezTo>
                  <a:pt x="40924" y="197239"/>
                  <a:pt x="28934" y="183829"/>
                  <a:pt x="19455" y="145915"/>
                </a:cubicBezTo>
                <a:cubicBezTo>
                  <a:pt x="18669" y="142769"/>
                  <a:pt x="3242" y="137809"/>
                  <a:pt x="0" y="136188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092D4502-E6C2-B7E3-8DE4-338E53001E40}"/>
              </a:ext>
            </a:extLst>
          </p:cNvPr>
          <p:cNvSpPr/>
          <p:nvPr/>
        </p:nvSpPr>
        <p:spPr>
          <a:xfrm>
            <a:off x="7069236" y="246326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97D1490D-F923-2567-931A-6B4B324EB46F}"/>
              </a:ext>
            </a:extLst>
          </p:cNvPr>
          <p:cNvSpPr/>
          <p:nvPr/>
        </p:nvSpPr>
        <p:spPr>
          <a:xfrm>
            <a:off x="6457665" y="1803155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15A0E41-4C5D-59AB-5EDC-32553CE8A28A}"/>
              </a:ext>
            </a:extLst>
          </p:cNvPr>
          <p:cNvSpPr/>
          <p:nvPr/>
        </p:nvSpPr>
        <p:spPr>
          <a:xfrm>
            <a:off x="6469613" y="2948005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B2ACDEDC-8746-51B6-8540-B47977F2BF9E}"/>
              </a:ext>
            </a:extLst>
          </p:cNvPr>
          <p:cNvCxnSpPr>
            <a:cxnSpLocks/>
          </p:cNvCxnSpPr>
          <p:nvPr/>
        </p:nvCxnSpPr>
        <p:spPr>
          <a:xfrm>
            <a:off x="6697100" y="1981113"/>
            <a:ext cx="339312" cy="46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07EC12B3-7FF0-2864-CB18-CDC56ABDE4E4}"/>
              </a:ext>
            </a:extLst>
          </p:cNvPr>
          <p:cNvCxnSpPr>
            <a:cxnSpLocks/>
          </p:cNvCxnSpPr>
          <p:nvPr/>
        </p:nvCxnSpPr>
        <p:spPr>
          <a:xfrm flipV="1">
            <a:off x="4231964" y="1969023"/>
            <a:ext cx="2091721" cy="1475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5B1C7B44-A45D-7EC3-8884-6A6173F2E9C9}"/>
              </a:ext>
            </a:extLst>
          </p:cNvPr>
          <p:cNvCxnSpPr>
            <a:cxnSpLocks/>
          </p:cNvCxnSpPr>
          <p:nvPr/>
        </p:nvCxnSpPr>
        <p:spPr>
          <a:xfrm>
            <a:off x="3685663" y="1800251"/>
            <a:ext cx="2638022" cy="853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0EF9473-5CB6-7330-7AB6-AFF9C3671FEF}"/>
              </a:ext>
            </a:extLst>
          </p:cNvPr>
          <p:cNvCxnSpPr>
            <a:cxnSpLocks/>
          </p:cNvCxnSpPr>
          <p:nvPr/>
        </p:nvCxnSpPr>
        <p:spPr>
          <a:xfrm flipH="1">
            <a:off x="4054486" y="2611583"/>
            <a:ext cx="2882689" cy="3341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26B98E10-B3B0-763B-2EF7-9778E59508FC}"/>
              </a:ext>
            </a:extLst>
          </p:cNvPr>
          <p:cNvSpPr/>
          <p:nvPr/>
        </p:nvSpPr>
        <p:spPr>
          <a:xfrm>
            <a:off x="2662082" y="3159153"/>
            <a:ext cx="170388" cy="212184"/>
          </a:xfrm>
          <a:custGeom>
            <a:avLst/>
            <a:gdLst>
              <a:gd name="connsiteX0" fmla="*/ 85725 w 114300"/>
              <a:gd name="connsiteY0" fmla="*/ 3084 h 142338"/>
              <a:gd name="connsiteX1" fmla="*/ 61912 w 114300"/>
              <a:gd name="connsiteY1" fmla="*/ 12609 h 142338"/>
              <a:gd name="connsiteX2" fmla="*/ 9525 w 114300"/>
              <a:gd name="connsiteY2" fmla="*/ 50709 h 142338"/>
              <a:gd name="connsiteX3" fmla="*/ 0 w 114300"/>
              <a:gd name="connsiteY3" fmla="*/ 69759 h 142338"/>
              <a:gd name="connsiteX4" fmla="*/ 9525 w 114300"/>
              <a:gd name="connsiteY4" fmla="*/ 131671 h 142338"/>
              <a:gd name="connsiteX5" fmla="*/ 100012 w 114300"/>
              <a:gd name="connsiteY5" fmla="*/ 117384 h 142338"/>
              <a:gd name="connsiteX6" fmla="*/ 114300 w 114300"/>
              <a:gd name="connsiteY6" fmla="*/ 69759 h 142338"/>
              <a:gd name="connsiteX7" fmla="*/ 85725 w 114300"/>
              <a:gd name="connsiteY7" fmla="*/ 3084 h 14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" h="142338">
                <a:moveTo>
                  <a:pt x="85725" y="3084"/>
                </a:moveTo>
                <a:cubicBezTo>
                  <a:pt x="76994" y="-6441"/>
                  <a:pt x="69559" y="8786"/>
                  <a:pt x="61912" y="12609"/>
                </a:cubicBezTo>
                <a:cubicBezTo>
                  <a:pt x="40323" y="23403"/>
                  <a:pt x="23911" y="31528"/>
                  <a:pt x="9525" y="50709"/>
                </a:cubicBezTo>
                <a:cubicBezTo>
                  <a:pt x="5265" y="56389"/>
                  <a:pt x="3175" y="63409"/>
                  <a:pt x="0" y="69759"/>
                </a:cubicBezTo>
                <a:cubicBezTo>
                  <a:pt x="3175" y="90396"/>
                  <a:pt x="-4683" y="116370"/>
                  <a:pt x="9525" y="131671"/>
                </a:cubicBezTo>
                <a:cubicBezTo>
                  <a:pt x="34455" y="158519"/>
                  <a:pt x="79914" y="127433"/>
                  <a:pt x="100012" y="117384"/>
                </a:cubicBezTo>
                <a:cubicBezTo>
                  <a:pt x="100565" y="115725"/>
                  <a:pt x="114300" y="76954"/>
                  <a:pt x="114300" y="69759"/>
                </a:cubicBezTo>
                <a:cubicBezTo>
                  <a:pt x="114300" y="-1041"/>
                  <a:pt x="94456" y="12609"/>
                  <a:pt x="85725" y="3084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402C771F-9A06-0DE9-C600-BFFAF56AAA12}"/>
              </a:ext>
            </a:extLst>
          </p:cNvPr>
          <p:cNvSpPr/>
          <p:nvPr/>
        </p:nvSpPr>
        <p:spPr>
          <a:xfrm>
            <a:off x="3642606" y="2473285"/>
            <a:ext cx="86112" cy="86434"/>
          </a:xfrm>
          <a:custGeom>
            <a:avLst/>
            <a:gdLst>
              <a:gd name="connsiteX0" fmla="*/ 39719 w 57766"/>
              <a:gd name="connsiteY0" fmla="*/ 0 h 57982"/>
              <a:gd name="connsiteX1" fmla="*/ 1619 w 57766"/>
              <a:gd name="connsiteY1" fmla="*/ 52387 h 57982"/>
              <a:gd name="connsiteX2" fmla="*/ 34956 w 57766"/>
              <a:gd name="connsiteY2" fmla="*/ 57150 h 57982"/>
              <a:gd name="connsiteX3" fmla="*/ 54006 w 57766"/>
              <a:gd name="connsiteY3" fmla="*/ 52387 h 57982"/>
              <a:gd name="connsiteX4" fmla="*/ 39719 w 57766"/>
              <a:gd name="connsiteY4" fmla="*/ 0 h 5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6" h="57982">
                <a:moveTo>
                  <a:pt x="39719" y="0"/>
                </a:moveTo>
                <a:cubicBezTo>
                  <a:pt x="30988" y="0"/>
                  <a:pt x="-8398" y="32353"/>
                  <a:pt x="1619" y="52387"/>
                </a:cubicBezTo>
                <a:cubicBezTo>
                  <a:pt x="6639" y="62427"/>
                  <a:pt x="23844" y="55562"/>
                  <a:pt x="34956" y="57150"/>
                </a:cubicBezTo>
                <a:cubicBezTo>
                  <a:pt x="41306" y="55562"/>
                  <a:pt x="50079" y="57623"/>
                  <a:pt x="54006" y="52387"/>
                </a:cubicBezTo>
                <a:cubicBezTo>
                  <a:pt x="65276" y="37361"/>
                  <a:pt x="48450" y="0"/>
                  <a:pt x="39719" y="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33B72243-18FE-882D-26ED-E30DEAA090E4}"/>
              </a:ext>
            </a:extLst>
          </p:cNvPr>
          <p:cNvSpPr/>
          <p:nvPr/>
        </p:nvSpPr>
        <p:spPr>
          <a:xfrm>
            <a:off x="3818922" y="2894846"/>
            <a:ext cx="132199" cy="249764"/>
          </a:xfrm>
          <a:custGeom>
            <a:avLst/>
            <a:gdLst>
              <a:gd name="connsiteX0" fmla="*/ 45820 w 88682"/>
              <a:gd name="connsiteY0" fmla="*/ 230 h 167547"/>
              <a:gd name="connsiteX1" fmla="*/ 17245 w 88682"/>
              <a:gd name="connsiteY1" fmla="*/ 24043 h 167547"/>
              <a:gd name="connsiteX2" fmla="*/ 7720 w 88682"/>
              <a:gd name="connsiteY2" fmla="*/ 105005 h 167547"/>
              <a:gd name="connsiteX3" fmla="*/ 50582 w 88682"/>
              <a:gd name="connsiteY3" fmla="*/ 133580 h 167547"/>
              <a:gd name="connsiteX4" fmla="*/ 79157 w 88682"/>
              <a:gd name="connsiteY4" fmla="*/ 166918 h 167547"/>
              <a:gd name="connsiteX5" fmla="*/ 88682 w 88682"/>
              <a:gd name="connsiteY5" fmla="*/ 105005 h 167547"/>
              <a:gd name="connsiteX6" fmla="*/ 79157 w 88682"/>
              <a:gd name="connsiteY6" fmla="*/ 57380 h 167547"/>
              <a:gd name="connsiteX7" fmla="*/ 69632 w 88682"/>
              <a:gd name="connsiteY7" fmla="*/ 38330 h 167547"/>
              <a:gd name="connsiteX8" fmla="*/ 45820 w 88682"/>
              <a:gd name="connsiteY8" fmla="*/ 230 h 1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2" h="167547">
                <a:moveTo>
                  <a:pt x="45820" y="230"/>
                </a:moveTo>
                <a:cubicBezTo>
                  <a:pt x="37089" y="-2151"/>
                  <a:pt x="25096" y="14447"/>
                  <a:pt x="17245" y="24043"/>
                </a:cubicBezTo>
                <a:cubicBezTo>
                  <a:pt x="294" y="44761"/>
                  <a:pt x="-6535" y="80772"/>
                  <a:pt x="7720" y="105005"/>
                </a:cubicBezTo>
                <a:cubicBezTo>
                  <a:pt x="16426" y="119806"/>
                  <a:pt x="50582" y="133580"/>
                  <a:pt x="50582" y="133580"/>
                </a:cubicBezTo>
                <a:cubicBezTo>
                  <a:pt x="52820" y="136937"/>
                  <a:pt x="75307" y="172693"/>
                  <a:pt x="79157" y="166918"/>
                </a:cubicBezTo>
                <a:cubicBezTo>
                  <a:pt x="90739" y="149544"/>
                  <a:pt x="85507" y="125643"/>
                  <a:pt x="88682" y="105005"/>
                </a:cubicBezTo>
                <a:cubicBezTo>
                  <a:pt x="85507" y="89130"/>
                  <a:pt x="83605" y="72946"/>
                  <a:pt x="79157" y="57380"/>
                </a:cubicBezTo>
                <a:cubicBezTo>
                  <a:pt x="77207" y="50554"/>
                  <a:pt x="71877" y="45065"/>
                  <a:pt x="69632" y="38330"/>
                </a:cubicBezTo>
                <a:cubicBezTo>
                  <a:pt x="57466" y="1830"/>
                  <a:pt x="54551" y="2611"/>
                  <a:pt x="45820" y="23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C0E7D65F-7E92-4BB1-ADD6-3ABC939756F4}"/>
              </a:ext>
            </a:extLst>
          </p:cNvPr>
          <p:cNvSpPr/>
          <p:nvPr/>
        </p:nvSpPr>
        <p:spPr>
          <a:xfrm>
            <a:off x="4053826" y="1981113"/>
            <a:ext cx="178138" cy="241383"/>
          </a:xfrm>
          <a:custGeom>
            <a:avLst/>
            <a:gdLst>
              <a:gd name="connsiteX0" fmla="*/ 0 w 119499"/>
              <a:gd name="connsiteY0" fmla="*/ 152400 h 161925"/>
              <a:gd name="connsiteX1" fmla="*/ 38100 w 119499"/>
              <a:gd name="connsiteY1" fmla="*/ 19050 h 161925"/>
              <a:gd name="connsiteX2" fmla="*/ 42863 w 119499"/>
              <a:gd name="connsiteY2" fmla="*/ 4762 h 161925"/>
              <a:gd name="connsiteX3" fmla="*/ 80963 w 119499"/>
              <a:gd name="connsiteY3" fmla="*/ 0 h 161925"/>
              <a:gd name="connsiteX4" fmla="*/ 109538 w 119499"/>
              <a:gd name="connsiteY4" fmla="*/ 4762 h 161925"/>
              <a:gd name="connsiteX5" fmla="*/ 100013 w 119499"/>
              <a:gd name="connsiteY5" fmla="*/ 90487 h 161925"/>
              <a:gd name="connsiteX6" fmla="*/ 61913 w 119499"/>
              <a:gd name="connsiteY6" fmla="*/ 138112 h 161925"/>
              <a:gd name="connsiteX7" fmla="*/ 47625 w 119499"/>
              <a:gd name="connsiteY7" fmla="*/ 147637 h 161925"/>
              <a:gd name="connsiteX8" fmla="*/ 33338 w 119499"/>
              <a:gd name="connsiteY8" fmla="*/ 161925 h 161925"/>
              <a:gd name="connsiteX9" fmla="*/ 0 w 119499"/>
              <a:gd name="connsiteY9" fmla="*/ 15240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499" h="161925">
                <a:moveTo>
                  <a:pt x="0" y="152400"/>
                </a:moveTo>
                <a:cubicBezTo>
                  <a:pt x="12700" y="107950"/>
                  <a:pt x="23480" y="62906"/>
                  <a:pt x="38100" y="19050"/>
                </a:cubicBezTo>
                <a:cubicBezTo>
                  <a:pt x="39688" y="14287"/>
                  <a:pt x="38275" y="6801"/>
                  <a:pt x="42863" y="4762"/>
                </a:cubicBezTo>
                <a:cubicBezTo>
                  <a:pt x="54559" y="-436"/>
                  <a:pt x="68263" y="1587"/>
                  <a:pt x="80963" y="0"/>
                </a:cubicBezTo>
                <a:cubicBezTo>
                  <a:pt x="90488" y="1587"/>
                  <a:pt x="102710" y="-2066"/>
                  <a:pt x="109538" y="4762"/>
                </a:cubicBezTo>
                <a:cubicBezTo>
                  <a:pt x="133010" y="28234"/>
                  <a:pt x="108796" y="71824"/>
                  <a:pt x="100013" y="90487"/>
                </a:cubicBezTo>
                <a:cubicBezTo>
                  <a:pt x="91727" y="108094"/>
                  <a:pt x="76706" y="125433"/>
                  <a:pt x="61913" y="138112"/>
                </a:cubicBezTo>
                <a:cubicBezTo>
                  <a:pt x="57567" y="141837"/>
                  <a:pt x="52022" y="143973"/>
                  <a:pt x="47625" y="147637"/>
                </a:cubicBezTo>
                <a:cubicBezTo>
                  <a:pt x="42451" y="151949"/>
                  <a:pt x="38100" y="157162"/>
                  <a:pt x="33338" y="161925"/>
                </a:cubicBezTo>
                <a:lnTo>
                  <a:pt x="0" y="152400"/>
                </a:ln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9BEC1135-5AA8-4C92-483F-556C8CDE76C2}"/>
              </a:ext>
            </a:extLst>
          </p:cNvPr>
          <p:cNvSpPr/>
          <p:nvPr/>
        </p:nvSpPr>
        <p:spPr>
          <a:xfrm>
            <a:off x="2445399" y="1802161"/>
            <a:ext cx="238224" cy="166862"/>
          </a:xfrm>
          <a:custGeom>
            <a:avLst/>
            <a:gdLst>
              <a:gd name="connsiteX0" fmla="*/ 112181 w 159806"/>
              <a:gd name="connsiteY0" fmla="*/ 2397 h 111935"/>
              <a:gd name="connsiteX1" fmla="*/ 88368 w 159806"/>
              <a:gd name="connsiteY1" fmla="*/ 7160 h 111935"/>
              <a:gd name="connsiteX2" fmla="*/ 26456 w 159806"/>
              <a:gd name="connsiteY2" fmla="*/ 11922 h 111935"/>
              <a:gd name="connsiteX3" fmla="*/ 12168 w 159806"/>
              <a:gd name="connsiteY3" fmla="*/ 21447 h 111935"/>
              <a:gd name="connsiteX4" fmla="*/ 7406 w 159806"/>
              <a:gd name="connsiteY4" fmla="*/ 54785 h 111935"/>
              <a:gd name="connsiteX5" fmla="*/ 2643 w 159806"/>
              <a:gd name="connsiteY5" fmla="*/ 83360 h 111935"/>
              <a:gd name="connsiteX6" fmla="*/ 78843 w 159806"/>
              <a:gd name="connsiteY6" fmla="*/ 111935 h 111935"/>
              <a:gd name="connsiteX7" fmla="*/ 135993 w 159806"/>
              <a:gd name="connsiteY7" fmla="*/ 102410 h 111935"/>
              <a:gd name="connsiteX8" fmla="*/ 159806 w 159806"/>
              <a:gd name="connsiteY8" fmla="*/ 50022 h 111935"/>
              <a:gd name="connsiteX9" fmla="*/ 112181 w 159806"/>
              <a:gd name="connsiteY9" fmla="*/ 2397 h 1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806" h="111935">
                <a:moveTo>
                  <a:pt x="112181" y="2397"/>
                </a:moveTo>
                <a:cubicBezTo>
                  <a:pt x="100275" y="-4747"/>
                  <a:pt x="96413" y="6266"/>
                  <a:pt x="88368" y="7160"/>
                </a:cubicBezTo>
                <a:cubicBezTo>
                  <a:pt x="67796" y="9446"/>
                  <a:pt x="46800" y="8108"/>
                  <a:pt x="26456" y="11922"/>
                </a:cubicBezTo>
                <a:cubicBezTo>
                  <a:pt x="20830" y="12977"/>
                  <a:pt x="16931" y="18272"/>
                  <a:pt x="12168" y="21447"/>
                </a:cubicBezTo>
                <a:cubicBezTo>
                  <a:pt x="10581" y="32560"/>
                  <a:pt x="9113" y="43690"/>
                  <a:pt x="7406" y="54785"/>
                </a:cubicBezTo>
                <a:cubicBezTo>
                  <a:pt x="5938" y="64329"/>
                  <a:pt x="-4897" y="77328"/>
                  <a:pt x="2643" y="83360"/>
                </a:cubicBezTo>
                <a:cubicBezTo>
                  <a:pt x="23826" y="100306"/>
                  <a:pt x="78843" y="111935"/>
                  <a:pt x="78843" y="111935"/>
                </a:cubicBezTo>
                <a:cubicBezTo>
                  <a:pt x="97893" y="108760"/>
                  <a:pt x="118062" y="109583"/>
                  <a:pt x="135993" y="102410"/>
                </a:cubicBezTo>
                <a:cubicBezTo>
                  <a:pt x="150826" y="96477"/>
                  <a:pt x="157403" y="58432"/>
                  <a:pt x="159806" y="50022"/>
                </a:cubicBezTo>
                <a:cubicBezTo>
                  <a:pt x="154149" y="-885"/>
                  <a:pt x="124087" y="9541"/>
                  <a:pt x="112181" y="2397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AFC279F8-B1C0-06DD-8DDE-4686FC6D16E3}"/>
              </a:ext>
            </a:extLst>
          </p:cNvPr>
          <p:cNvSpPr/>
          <p:nvPr/>
        </p:nvSpPr>
        <p:spPr>
          <a:xfrm>
            <a:off x="7176162" y="159582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727BEFD6-C633-248C-E241-C13B67765F63}"/>
              </a:ext>
            </a:extLst>
          </p:cNvPr>
          <p:cNvSpPr/>
          <p:nvPr/>
        </p:nvSpPr>
        <p:spPr>
          <a:xfrm>
            <a:off x="7036615" y="319798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7869E0D7-4A12-BDD5-F6EF-6F6AEF0ED2B2}"/>
              </a:ext>
            </a:extLst>
          </p:cNvPr>
          <p:cNvCxnSpPr>
            <a:cxnSpLocks/>
          </p:cNvCxnSpPr>
          <p:nvPr/>
        </p:nvCxnSpPr>
        <p:spPr>
          <a:xfrm flipH="1">
            <a:off x="3818922" y="2523972"/>
            <a:ext cx="3047834" cy="3039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4CE415E1-7C73-5609-0FDF-9EA2AEDA8CD9}"/>
              </a:ext>
            </a:extLst>
          </p:cNvPr>
          <p:cNvCxnSpPr>
            <a:cxnSpLocks/>
          </p:cNvCxnSpPr>
          <p:nvPr/>
        </p:nvCxnSpPr>
        <p:spPr>
          <a:xfrm flipH="1">
            <a:off x="3931199" y="2279717"/>
            <a:ext cx="142601" cy="5343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11E81764-5D97-F802-89A6-93367E5CF27F}"/>
              </a:ext>
            </a:extLst>
          </p:cNvPr>
          <p:cNvCxnSpPr>
            <a:cxnSpLocks/>
          </p:cNvCxnSpPr>
          <p:nvPr/>
        </p:nvCxnSpPr>
        <p:spPr>
          <a:xfrm>
            <a:off x="3517794" y="1981113"/>
            <a:ext cx="137045" cy="4473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52963E8A-A863-C1BD-6FBF-3D6C0887456E}"/>
              </a:ext>
            </a:extLst>
          </p:cNvPr>
          <p:cNvCxnSpPr>
            <a:cxnSpLocks/>
          </p:cNvCxnSpPr>
          <p:nvPr/>
        </p:nvCxnSpPr>
        <p:spPr>
          <a:xfrm>
            <a:off x="2887841" y="3314677"/>
            <a:ext cx="2812408" cy="515128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028AC527-F052-8475-7AAA-B4EF474E6BB4}"/>
              </a:ext>
            </a:extLst>
          </p:cNvPr>
          <p:cNvSpPr txBox="1"/>
          <p:nvPr/>
        </p:nvSpPr>
        <p:spPr>
          <a:xfrm>
            <a:off x="5669858" y="362758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2B67C960-BF2B-527E-71E4-3E5C71AF1355}"/>
              </a:ext>
            </a:extLst>
          </p:cNvPr>
          <p:cNvCxnSpPr>
            <a:cxnSpLocks/>
          </p:cNvCxnSpPr>
          <p:nvPr/>
        </p:nvCxnSpPr>
        <p:spPr>
          <a:xfrm flipH="1">
            <a:off x="4030717" y="3320034"/>
            <a:ext cx="2906458" cy="661669"/>
          </a:xfrm>
          <a:prstGeom prst="straightConnector1">
            <a:avLst/>
          </a:prstGeom>
          <a:ln>
            <a:solidFill>
              <a:srgbClr val="C00000"/>
            </a:solidFill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76" name="TextBox 75">
            <a:extLst>
              <a:ext uri="{FF2B5EF4-FFF2-40B4-BE49-F238E27FC236}">
                <a16:creationId xmlns:a16="http://schemas.microsoft.com/office/drawing/2014/main" id="{45683C5C-4A57-0234-0B49-A7634C9F5B71}"/>
              </a:ext>
            </a:extLst>
          </p:cNvPr>
          <p:cNvSpPr txBox="1"/>
          <p:nvPr/>
        </p:nvSpPr>
        <p:spPr>
          <a:xfrm>
            <a:off x="3748970" y="3762284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?</a:t>
            </a:r>
          </a:p>
        </p:txBody>
      </p:sp>
      <p:cxnSp>
        <p:nvCxnSpPr>
          <p:cNvPr id="77" name="Straight Arrow Connector 76">
            <a:extLst>
              <a:ext uri="{FF2B5EF4-FFF2-40B4-BE49-F238E27FC236}">
                <a16:creationId xmlns:a16="http://schemas.microsoft.com/office/drawing/2014/main" id="{79BBBDF9-C0A4-561C-7BE2-D1E2A086583B}"/>
              </a:ext>
            </a:extLst>
          </p:cNvPr>
          <p:cNvCxnSpPr>
            <a:cxnSpLocks/>
          </p:cNvCxnSpPr>
          <p:nvPr/>
        </p:nvCxnSpPr>
        <p:spPr>
          <a:xfrm>
            <a:off x="6608473" y="2063452"/>
            <a:ext cx="451990" cy="104845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023DBEFC-D9EA-1B33-CDCC-74138C3FEB90}"/>
              </a:ext>
            </a:extLst>
          </p:cNvPr>
          <p:cNvCxnSpPr>
            <a:cxnSpLocks/>
          </p:cNvCxnSpPr>
          <p:nvPr/>
        </p:nvCxnSpPr>
        <p:spPr>
          <a:xfrm flipH="1">
            <a:off x="5818049" y="2063452"/>
            <a:ext cx="627513" cy="1008113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>
            <a:extLst>
              <a:ext uri="{FF2B5EF4-FFF2-40B4-BE49-F238E27FC236}">
                <a16:creationId xmlns:a16="http://schemas.microsoft.com/office/drawing/2014/main" id="{DB8AC2C8-F1E1-8992-075A-04EC354DA0DE}"/>
              </a:ext>
            </a:extLst>
          </p:cNvPr>
          <p:cNvSpPr txBox="1"/>
          <p:nvPr/>
        </p:nvSpPr>
        <p:spPr>
          <a:xfrm>
            <a:off x="3240484" y="414785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ill-defined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2AB259FB-37C2-E12C-C428-A2E5E3C69B3D}"/>
              </a:ext>
            </a:extLst>
          </p:cNvPr>
          <p:cNvSpPr txBox="1"/>
          <p:nvPr/>
        </p:nvSpPr>
        <p:spPr>
          <a:xfrm>
            <a:off x="5606221" y="3986680"/>
            <a:ext cx="1131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ill-defined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4F6917CD-5B05-7F02-44CE-40F4F2A6281D}"/>
              </a:ext>
            </a:extLst>
          </p:cNvPr>
          <p:cNvSpPr txBox="1"/>
          <p:nvPr/>
        </p:nvSpPr>
        <p:spPr>
          <a:xfrm>
            <a:off x="5580417" y="2992688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C00000"/>
                </a:solidFill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C9107B5-4968-D5DE-28E0-8F88B3DD4A5B}"/>
              </a:ext>
            </a:extLst>
          </p:cNvPr>
          <p:cNvSpPr txBox="1"/>
          <p:nvPr/>
        </p:nvSpPr>
        <p:spPr>
          <a:xfrm>
            <a:off x="715701" y="1209222"/>
            <a:ext cx="1357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well-defined</a:t>
            </a:r>
            <a:br>
              <a:rPr lang="en-US" dirty="0"/>
            </a:br>
            <a:r>
              <a:rPr lang="en-US" dirty="0"/>
              <a:t>physical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701AFC1-F1BD-8A58-1323-4FB35B445F49}"/>
              </a:ext>
            </a:extLst>
          </p:cNvPr>
          <p:cNvSpPr txBox="1"/>
          <p:nvPr/>
        </p:nvSpPr>
        <p:spPr>
          <a:xfrm>
            <a:off x="900650" y="5297266"/>
            <a:ext cx="76149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Current state of the art in theoretical physics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D80E24E-A61E-DC12-208B-CBB6CAD67A62}"/>
              </a:ext>
            </a:extLst>
          </p:cNvPr>
          <p:cNvSpPr txBox="1"/>
          <p:nvPr/>
        </p:nvSpPr>
        <p:spPr>
          <a:xfrm>
            <a:off x="7872026" y="1355194"/>
            <a:ext cx="1473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well-defined</a:t>
            </a:r>
            <a:br>
              <a:rPr lang="en-US" dirty="0"/>
            </a:br>
            <a:r>
              <a:rPr lang="en-US" dirty="0"/>
              <a:t>mathematical</a:t>
            </a:r>
            <a:br>
              <a:rPr lang="en-US" dirty="0"/>
            </a:br>
            <a:r>
              <a:rPr lang="en-US" dirty="0"/>
              <a:t>objects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6CD75712-15D6-0116-D6C7-F985DC22D8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100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5920AF8-031B-97CD-EA11-D9D337EA0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B993F41-A7B9-B28F-A46B-FCC3DB779C79}"/>
              </a:ext>
            </a:extLst>
          </p:cNvPr>
          <p:cNvSpPr/>
          <p:nvPr/>
        </p:nvSpPr>
        <p:spPr>
          <a:xfrm>
            <a:off x="6083039" y="1342905"/>
            <a:ext cx="1735774" cy="22407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6A4D9C56-9DCA-33BA-D3D9-ECDBA1015E07}"/>
              </a:ext>
            </a:extLst>
          </p:cNvPr>
          <p:cNvSpPr txBox="1"/>
          <p:nvPr/>
        </p:nvSpPr>
        <p:spPr>
          <a:xfrm>
            <a:off x="2067758" y="4064745"/>
            <a:ext cx="22465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Physical specifications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977C95A5-25F4-CC72-A678-085F851752BF}"/>
              </a:ext>
            </a:extLst>
          </p:cNvPr>
          <p:cNvCxnSpPr>
            <a:cxnSpLocks/>
          </p:cNvCxnSpPr>
          <p:nvPr/>
        </p:nvCxnSpPr>
        <p:spPr>
          <a:xfrm>
            <a:off x="5272046" y="124857"/>
            <a:ext cx="0" cy="4763771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FF3930D4-DA7E-90A4-9100-6D24D33ADD72}"/>
              </a:ext>
            </a:extLst>
          </p:cNvPr>
          <p:cNvSpPr/>
          <p:nvPr/>
        </p:nvSpPr>
        <p:spPr>
          <a:xfrm>
            <a:off x="2423505" y="2504280"/>
            <a:ext cx="201243" cy="214605"/>
          </a:xfrm>
          <a:custGeom>
            <a:avLst/>
            <a:gdLst>
              <a:gd name="connsiteX0" fmla="*/ 84063 w 200795"/>
              <a:gd name="connsiteY0" fmla="*/ 9846 h 214127"/>
              <a:gd name="connsiteX1" fmla="*/ 84063 w 200795"/>
              <a:gd name="connsiteY1" fmla="*/ 9846 h 214127"/>
              <a:gd name="connsiteX2" fmla="*/ 6242 w 200795"/>
              <a:gd name="connsiteY2" fmla="*/ 48757 h 214127"/>
              <a:gd name="connsiteX3" fmla="*/ 35425 w 200795"/>
              <a:gd name="connsiteY3" fmla="*/ 184944 h 214127"/>
              <a:gd name="connsiteX4" fmla="*/ 93791 w 200795"/>
              <a:gd name="connsiteY4" fmla="*/ 214127 h 214127"/>
              <a:gd name="connsiteX5" fmla="*/ 181340 w 200795"/>
              <a:gd name="connsiteY5" fmla="*/ 184944 h 214127"/>
              <a:gd name="connsiteX6" fmla="*/ 200795 w 200795"/>
              <a:gd name="connsiteY6" fmla="*/ 155761 h 214127"/>
              <a:gd name="connsiteX7" fmla="*/ 181340 w 200795"/>
              <a:gd name="connsiteY7" fmla="*/ 48757 h 214127"/>
              <a:gd name="connsiteX8" fmla="*/ 161884 w 200795"/>
              <a:gd name="connsiteY8" fmla="*/ 29301 h 214127"/>
              <a:gd name="connsiteX9" fmla="*/ 103518 w 200795"/>
              <a:gd name="connsiteY9" fmla="*/ 118 h 214127"/>
              <a:gd name="connsiteX10" fmla="*/ 84063 w 200795"/>
              <a:gd name="connsiteY10" fmla="*/ 9846 h 214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00795" h="214127">
                <a:moveTo>
                  <a:pt x="84063" y="9846"/>
                </a:moveTo>
                <a:lnTo>
                  <a:pt x="84063" y="9846"/>
                </a:lnTo>
                <a:cubicBezTo>
                  <a:pt x="58123" y="22816"/>
                  <a:pt x="18507" y="22476"/>
                  <a:pt x="6242" y="48757"/>
                </a:cubicBezTo>
                <a:cubicBezTo>
                  <a:pt x="-8915" y="81235"/>
                  <a:pt x="4570" y="154090"/>
                  <a:pt x="35425" y="184944"/>
                </a:cubicBezTo>
                <a:cubicBezTo>
                  <a:pt x="54282" y="203801"/>
                  <a:pt x="70056" y="206215"/>
                  <a:pt x="93791" y="214127"/>
                </a:cubicBezTo>
                <a:cubicBezTo>
                  <a:pt x="132920" y="207605"/>
                  <a:pt x="153984" y="212300"/>
                  <a:pt x="181340" y="184944"/>
                </a:cubicBezTo>
                <a:cubicBezTo>
                  <a:pt x="189607" y="176677"/>
                  <a:pt x="194310" y="165489"/>
                  <a:pt x="200795" y="155761"/>
                </a:cubicBezTo>
                <a:cubicBezTo>
                  <a:pt x="199455" y="145039"/>
                  <a:pt x="195545" y="72432"/>
                  <a:pt x="181340" y="48757"/>
                </a:cubicBezTo>
                <a:cubicBezTo>
                  <a:pt x="176621" y="40892"/>
                  <a:pt x="169046" y="35030"/>
                  <a:pt x="161884" y="29301"/>
                </a:cubicBezTo>
                <a:cubicBezTo>
                  <a:pt x="142756" y="13998"/>
                  <a:pt x="127491" y="4913"/>
                  <a:pt x="103518" y="118"/>
                </a:cubicBezTo>
                <a:cubicBezTo>
                  <a:pt x="97159" y="-1154"/>
                  <a:pt x="87306" y="8225"/>
                  <a:pt x="84063" y="9846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50A068F5-60A1-569A-18C9-6E3AFFE88DAC}"/>
              </a:ext>
            </a:extLst>
          </p:cNvPr>
          <p:cNvSpPr/>
          <p:nvPr/>
        </p:nvSpPr>
        <p:spPr>
          <a:xfrm>
            <a:off x="3407537" y="1719365"/>
            <a:ext cx="178657" cy="194988"/>
          </a:xfrm>
          <a:custGeom>
            <a:avLst/>
            <a:gdLst>
              <a:gd name="connsiteX0" fmla="*/ 0 w 178259"/>
              <a:gd name="connsiteY0" fmla="*/ 29183 h 194554"/>
              <a:gd name="connsiteX1" fmla="*/ 0 w 178259"/>
              <a:gd name="connsiteY1" fmla="*/ 29183 h 194554"/>
              <a:gd name="connsiteX2" fmla="*/ 87549 w 178259"/>
              <a:gd name="connsiteY2" fmla="*/ 9728 h 194554"/>
              <a:gd name="connsiteX3" fmla="*/ 116732 w 178259"/>
              <a:gd name="connsiteY3" fmla="*/ 0 h 194554"/>
              <a:gd name="connsiteX4" fmla="*/ 145915 w 178259"/>
              <a:gd name="connsiteY4" fmla="*/ 9728 h 194554"/>
              <a:gd name="connsiteX5" fmla="*/ 155643 w 178259"/>
              <a:gd name="connsiteY5" fmla="*/ 184826 h 194554"/>
              <a:gd name="connsiteX6" fmla="*/ 126460 w 178259"/>
              <a:gd name="connsiteY6" fmla="*/ 194554 h 194554"/>
              <a:gd name="connsiteX7" fmla="*/ 29183 w 178259"/>
              <a:gd name="connsiteY7" fmla="*/ 184826 h 194554"/>
              <a:gd name="connsiteX8" fmla="*/ 19455 w 178259"/>
              <a:gd name="connsiteY8" fmla="*/ 155643 h 194554"/>
              <a:gd name="connsiteX9" fmla="*/ 29183 w 178259"/>
              <a:gd name="connsiteY9" fmla="*/ 48639 h 194554"/>
              <a:gd name="connsiteX10" fmla="*/ 0 w 178259"/>
              <a:gd name="connsiteY10" fmla="*/ 29183 h 194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8259" h="194554">
                <a:moveTo>
                  <a:pt x="0" y="29183"/>
                </a:moveTo>
                <a:lnTo>
                  <a:pt x="0" y="29183"/>
                </a:lnTo>
                <a:cubicBezTo>
                  <a:pt x="29183" y="22698"/>
                  <a:pt x="58547" y="16979"/>
                  <a:pt x="87549" y="9728"/>
                </a:cubicBezTo>
                <a:cubicBezTo>
                  <a:pt x="97497" y="7241"/>
                  <a:pt x="106478" y="0"/>
                  <a:pt x="116732" y="0"/>
                </a:cubicBezTo>
                <a:cubicBezTo>
                  <a:pt x="126986" y="0"/>
                  <a:pt x="136187" y="6485"/>
                  <a:pt x="145915" y="9728"/>
                </a:cubicBezTo>
                <a:cubicBezTo>
                  <a:pt x="187370" y="71912"/>
                  <a:pt x="187158" y="58762"/>
                  <a:pt x="155643" y="184826"/>
                </a:cubicBezTo>
                <a:cubicBezTo>
                  <a:pt x="153156" y="194774"/>
                  <a:pt x="136188" y="191311"/>
                  <a:pt x="126460" y="194554"/>
                </a:cubicBezTo>
                <a:cubicBezTo>
                  <a:pt x="94034" y="191311"/>
                  <a:pt x="59808" y="195963"/>
                  <a:pt x="29183" y="184826"/>
                </a:cubicBezTo>
                <a:cubicBezTo>
                  <a:pt x="19546" y="181322"/>
                  <a:pt x="19455" y="165897"/>
                  <a:pt x="19455" y="155643"/>
                </a:cubicBezTo>
                <a:cubicBezTo>
                  <a:pt x="19455" y="119828"/>
                  <a:pt x="26436" y="84349"/>
                  <a:pt x="29183" y="48639"/>
                </a:cubicBezTo>
                <a:cubicBezTo>
                  <a:pt x="29680" y="42173"/>
                  <a:pt x="4864" y="32426"/>
                  <a:pt x="0" y="29183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9B791975-DE87-A182-48A1-4DAF11FD3F66}"/>
              </a:ext>
            </a:extLst>
          </p:cNvPr>
          <p:cNvSpPr/>
          <p:nvPr/>
        </p:nvSpPr>
        <p:spPr>
          <a:xfrm>
            <a:off x="2996508" y="2116527"/>
            <a:ext cx="194988" cy="204737"/>
          </a:xfrm>
          <a:custGeom>
            <a:avLst/>
            <a:gdLst>
              <a:gd name="connsiteX0" fmla="*/ 87549 w 194553"/>
              <a:gd name="connsiteY0" fmla="*/ 0 h 204281"/>
              <a:gd name="connsiteX1" fmla="*/ 87549 w 194553"/>
              <a:gd name="connsiteY1" fmla="*/ 0 h 204281"/>
              <a:gd name="connsiteX2" fmla="*/ 0 w 194553"/>
              <a:gd name="connsiteY2" fmla="*/ 107004 h 204281"/>
              <a:gd name="connsiteX3" fmla="*/ 9727 w 194553"/>
              <a:gd name="connsiteY3" fmla="*/ 204281 h 204281"/>
              <a:gd name="connsiteX4" fmla="*/ 145914 w 194553"/>
              <a:gd name="connsiteY4" fmla="*/ 184825 h 204281"/>
              <a:gd name="connsiteX5" fmla="*/ 194553 w 194553"/>
              <a:gd name="connsiteY5" fmla="*/ 155642 h 204281"/>
              <a:gd name="connsiteX6" fmla="*/ 175097 w 194553"/>
              <a:gd name="connsiteY6" fmla="*/ 68093 h 204281"/>
              <a:gd name="connsiteX7" fmla="*/ 116731 w 194553"/>
              <a:gd name="connsiteY7" fmla="*/ 38910 h 204281"/>
              <a:gd name="connsiteX8" fmla="*/ 87549 w 194553"/>
              <a:gd name="connsiteY8" fmla="*/ 0 h 204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94553" h="204281">
                <a:moveTo>
                  <a:pt x="87549" y="0"/>
                </a:moveTo>
                <a:lnTo>
                  <a:pt x="87549" y="0"/>
                </a:lnTo>
                <a:cubicBezTo>
                  <a:pt x="78780" y="8769"/>
                  <a:pt x="0" y="64345"/>
                  <a:pt x="0" y="107004"/>
                </a:cubicBezTo>
                <a:cubicBezTo>
                  <a:pt x="0" y="139591"/>
                  <a:pt x="6485" y="171855"/>
                  <a:pt x="9727" y="204281"/>
                </a:cubicBezTo>
                <a:cubicBezTo>
                  <a:pt x="55123" y="197796"/>
                  <a:pt x="113488" y="217250"/>
                  <a:pt x="145914" y="184825"/>
                </a:cubicBezTo>
                <a:cubicBezTo>
                  <a:pt x="172621" y="158120"/>
                  <a:pt x="156669" y="168270"/>
                  <a:pt x="194553" y="155642"/>
                </a:cubicBezTo>
                <a:cubicBezTo>
                  <a:pt x="194453" y="155044"/>
                  <a:pt x="185180" y="80697"/>
                  <a:pt x="175097" y="68093"/>
                </a:cubicBezTo>
                <a:cubicBezTo>
                  <a:pt x="164755" y="55166"/>
                  <a:pt x="132997" y="41621"/>
                  <a:pt x="116731" y="38910"/>
                </a:cubicBezTo>
                <a:cubicBezTo>
                  <a:pt x="107136" y="37311"/>
                  <a:pt x="92413" y="6485"/>
                  <a:pt x="87549" y="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8DE3728-D5F0-147A-3F83-9535D980C432}"/>
              </a:ext>
            </a:extLst>
          </p:cNvPr>
          <p:cNvSpPr/>
          <p:nvPr/>
        </p:nvSpPr>
        <p:spPr>
          <a:xfrm>
            <a:off x="3032504" y="2682491"/>
            <a:ext cx="214486" cy="263234"/>
          </a:xfrm>
          <a:custGeom>
            <a:avLst/>
            <a:gdLst>
              <a:gd name="connsiteX0" fmla="*/ 0 w 214008"/>
              <a:gd name="connsiteY0" fmla="*/ 136188 h 262647"/>
              <a:gd name="connsiteX1" fmla="*/ 0 w 214008"/>
              <a:gd name="connsiteY1" fmla="*/ 136188 h 262647"/>
              <a:gd name="connsiteX2" fmla="*/ 9728 w 214008"/>
              <a:gd name="connsiteY2" fmla="*/ 48639 h 262647"/>
              <a:gd name="connsiteX3" fmla="*/ 38911 w 214008"/>
              <a:gd name="connsiteY3" fmla="*/ 38911 h 262647"/>
              <a:gd name="connsiteX4" fmla="*/ 77821 w 214008"/>
              <a:gd name="connsiteY4" fmla="*/ 19456 h 262647"/>
              <a:gd name="connsiteX5" fmla="*/ 116732 w 214008"/>
              <a:gd name="connsiteY5" fmla="*/ 9728 h 262647"/>
              <a:gd name="connsiteX6" fmla="*/ 145915 w 214008"/>
              <a:gd name="connsiteY6" fmla="*/ 0 h 262647"/>
              <a:gd name="connsiteX7" fmla="*/ 175098 w 214008"/>
              <a:gd name="connsiteY7" fmla="*/ 9728 h 262647"/>
              <a:gd name="connsiteX8" fmla="*/ 214008 w 214008"/>
              <a:gd name="connsiteY8" fmla="*/ 68094 h 262647"/>
              <a:gd name="connsiteX9" fmla="*/ 204281 w 214008"/>
              <a:gd name="connsiteY9" fmla="*/ 223737 h 262647"/>
              <a:gd name="connsiteX10" fmla="*/ 184825 w 214008"/>
              <a:gd name="connsiteY10" fmla="*/ 243192 h 262647"/>
              <a:gd name="connsiteX11" fmla="*/ 126459 w 214008"/>
              <a:gd name="connsiteY11" fmla="*/ 262647 h 262647"/>
              <a:gd name="connsiteX12" fmla="*/ 87549 w 214008"/>
              <a:gd name="connsiteY12" fmla="*/ 252920 h 262647"/>
              <a:gd name="connsiteX13" fmla="*/ 68093 w 214008"/>
              <a:gd name="connsiteY13" fmla="*/ 233464 h 262647"/>
              <a:gd name="connsiteX14" fmla="*/ 19455 w 214008"/>
              <a:gd name="connsiteY14" fmla="*/ 145915 h 262647"/>
              <a:gd name="connsiteX15" fmla="*/ 0 w 214008"/>
              <a:gd name="connsiteY15" fmla="*/ 136188 h 262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14008" h="262647">
                <a:moveTo>
                  <a:pt x="0" y="136188"/>
                </a:moveTo>
                <a:lnTo>
                  <a:pt x="0" y="136188"/>
                </a:lnTo>
                <a:cubicBezTo>
                  <a:pt x="3243" y="107005"/>
                  <a:pt x="-1177" y="75901"/>
                  <a:pt x="9728" y="48639"/>
                </a:cubicBezTo>
                <a:cubicBezTo>
                  <a:pt x="13536" y="39119"/>
                  <a:pt x="29486" y="42950"/>
                  <a:pt x="38911" y="38911"/>
                </a:cubicBezTo>
                <a:cubicBezTo>
                  <a:pt x="52239" y="33199"/>
                  <a:pt x="64243" y="24548"/>
                  <a:pt x="77821" y="19456"/>
                </a:cubicBezTo>
                <a:cubicBezTo>
                  <a:pt x="90339" y="14762"/>
                  <a:pt x="103877" y="13401"/>
                  <a:pt x="116732" y="9728"/>
                </a:cubicBezTo>
                <a:cubicBezTo>
                  <a:pt x="126591" y="6911"/>
                  <a:pt x="136187" y="3243"/>
                  <a:pt x="145915" y="0"/>
                </a:cubicBezTo>
                <a:cubicBezTo>
                  <a:pt x="155643" y="3243"/>
                  <a:pt x="167847" y="2477"/>
                  <a:pt x="175098" y="9728"/>
                </a:cubicBezTo>
                <a:cubicBezTo>
                  <a:pt x="191632" y="26262"/>
                  <a:pt x="214008" y="68094"/>
                  <a:pt x="214008" y="68094"/>
                </a:cubicBezTo>
                <a:cubicBezTo>
                  <a:pt x="210766" y="119975"/>
                  <a:pt x="212827" y="172462"/>
                  <a:pt x="204281" y="223737"/>
                </a:cubicBezTo>
                <a:cubicBezTo>
                  <a:pt x="202773" y="232784"/>
                  <a:pt x="193028" y="239091"/>
                  <a:pt x="184825" y="243192"/>
                </a:cubicBezTo>
                <a:cubicBezTo>
                  <a:pt x="166482" y="252363"/>
                  <a:pt x="126459" y="262647"/>
                  <a:pt x="126459" y="262647"/>
                </a:cubicBezTo>
                <a:cubicBezTo>
                  <a:pt x="113489" y="259405"/>
                  <a:pt x="99507" y="258899"/>
                  <a:pt x="87549" y="252920"/>
                </a:cubicBezTo>
                <a:cubicBezTo>
                  <a:pt x="79346" y="248818"/>
                  <a:pt x="73596" y="240801"/>
                  <a:pt x="68093" y="233464"/>
                </a:cubicBezTo>
                <a:cubicBezTo>
                  <a:pt x="40924" y="197239"/>
                  <a:pt x="28934" y="183829"/>
                  <a:pt x="19455" y="145915"/>
                </a:cubicBezTo>
                <a:cubicBezTo>
                  <a:pt x="18669" y="142769"/>
                  <a:pt x="3242" y="137809"/>
                  <a:pt x="0" y="136188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C7579D41-296A-9187-7C3E-510AAF9DAC5F}"/>
              </a:ext>
            </a:extLst>
          </p:cNvPr>
          <p:cNvSpPr/>
          <p:nvPr/>
        </p:nvSpPr>
        <p:spPr>
          <a:xfrm>
            <a:off x="7069236" y="246326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A080C409-5016-2E6B-44FF-75089455EFEC}"/>
              </a:ext>
            </a:extLst>
          </p:cNvPr>
          <p:cNvSpPr/>
          <p:nvPr/>
        </p:nvSpPr>
        <p:spPr>
          <a:xfrm>
            <a:off x="6457665" y="1803155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698E0991-B464-A21A-FCA7-60400622DF6D}"/>
              </a:ext>
            </a:extLst>
          </p:cNvPr>
          <p:cNvSpPr/>
          <p:nvPr/>
        </p:nvSpPr>
        <p:spPr>
          <a:xfrm>
            <a:off x="6469613" y="2948005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E424AB7-EAF1-C272-B899-3EDA006FC8F2}"/>
              </a:ext>
            </a:extLst>
          </p:cNvPr>
          <p:cNvCxnSpPr>
            <a:cxnSpLocks/>
          </p:cNvCxnSpPr>
          <p:nvPr/>
        </p:nvCxnSpPr>
        <p:spPr>
          <a:xfrm>
            <a:off x="6697100" y="1981113"/>
            <a:ext cx="339312" cy="4603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AABED2C8-CA5C-3138-7734-558B7FE70F36}"/>
              </a:ext>
            </a:extLst>
          </p:cNvPr>
          <p:cNvCxnSpPr>
            <a:cxnSpLocks/>
          </p:cNvCxnSpPr>
          <p:nvPr/>
        </p:nvCxnSpPr>
        <p:spPr>
          <a:xfrm flipV="1">
            <a:off x="4231964" y="1969023"/>
            <a:ext cx="2091721" cy="147504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9A4B8916-1CDF-3781-2AA7-51901E7B85D1}"/>
              </a:ext>
            </a:extLst>
          </p:cNvPr>
          <p:cNvCxnSpPr>
            <a:cxnSpLocks/>
          </p:cNvCxnSpPr>
          <p:nvPr/>
        </p:nvCxnSpPr>
        <p:spPr>
          <a:xfrm>
            <a:off x="3685663" y="1800251"/>
            <a:ext cx="2638022" cy="8534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A910AE17-F8CF-2A7F-908B-5D88B5BFFC22}"/>
              </a:ext>
            </a:extLst>
          </p:cNvPr>
          <p:cNvCxnSpPr>
            <a:cxnSpLocks/>
          </p:cNvCxnSpPr>
          <p:nvPr/>
        </p:nvCxnSpPr>
        <p:spPr>
          <a:xfrm flipH="1">
            <a:off x="4054486" y="2611583"/>
            <a:ext cx="2882689" cy="334142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17025BBC-0719-5374-7A20-0A8C5EC04BF0}"/>
              </a:ext>
            </a:extLst>
          </p:cNvPr>
          <p:cNvSpPr/>
          <p:nvPr/>
        </p:nvSpPr>
        <p:spPr>
          <a:xfrm>
            <a:off x="2662082" y="3159153"/>
            <a:ext cx="170388" cy="212184"/>
          </a:xfrm>
          <a:custGeom>
            <a:avLst/>
            <a:gdLst>
              <a:gd name="connsiteX0" fmla="*/ 85725 w 114300"/>
              <a:gd name="connsiteY0" fmla="*/ 3084 h 142338"/>
              <a:gd name="connsiteX1" fmla="*/ 61912 w 114300"/>
              <a:gd name="connsiteY1" fmla="*/ 12609 h 142338"/>
              <a:gd name="connsiteX2" fmla="*/ 9525 w 114300"/>
              <a:gd name="connsiteY2" fmla="*/ 50709 h 142338"/>
              <a:gd name="connsiteX3" fmla="*/ 0 w 114300"/>
              <a:gd name="connsiteY3" fmla="*/ 69759 h 142338"/>
              <a:gd name="connsiteX4" fmla="*/ 9525 w 114300"/>
              <a:gd name="connsiteY4" fmla="*/ 131671 h 142338"/>
              <a:gd name="connsiteX5" fmla="*/ 100012 w 114300"/>
              <a:gd name="connsiteY5" fmla="*/ 117384 h 142338"/>
              <a:gd name="connsiteX6" fmla="*/ 114300 w 114300"/>
              <a:gd name="connsiteY6" fmla="*/ 69759 h 142338"/>
              <a:gd name="connsiteX7" fmla="*/ 85725 w 114300"/>
              <a:gd name="connsiteY7" fmla="*/ 3084 h 142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4300" h="142338">
                <a:moveTo>
                  <a:pt x="85725" y="3084"/>
                </a:moveTo>
                <a:cubicBezTo>
                  <a:pt x="76994" y="-6441"/>
                  <a:pt x="69559" y="8786"/>
                  <a:pt x="61912" y="12609"/>
                </a:cubicBezTo>
                <a:cubicBezTo>
                  <a:pt x="40323" y="23403"/>
                  <a:pt x="23911" y="31528"/>
                  <a:pt x="9525" y="50709"/>
                </a:cubicBezTo>
                <a:cubicBezTo>
                  <a:pt x="5265" y="56389"/>
                  <a:pt x="3175" y="63409"/>
                  <a:pt x="0" y="69759"/>
                </a:cubicBezTo>
                <a:cubicBezTo>
                  <a:pt x="3175" y="90396"/>
                  <a:pt x="-4683" y="116370"/>
                  <a:pt x="9525" y="131671"/>
                </a:cubicBezTo>
                <a:cubicBezTo>
                  <a:pt x="34455" y="158519"/>
                  <a:pt x="79914" y="127433"/>
                  <a:pt x="100012" y="117384"/>
                </a:cubicBezTo>
                <a:cubicBezTo>
                  <a:pt x="100565" y="115725"/>
                  <a:pt x="114300" y="76954"/>
                  <a:pt x="114300" y="69759"/>
                </a:cubicBezTo>
                <a:cubicBezTo>
                  <a:pt x="114300" y="-1041"/>
                  <a:pt x="94456" y="12609"/>
                  <a:pt x="85725" y="3084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83BB3B4E-4721-C142-16F9-2BD80B26CDCF}"/>
              </a:ext>
            </a:extLst>
          </p:cNvPr>
          <p:cNvSpPr/>
          <p:nvPr/>
        </p:nvSpPr>
        <p:spPr>
          <a:xfrm>
            <a:off x="3642606" y="2473285"/>
            <a:ext cx="86112" cy="86434"/>
          </a:xfrm>
          <a:custGeom>
            <a:avLst/>
            <a:gdLst>
              <a:gd name="connsiteX0" fmla="*/ 39719 w 57766"/>
              <a:gd name="connsiteY0" fmla="*/ 0 h 57982"/>
              <a:gd name="connsiteX1" fmla="*/ 1619 w 57766"/>
              <a:gd name="connsiteY1" fmla="*/ 52387 h 57982"/>
              <a:gd name="connsiteX2" fmla="*/ 34956 w 57766"/>
              <a:gd name="connsiteY2" fmla="*/ 57150 h 57982"/>
              <a:gd name="connsiteX3" fmla="*/ 54006 w 57766"/>
              <a:gd name="connsiteY3" fmla="*/ 52387 h 57982"/>
              <a:gd name="connsiteX4" fmla="*/ 39719 w 57766"/>
              <a:gd name="connsiteY4" fmla="*/ 0 h 5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766" h="57982">
                <a:moveTo>
                  <a:pt x="39719" y="0"/>
                </a:moveTo>
                <a:cubicBezTo>
                  <a:pt x="30988" y="0"/>
                  <a:pt x="-8398" y="32353"/>
                  <a:pt x="1619" y="52387"/>
                </a:cubicBezTo>
                <a:cubicBezTo>
                  <a:pt x="6639" y="62427"/>
                  <a:pt x="23844" y="55562"/>
                  <a:pt x="34956" y="57150"/>
                </a:cubicBezTo>
                <a:cubicBezTo>
                  <a:pt x="41306" y="55562"/>
                  <a:pt x="50079" y="57623"/>
                  <a:pt x="54006" y="52387"/>
                </a:cubicBezTo>
                <a:cubicBezTo>
                  <a:pt x="65276" y="37361"/>
                  <a:pt x="48450" y="0"/>
                  <a:pt x="39719" y="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DE3C69F-3B76-6F9A-C061-E84A24DEA67E}"/>
              </a:ext>
            </a:extLst>
          </p:cNvPr>
          <p:cNvSpPr/>
          <p:nvPr/>
        </p:nvSpPr>
        <p:spPr>
          <a:xfrm>
            <a:off x="3818922" y="2894846"/>
            <a:ext cx="132199" cy="249764"/>
          </a:xfrm>
          <a:custGeom>
            <a:avLst/>
            <a:gdLst>
              <a:gd name="connsiteX0" fmla="*/ 45820 w 88682"/>
              <a:gd name="connsiteY0" fmla="*/ 230 h 167547"/>
              <a:gd name="connsiteX1" fmla="*/ 17245 w 88682"/>
              <a:gd name="connsiteY1" fmla="*/ 24043 h 167547"/>
              <a:gd name="connsiteX2" fmla="*/ 7720 w 88682"/>
              <a:gd name="connsiteY2" fmla="*/ 105005 h 167547"/>
              <a:gd name="connsiteX3" fmla="*/ 50582 w 88682"/>
              <a:gd name="connsiteY3" fmla="*/ 133580 h 167547"/>
              <a:gd name="connsiteX4" fmla="*/ 79157 w 88682"/>
              <a:gd name="connsiteY4" fmla="*/ 166918 h 167547"/>
              <a:gd name="connsiteX5" fmla="*/ 88682 w 88682"/>
              <a:gd name="connsiteY5" fmla="*/ 105005 h 167547"/>
              <a:gd name="connsiteX6" fmla="*/ 79157 w 88682"/>
              <a:gd name="connsiteY6" fmla="*/ 57380 h 167547"/>
              <a:gd name="connsiteX7" fmla="*/ 69632 w 88682"/>
              <a:gd name="connsiteY7" fmla="*/ 38330 h 167547"/>
              <a:gd name="connsiteX8" fmla="*/ 45820 w 88682"/>
              <a:gd name="connsiteY8" fmla="*/ 230 h 1675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8682" h="167547">
                <a:moveTo>
                  <a:pt x="45820" y="230"/>
                </a:moveTo>
                <a:cubicBezTo>
                  <a:pt x="37089" y="-2151"/>
                  <a:pt x="25096" y="14447"/>
                  <a:pt x="17245" y="24043"/>
                </a:cubicBezTo>
                <a:cubicBezTo>
                  <a:pt x="294" y="44761"/>
                  <a:pt x="-6535" y="80772"/>
                  <a:pt x="7720" y="105005"/>
                </a:cubicBezTo>
                <a:cubicBezTo>
                  <a:pt x="16426" y="119806"/>
                  <a:pt x="50582" y="133580"/>
                  <a:pt x="50582" y="133580"/>
                </a:cubicBezTo>
                <a:cubicBezTo>
                  <a:pt x="52820" y="136937"/>
                  <a:pt x="75307" y="172693"/>
                  <a:pt x="79157" y="166918"/>
                </a:cubicBezTo>
                <a:cubicBezTo>
                  <a:pt x="90739" y="149544"/>
                  <a:pt x="85507" y="125643"/>
                  <a:pt x="88682" y="105005"/>
                </a:cubicBezTo>
                <a:cubicBezTo>
                  <a:pt x="85507" y="89130"/>
                  <a:pt x="83605" y="72946"/>
                  <a:pt x="79157" y="57380"/>
                </a:cubicBezTo>
                <a:cubicBezTo>
                  <a:pt x="77207" y="50554"/>
                  <a:pt x="71877" y="45065"/>
                  <a:pt x="69632" y="38330"/>
                </a:cubicBezTo>
                <a:cubicBezTo>
                  <a:pt x="57466" y="1830"/>
                  <a:pt x="54551" y="2611"/>
                  <a:pt x="45820" y="230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B0E129A-0ED5-92D2-64B6-7B4D069B6732}"/>
              </a:ext>
            </a:extLst>
          </p:cNvPr>
          <p:cNvSpPr/>
          <p:nvPr/>
        </p:nvSpPr>
        <p:spPr>
          <a:xfrm>
            <a:off x="4053826" y="1981113"/>
            <a:ext cx="178138" cy="241383"/>
          </a:xfrm>
          <a:custGeom>
            <a:avLst/>
            <a:gdLst>
              <a:gd name="connsiteX0" fmla="*/ 0 w 119499"/>
              <a:gd name="connsiteY0" fmla="*/ 152400 h 161925"/>
              <a:gd name="connsiteX1" fmla="*/ 38100 w 119499"/>
              <a:gd name="connsiteY1" fmla="*/ 19050 h 161925"/>
              <a:gd name="connsiteX2" fmla="*/ 42863 w 119499"/>
              <a:gd name="connsiteY2" fmla="*/ 4762 h 161925"/>
              <a:gd name="connsiteX3" fmla="*/ 80963 w 119499"/>
              <a:gd name="connsiteY3" fmla="*/ 0 h 161925"/>
              <a:gd name="connsiteX4" fmla="*/ 109538 w 119499"/>
              <a:gd name="connsiteY4" fmla="*/ 4762 h 161925"/>
              <a:gd name="connsiteX5" fmla="*/ 100013 w 119499"/>
              <a:gd name="connsiteY5" fmla="*/ 90487 h 161925"/>
              <a:gd name="connsiteX6" fmla="*/ 61913 w 119499"/>
              <a:gd name="connsiteY6" fmla="*/ 138112 h 161925"/>
              <a:gd name="connsiteX7" fmla="*/ 47625 w 119499"/>
              <a:gd name="connsiteY7" fmla="*/ 147637 h 161925"/>
              <a:gd name="connsiteX8" fmla="*/ 33338 w 119499"/>
              <a:gd name="connsiteY8" fmla="*/ 161925 h 161925"/>
              <a:gd name="connsiteX9" fmla="*/ 0 w 119499"/>
              <a:gd name="connsiteY9" fmla="*/ 152400 h 161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9499" h="161925">
                <a:moveTo>
                  <a:pt x="0" y="152400"/>
                </a:moveTo>
                <a:cubicBezTo>
                  <a:pt x="12700" y="107950"/>
                  <a:pt x="23480" y="62906"/>
                  <a:pt x="38100" y="19050"/>
                </a:cubicBezTo>
                <a:cubicBezTo>
                  <a:pt x="39688" y="14287"/>
                  <a:pt x="38275" y="6801"/>
                  <a:pt x="42863" y="4762"/>
                </a:cubicBezTo>
                <a:cubicBezTo>
                  <a:pt x="54559" y="-436"/>
                  <a:pt x="68263" y="1587"/>
                  <a:pt x="80963" y="0"/>
                </a:cubicBezTo>
                <a:cubicBezTo>
                  <a:pt x="90488" y="1587"/>
                  <a:pt x="102710" y="-2066"/>
                  <a:pt x="109538" y="4762"/>
                </a:cubicBezTo>
                <a:cubicBezTo>
                  <a:pt x="133010" y="28234"/>
                  <a:pt x="108796" y="71824"/>
                  <a:pt x="100013" y="90487"/>
                </a:cubicBezTo>
                <a:cubicBezTo>
                  <a:pt x="91727" y="108094"/>
                  <a:pt x="76706" y="125433"/>
                  <a:pt x="61913" y="138112"/>
                </a:cubicBezTo>
                <a:cubicBezTo>
                  <a:pt x="57567" y="141837"/>
                  <a:pt x="52022" y="143973"/>
                  <a:pt x="47625" y="147637"/>
                </a:cubicBezTo>
                <a:cubicBezTo>
                  <a:pt x="42451" y="151949"/>
                  <a:pt x="38100" y="157162"/>
                  <a:pt x="33338" y="161925"/>
                </a:cubicBezTo>
                <a:lnTo>
                  <a:pt x="0" y="152400"/>
                </a:ln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BC588C97-8780-D36A-7A4E-92C319C01A40}"/>
              </a:ext>
            </a:extLst>
          </p:cNvPr>
          <p:cNvSpPr/>
          <p:nvPr/>
        </p:nvSpPr>
        <p:spPr>
          <a:xfrm>
            <a:off x="2445399" y="1802161"/>
            <a:ext cx="238224" cy="166862"/>
          </a:xfrm>
          <a:custGeom>
            <a:avLst/>
            <a:gdLst>
              <a:gd name="connsiteX0" fmla="*/ 112181 w 159806"/>
              <a:gd name="connsiteY0" fmla="*/ 2397 h 111935"/>
              <a:gd name="connsiteX1" fmla="*/ 88368 w 159806"/>
              <a:gd name="connsiteY1" fmla="*/ 7160 h 111935"/>
              <a:gd name="connsiteX2" fmla="*/ 26456 w 159806"/>
              <a:gd name="connsiteY2" fmla="*/ 11922 h 111935"/>
              <a:gd name="connsiteX3" fmla="*/ 12168 w 159806"/>
              <a:gd name="connsiteY3" fmla="*/ 21447 h 111935"/>
              <a:gd name="connsiteX4" fmla="*/ 7406 w 159806"/>
              <a:gd name="connsiteY4" fmla="*/ 54785 h 111935"/>
              <a:gd name="connsiteX5" fmla="*/ 2643 w 159806"/>
              <a:gd name="connsiteY5" fmla="*/ 83360 h 111935"/>
              <a:gd name="connsiteX6" fmla="*/ 78843 w 159806"/>
              <a:gd name="connsiteY6" fmla="*/ 111935 h 111935"/>
              <a:gd name="connsiteX7" fmla="*/ 135993 w 159806"/>
              <a:gd name="connsiteY7" fmla="*/ 102410 h 111935"/>
              <a:gd name="connsiteX8" fmla="*/ 159806 w 159806"/>
              <a:gd name="connsiteY8" fmla="*/ 50022 h 111935"/>
              <a:gd name="connsiteX9" fmla="*/ 112181 w 159806"/>
              <a:gd name="connsiteY9" fmla="*/ 2397 h 1119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59806" h="111935">
                <a:moveTo>
                  <a:pt x="112181" y="2397"/>
                </a:moveTo>
                <a:cubicBezTo>
                  <a:pt x="100275" y="-4747"/>
                  <a:pt x="96413" y="6266"/>
                  <a:pt x="88368" y="7160"/>
                </a:cubicBezTo>
                <a:cubicBezTo>
                  <a:pt x="67796" y="9446"/>
                  <a:pt x="46800" y="8108"/>
                  <a:pt x="26456" y="11922"/>
                </a:cubicBezTo>
                <a:cubicBezTo>
                  <a:pt x="20830" y="12977"/>
                  <a:pt x="16931" y="18272"/>
                  <a:pt x="12168" y="21447"/>
                </a:cubicBezTo>
                <a:cubicBezTo>
                  <a:pt x="10581" y="32560"/>
                  <a:pt x="9113" y="43690"/>
                  <a:pt x="7406" y="54785"/>
                </a:cubicBezTo>
                <a:cubicBezTo>
                  <a:pt x="5938" y="64329"/>
                  <a:pt x="-4897" y="77328"/>
                  <a:pt x="2643" y="83360"/>
                </a:cubicBezTo>
                <a:cubicBezTo>
                  <a:pt x="23826" y="100306"/>
                  <a:pt x="78843" y="111935"/>
                  <a:pt x="78843" y="111935"/>
                </a:cubicBezTo>
                <a:cubicBezTo>
                  <a:pt x="97893" y="108760"/>
                  <a:pt x="118062" y="109583"/>
                  <a:pt x="135993" y="102410"/>
                </a:cubicBezTo>
                <a:cubicBezTo>
                  <a:pt x="150826" y="96477"/>
                  <a:pt x="157403" y="58432"/>
                  <a:pt x="159806" y="50022"/>
                </a:cubicBezTo>
                <a:cubicBezTo>
                  <a:pt x="154149" y="-885"/>
                  <a:pt x="124087" y="9541"/>
                  <a:pt x="112181" y="2397"/>
                </a:cubicBezTo>
                <a:close/>
              </a:path>
            </a:pathLst>
          </a:custGeom>
          <a:gradFill flip="none" rotWithShape="1">
            <a:gsLst>
              <a:gs pos="56000">
                <a:srgbClr val="3C1A56"/>
              </a:gs>
              <a:gs pos="100000">
                <a:schemeClr val="bg1"/>
              </a:gs>
              <a:gs pos="12000">
                <a:srgbClr val="7030A0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>
            <a:extLst>
              <a:ext uri="{FF2B5EF4-FFF2-40B4-BE49-F238E27FC236}">
                <a16:creationId xmlns:a16="http://schemas.microsoft.com/office/drawing/2014/main" id="{E2BB48FB-2C40-FA50-C750-BE00D7A3BBA9}"/>
              </a:ext>
            </a:extLst>
          </p:cNvPr>
          <p:cNvSpPr/>
          <p:nvPr/>
        </p:nvSpPr>
        <p:spPr>
          <a:xfrm>
            <a:off x="7176162" y="159582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>
            <a:extLst>
              <a:ext uri="{FF2B5EF4-FFF2-40B4-BE49-F238E27FC236}">
                <a16:creationId xmlns:a16="http://schemas.microsoft.com/office/drawing/2014/main" id="{C20B4B50-6E1D-73C4-41CB-C5CDED77C83B}"/>
              </a:ext>
            </a:extLst>
          </p:cNvPr>
          <p:cNvSpPr/>
          <p:nvPr/>
        </p:nvSpPr>
        <p:spPr>
          <a:xfrm>
            <a:off x="7036615" y="3197984"/>
            <a:ext cx="182196" cy="1821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9" name="Straight Arrow Connector 58">
            <a:extLst>
              <a:ext uri="{FF2B5EF4-FFF2-40B4-BE49-F238E27FC236}">
                <a16:creationId xmlns:a16="http://schemas.microsoft.com/office/drawing/2014/main" id="{9EC68C9C-9B4C-C6E5-438A-043C831412B2}"/>
              </a:ext>
            </a:extLst>
          </p:cNvPr>
          <p:cNvCxnSpPr>
            <a:cxnSpLocks/>
          </p:cNvCxnSpPr>
          <p:nvPr/>
        </p:nvCxnSpPr>
        <p:spPr>
          <a:xfrm flipH="1">
            <a:off x="3818922" y="2523972"/>
            <a:ext cx="3047834" cy="30390"/>
          </a:xfrm>
          <a:prstGeom prst="straightConnector1">
            <a:avLst/>
          </a:prstGeom>
          <a:ln>
            <a:prstDash val="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E9B57F19-25D1-D094-E94C-4456812D5645}"/>
              </a:ext>
            </a:extLst>
          </p:cNvPr>
          <p:cNvCxnSpPr>
            <a:cxnSpLocks/>
          </p:cNvCxnSpPr>
          <p:nvPr/>
        </p:nvCxnSpPr>
        <p:spPr>
          <a:xfrm flipH="1">
            <a:off x="3931199" y="2279717"/>
            <a:ext cx="142601" cy="534391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CE962E49-750E-3988-F348-8D7C1721DFFF}"/>
              </a:ext>
            </a:extLst>
          </p:cNvPr>
          <p:cNvCxnSpPr>
            <a:cxnSpLocks/>
          </p:cNvCxnSpPr>
          <p:nvPr/>
        </p:nvCxnSpPr>
        <p:spPr>
          <a:xfrm>
            <a:off x="3517794" y="1981113"/>
            <a:ext cx="137045" cy="447374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5">
            <a:extLst>
              <a:ext uri="{FF2B5EF4-FFF2-40B4-BE49-F238E27FC236}">
                <a16:creationId xmlns:a16="http://schemas.microsoft.com/office/drawing/2014/main" id="{133B3C8F-E39D-74AF-21D5-CF7FB9D0905A}"/>
              </a:ext>
            </a:extLst>
          </p:cNvPr>
          <p:cNvSpPr/>
          <p:nvPr/>
        </p:nvSpPr>
        <p:spPr>
          <a:xfrm>
            <a:off x="1940845" y="1380960"/>
            <a:ext cx="2556149" cy="2240718"/>
          </a:xfrm>
          <a:prstGeom prst="ellipse">
            <a:avLst/>
          </a:prstGeom>
          <a:noFill/>
          <a:ln w="381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Left-Right 7">
            <a:extLst>
              <a:ext uri="{FF2B5EF4-FFF2-40B4-BE49-F238E27FC236}">
                <a16:creationId xmlns:a16="http://schemas.microsoft.com/office/drawing/2014/main" id="{30CADE5B-9E82-FF30-DAE3-46D0806AE53A}"/>
              </a:ext>
            </a:extLst>
          </p:cNvPr>
          <p:cNvSpPr/>
          <p:nvPr/>
        </p:nvSpPr>
        <p:spPr>
          <a:xfrm>
            <a:off x="4627004" y="3992634"/>
            <a:ext cx="1290083" cy="514093"/>
          </a:xfrm>
          <a:prstGeom prst="leftRightArrow">
            <a:avLst/>
          </a:prstGeom>
        </p:spPr>
        <p:style>
          <a:lnRef idx="2">
            <a:schemeClr val="accent6">
              <a:shade val="15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9A191DD-3645-8A8E-9A3D-60FBC1F8FB1F}"/>
              </a:ext>
            </a:extLst>
          </p:cNvPr>
          <p:cNvSpPr txBox="1"/>
          <p:nvPr/>
        </p:nvSpPr>
        <p:spPr>
          <a:xfrm>
            <a:off x="6028276" y="4064745"/>
            <a:ext cx="24463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Mathematical definition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ECED20-C24F-590B-167B-0642AC07B8B1}"/>
              </a:ext>
            </a:extLst>
          </p:cNvPr>
          <p:cNvSpPr txBox="1"/>
          <p:nvPr/>
        </p:nvSpPr>
        <p:spPr>
          <a:xfrm>
            <a:off x="715701" y="1209222"/>
            <a:ext cx="135716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well-defined</a:t>
            </a:r>
            <a:br>
              <a:rPr lang="en-US" dirty="0"/>
            </a:br>
            <a:r>
              <a:rPr lang="en-US" dirty="0"/>
              <a:t>physical</a:t>
            </a:r>
          </a:p>
          <a:p>
            <a:r>
              <a:rPr lang="en-US" dirty="0"/>
              <a:t>objects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DA57DD2-6D82-475F-0E72-195836A03CFF}"/>
              </a:ext>
            </a:extLst>
          </p:cNvPr>
          <p:cNvSpPr txBox="1"/>
          <p:nvPr/>
        </p:nvSpPr>
        <p:spPr>
          <a:xfrm>
            <a:off x="7872026" y="1355194"/>
            <a:ext cx="14737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well-defined</a:t>
            </a:r>
            <a:br>
              <a:rPr lang="en-US" dirty="0"/>
            </a:br>
            <a:r>
              <a:rPr lang="en-US" dirty="0"/>
              <a:t>mathematical</a:t>
            </a:r>
            <a:br>
              <a:rPr lang="en-US" dirty="0"/>
            </a:br>
            <a:r>
              <a:rPr lang="en-US" dirty="0"/>
              <a:t>objects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16E1330-0771-A094-BD7A-AF12FB3C1BBB}"/>
              </a:ext>
            </a:extLst>
          </p:cNvPr>
          <p:cNvSpPr txBox="1"/>
          <p:nvPr/>
        </p:nvSpPr>
        <p:spPr>
          <a:xfrm>
            <a:off x="1815927" y="226388"/>
            <a:ext cx="2556149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Physical world</a:t>
            </a:r>
            <a:br>
              <a:rPr lang="en-US" sz="3200" dirty="0"/>
            </a:br>
            <a:r>
              <a:rPr lang="en-US" sz="2000" dirty="0"/>
              <a:t>(informal system)</a:t>
            </a:r>
            <a:endParaRPr lang="en-US" sz="3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B5D4900-4025-F18F-5148-FADC60795B4C}"/>
              </a:ext>
            </a:extLst>
          </p:cNvPr>
          <p:cNvSpPr txBox="1"/>
          <p:nvPr/>
        </p:nvSpPr>
        <p:spPr>
          <a:xfrm>
            <a:off x="5342839" y="225082"/>
            <a:ext cx="5061963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200" dirty="0"/>
              <a:t>Mathematical representation</a:t>
            </a:r>
          </a:p>
          <a:p>
            <a:pPr algn="ctr"/>
            <a:r>
              <a:rPr lang="en-US" sz="2000" dirty="0"/>
              <a:t>(formal system)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9892726-8BC7-67FC-39B2-09D050515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14</a:t>
            </a:fld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0233A0-140D-8A93-B997-6B7648ABBAE3}"/>
              </a:ext>
            </a:extLst>
          </p:cNvPr>
          <p:cNvSpPr txBox="1"/>
          <p:nvPr/>
        </p:nvSpPr>
        <p:spPr>
          <a:xfrm>
            <a:off x="465221" y="5192026"/>
            <a:ext cx="9079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When physical objects are mapped to the right mathematical objects,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the physical specification maps to the mathematical definitions</a:t>
            </a:r>
          </a:p>
        </p:txBody>
      </p:sp>
    </p:spTree>
    <p:extLst>
      <p:ext uri="{BB962C8B-B14F-4D97-AF65-F5344CB8AC3E}">
        <p14:creationId xmlns:p14="http://schemas.microsoft.com/office/powerpoint/2010/main" val="9656875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77B83B5-D6FD-827B-FAF0-F133AD8E4EB3}"/>
              </a:ext>
            </a:extLst>
          </p:cNvPr>
          <p:cNvSpPr txBox="1"/>
          <p:nvPr/>
        </p:nvSpPr>
        <p:spPr>
          <a:xfrm>
            <a:off x="0" y="355600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/>
              <a:t>Mathematicians have developed</a:t>
            </a:r>
            <a:br>
              <a:rPr lang="en-US" sz="4000" dirty="0"/>
            </a:br>
            <a:r>
              <a:rPr lang="en-US" sz="4000" dirty="0"/>
              <a:t>standards of rigor for their discipline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4E65981-61DA-67C0-4935-CBEEDD39C1A2}"/>
              </a:ext>
            </a:extLst>
          </p:cNvPr>
          <p:cNvSpPr txBox="1"/>
          <p:nvPr/>
        </p:nvSpPr>
        <p:spPr>
          <a:xfrm>
            <a:off x="0" y="207010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What standard of rigor should</a:t>
            </a:r>
            <a:br>
              <a:rPr lang="en-US" sz="5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5400" dirty="0">
                <a:solidFill>
                  <a:schemeClr val="accent6">
                    <a:lumMod val="75000"/>
                  </a:schemeClr>
                </a:solidFill>
              </a:rPr>
              <a:t>we have for physical mathematics?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21CF1B-2098-CF75-3802-EFFE50F3D04B}"/>
              </a:ext>
            </a:extLst>
          </p:cNvPr>
          <p:cNvSpPr txBox="1"/>
          <p:nvPr/>
        </p:nvSpPr>
        <p:spPr>
          <a:xfrm>
            <a:off x="2165684" y="4596064"/>
            <a:ext cx="48131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For the math part, the same as mathematics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5A5B50B-EF83-ADB9-1FCA-9E155EA75C7B}"/>
              </a:ext>
            </a:extLst>
          </p:cNvPr>
          <p:cNvSpPr txBox="1"/>
          <p:nvPr/>
        </p:nvSpPr>
        <p:spPr>
          <a:xfrm>
            <a:off x="2165684" y="5051851"/>
            <a:ext cx="43834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What should we do for the physics part?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04DB7B-6081-F059-0A93-37A3C93C33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9805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5EBAC487-BEE7-759B-DE15-6BA6A83E93E3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92C0585-271C-699B-8E4D-339A8B924C5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97223"/>
          <a:stretch/>
        </p:blipFill>
        <p:spPr>
          <a:xfrm>
            <a:off x="276926" y="274645"/>
            <a:ext cx="6692929" cy="24530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4E646AE-8D94-C14C-D5C0-9870FF24C781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requirement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</p:spTree>
    <p:extLst>
      <p:ext uri="{BB962C8B-B14F-4D97-AF65-F5344CB8AC3E}">
        <p14:creationId xmlns:p14="http://schemas.microsoft.com/office/powerpoint/2010/main" val="3059456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B4C697-A815-6B75-08D1-7A2B080D9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2FFE51D8-2D68-E377-3878-1ADC600F5D4E}"/>
              </a:ext>
            </a:extLst>
          </p:cNvPr>
          <p:cNvSpPr/>
          <p:nvPr/>
        </p:nvSpPr>
        <p:spPr>
          <a:xfrm>
            <a:off x="7037294" y="519954"/>
            <a:ext cx="77259" cy="1987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7376FE6-8B85-8C0F-F752-EB10A2770E2B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A06694C7-9C22-00F2-CADA-99B9D31729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4718"/>
          <a:stretch/>
        </p:blipFill>
        <p:spPr>
          <a:xfrm>
            <a:off x="276926" y="274646"/>
            <a:ext cx="6692929" cy="2232808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6955F78-63C3-02A8-F888-7E25B5820911}"/>
              </a:ext>
            </a:extLst>
          </p:cNvPr>
          <p:cNvSpPr/>
          <p:nvPr/>
        </p:nvSpPr>
        <p:spPr>
          <a:xfrm>
            <a:off x="419100" y="512332"/>
            <a:ext cx="777240" cy="1963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6562252-04BE-0363-1D1F-179628D41347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requirement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205709-E73E-78E8-0C43-44B5856B3944}"/>
              </a:ext>
            </a:extLst>
          </p:cNvPr>
          <p:cNvSpPr txBox="1"/>
          <p:nvPr/>
        </p:nvSpPr>
        <p:spPr>
          <a:xfrm>
            <a:off x="7253100" y="1259302"/>
            <a:ext cx="362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Formal definition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(something a mathematician will find precise) </a:t>
            </a:r>
          </a:p>
        </p:txBody>
      </p:sp>
    </p:spTree>
    <p:extLst>
      <p:ext uri="{BB962C8B-B14F-4D97-AF65-F5344CB8AC3E}">
        <p14:creationId xmlns:p14="http://schemas.microsoft.com/office/powerpoint/2010/main" val="1685763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469D14-F961-FB1B-1B55-7B3119A8B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849DA16-BC8B-4ACF-EF57-5410463310A7}"/>
              </a:ext>
            </a:extLst>
          </p:cNvPr>
          <p:cNvSpPr/>
          <p:nvPr/>
        </p:nvSpPr>
        <p:spPr>
          <a:xfrm>
            <a:off x="7037294" y="2507456"/>
            <a:ext cx="77259" cy="1810021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37AB716-90C8-674B-6645-ED43312155F6}"/>
              </a:ext>
            </a:extLst>
          </p:cNvPr>
          <p:cNvSpPr/>
          <p:nvPr/>
        </p:nvSpPr>
        <p:spPr>
          <a:xfrm>
            <a:off x="7037294" y="519954"/>
            <a:ext cx="77259" cy="1987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E39B586-C693-2FAC-2F04-C59BFDE0653B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7095D75-F070-F9D4-80DB-8AB86109DA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65578"/>
          <a:stretch/>
        </p:blipFill>
        <p:spPr>
          <a:xfrm>
            <a:off x="276926" y="274645"/>
            <a:ext cx="6692929" cy="30400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9F4BB0E9-F718-0972-70B4-C0A83393F49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63485" b="22907"/>
          <a:stretch>
            <a:fillRect/>
          </a:stretch>
        </p:blipFill>
        <p:spPr>
          <a:xfrm>
            <a:off x="273986" y="3115615"/>
            <a:ext cx="6692929" cy="120186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0773D634-5366-26FD-DD48-FA61848D9F6C}"/>
              </a:ext>
            </a:extLst>
          </p:cNvPr>
          <p:cNvSpPr/>
          <p:nvPr/>
        </p:nvSpPr>
        <p:spPr>
          <a:xfrm>
            <a:off x="419100" y="512332"/>
            <a:ext cx="777240" cy="1963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5C2B99A-52ED-041E-5E15-D79175322F99}"/>
              </a:ext>
            </a:extLst>
          </p:cNvPr>
          <p:cNvSpPr/>
          <p:nvPr/>
        </p:nvSpPr>
        <p:spPr>
          <a:xfrm>
            <a:off x="670560" y="2509245"/>
            <a:ext cx="982980" cy="196328"/>
          </a:xfrm>
          <a:prstGeom prst="rect">
            <a:avLst/>
          </a:prstGeom>
          <a:noFill/>
          <a:ln w="28575"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F34C8BD-E547-B3C3-F977-33394F734AFC}"/>
              </a:ext>
            </a:extLst>
          </p:cNvPr>
          <p:cNvSpPr/>
          <p:nvPr/>
        </p:nvSpPr>
        <p:spPr>
          <a:xfrm>
            <a:off x="273986" y="4003040"/>
            <a:ext cx="6979114" cy="31443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E41224-9A3D-F449-B9E6-59059E96A68D}"/>
                  </a:ext>
                </a:extLst>
              </p:cNvPr>
              <p:cNvSpPr/>
              <p:nvPr/>
            </p:nvSpPr>
            <p:spPr>
              <a:xfrm>
                <a:off x="802640" y="4714240"/>
                <a:ext cx="711200" cy="660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A9E41224-9A3D-F449-B9E6-59059E96A68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4714240"/>
                <a:ext cx="711200" cy="660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A10A8A-F028-03BD-DF08-1AE5D5CBA264}"/>
                  </a:ext>
                </a:extLst>
              </p:cNvPr>
              <p:cNvSpPr/>
              <p:nvPr/>
            </p:nvSpPr>
            <p:spPr>
              <a:xfrm>
                <a:off x="802640" y="5685268"/>
                <a:ext cx="711200" cy="660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C7A10A8A-F028-03BD-DF08-1AE5D5CBA2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5685268"/>
                <a:ext cx="711200" cy="660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>
            <a:extLst>
              <a:ext uri="{FF2B5EF4-FFF2-40B4-BE49-F238E27FC236}">
                <a16:creationId xmlns:a16="http://schemas.microsoft.com/office/drawing/2014/main" id="{0297C5C0-F9DD-32CC-39FB-6250CE5018D8}"/>
              </a:ext>
            </a:extLst>
          </p:cNvPr>
          <p:cNvSpPr/>
          <p:nvPr/>
        </p:nvSpPr>
        <p:spPr>
          <a:xfrm>
            <a:off x="670560" y="4576762"/>
            <a:ext cx="2105978" cy="189966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5731BB3F-1B71-066F-8D32-15C51D6AACEF}"/>
              </a:ext>
            </a:extLst>
          </p:cNvPr>
          <p:cNvCxnSpPr>
            <a:cxnSpLocks/>
          </p:cNvCxnSpPr>
          <p:nvPr/>
        </p:nvCxnSpPr>
        <p:spPr>
          <a:xfrm>
            <a:off x="1573530" y="5044440"/>
            <a:ext cx="552636" cy="33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12101C30-C3FC-D871-C0E9-A347BB16D2F9}"/>
              </a:ext>
            </a:extLst>
          </p:cNvPr>
          <p:cNvCxnSpPr>
            <a:cxnSpLocks/>
          </p:cNvCxnSpPr>
          <p:nvPr/>
        </p:nvCxnSpPr>
        <p:spPr>
          <a:xfrm flipV="1">
            <a:off x="1570961" y="5617736"/>
            <a:ext cx="555205" cy="39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9" name="Group 28">
            <a:extLst>
              <a:ext uri="{FF2B5EF4-FFF2-40B4-BE49-F238E27FC236}">
                <a16:creationId xmlns:a16="http://schemas.microsoft.com/office/drawing/2014/main" id="{DCBF92C0-651A-E59E-C7E9-1500DEC57CE3}"/>
              </a:ext>
            </a:extLst>
          </p:cNvPr>
          <p:cNvGrpSpPr/>
          <p:nvPr/>
        </p:nvGrpSpPr>
        <p:grpSpPr>
          <a:xfrm>
            <a:off x="2151073" y="5327734"/>
            <a:ext cx="436017" cy="371316"/>
            <a:chOff x="2620499" y="4833143"/>
            <a:chExt cx="436017" cy="371316"/>
          </a:xfrm>
        </p:grpSpPr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9D05D442-0FFD-B52E-D2E0-04B6C8E70A7D}"/>
                </a:ext>
              </a:extLst>
            </p:cNvPr>
            <p:cNvSpPr/>
            <p:nvPr/>
          </p:nvSpPr>
          <p:spPr>
            <a:xfrm>
              <a:off x="2662239" y="4861561"/>
              <a:ext cx="342898" cy="3428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9C6A281-F904-BB8A-38C8-AA2664B169A4}"/>
                    </a:ext>
                  </a:extLst>
                </p:cNvPr>
                <p:cNvSpPr txBox="1"/>
                <p:nvPr/>
              </p:nvSpPr>
              <p:spPr>
                <a:xfrm>
                  <a:off x="2620499" y="4833143"/>
                  <a:ext cx="436017" cy="357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99C6A281-F904-BB8A-38C8-AA2664B169A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499" y="4833143"/>
                  <a:ext cx="436017" cy="357534"/>
                </a:xfrm>
                <a:prstGeom prst="rect">
                  <a:avLst/>
                </a:prstGeom>
                <a:blipFill>
                  <a:blip r:embed="rId6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91B5D089-FB12-64B3-3678-1E464DFFD20A}"/>
              </a:ext>
            </a:extLst>
          </p:cNvPr>
          <p:cNvCxnSpPr>
            <a:cxnSpLocks/>
          </p:cNvCxnSpPr>
          <p:nvPr/>
        </p:nvCxnSpPr>
        <p:spPr>
          <a:xfrm>
            <a:off x="2624137" y="5527601"/>
            <a:ext cx="1671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6D90A0-8DB8-27CB-D570-F27F5E35D858}"/>
                  </a:ext>
                </a:extLst>
              </p:cNvPr>
              <p:cNvSpPr txBox="1"/>
              <p:nvPr/>
            </p:nvSpPr>
            <p:spPr>
              <a:xfrm>
                <a:off x="1679443" y="4897125"/>
                <a:ext cx="387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66D90A0-8DB8-27CB-D570-F27F5E35D8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43" y="4897125"/>
                <a:ext cx="38786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CE4A75-D71E-4E6B-8A5E-E439BF5BE963}"/>
                  </a:ext>
                </a:extLst>
              </p:cNvPr>
              <p:cNvSpPr txBox="1"/>
              <p:nvPr/>
            </p:nvSpPr>
            <p:spPr>
              <a:xfrm>
                <a:off x="1723549" y="5782340"/>
                <a:ext cx="392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D6CE4A75-D71E-4E6B-8A5E-E439BF5BE9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549" y="5782340"/>
                <a:ext cx="39203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54AC64-1678-A963-2729-F4CB8C994AA8}"/>
                  </a:ext>
                </a:extLst>
              </p:cNvPr>
              <p:cNvSpPr txBox="1"/>
              <p:nvPr/>
            </p:nvSpPr>
            <p:spPr>
              <a:xfrm>
                <a:off x="2776538" y="5200662"/>
                <a:ext cx="14355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054AC64-1678-A963-2729-F4CB8C994A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38" y="5200662"/>
                <a:ext cx="143552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0" name="TextBox 39">
            <a:extLst>
              <a:ext uri="{FF2B5EF4-FFF2-40B4-BE49-F238E27FC236}">
                <a16:creationId xmlns:a16="http://schemas.microsoft.com/office/drawing/2014/main" id="{D5C0B2F3-1F1F-B0DA-8554-67D056546D93}"/>
              </a:ext>
            </a:extLst>
          </p:cNvPr>
          <p:cNvSpPr txBox="1"/>
          <p:nvPr/>
        </p:nvSpPr>
        <p:spPr>
          <a:xfrm>
            <a:off x="5740297" y="4620159"/>
            <a:ext cx="24532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Clear idea of what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is being modelled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466F0777-E4B8-81BE-AF49-A959DD09994D}"/>
              </a:ext>
            </a:extLst>
          </p:cNvPr>
          <p:cNvCxnSpPr/>
          <p:nvPr/>
        </p:nvCxnSpPr>
        <p:spPr>
          <a:xfrm flipH="1" flipV="1">
            <a:off x="6388100" y="2705573"/>
            <a:ext cx="76200" cy="19145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6582667C-5D09-C72D-B731-A0161577E7CE}"/>
              </a:ext>
            </a:extLst>
          </p:cNvPr>
          <p:cNvCxnSpPr/>
          <p:nvPr/>
        </p:nvCxnSpPr>
        <p:spPr>
          <a:xfrm flipH="1">
            <a:off x="4597400" y="5044440"/>
            <a:ext cx="1079500" cy="5461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CC64DF-A9F6-225F-B713-1558EDB007DE}"/>
                  </a:ext>
                </a:extLst>
              </p:cNvPr>
              <p:cNvSpPr txBox="1"/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8CC64DF-A9F6-225F-B713-1558EDB007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398A039B-2A68-9DB8-C57A-9CF09965A547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requirement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710AB9-B7EE-4E0D-EB3D-5CAD5F242D11}"/>
              </a:ext>
            </a:extLst>
          </p:cNvPr>
          <p:cNvSpPr txBox="1"/>
          <p:nvPr/>
        </p:nvSpPr>
        <p:spPr>
          <a:xfrm>
            <a:off x="7253100" y="1259302"/>
            <a:ext cx="362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Formal definition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(something a mathematician will find precise)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57C398D-6458-08E2-D28F-AC1CE2086D36}"/>
              </a:ext>
            </a:extLst>
          </p:cNvPr>
          <p:cNvSpPr txBox="1"/>
          <p:nvPr/>
        </p:nvSpPr>
        <p:spPr>
          <a:xfrm>
            <a:off x="7253100" y="2792448"/>
            <a:ext cx="474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Show that the formal definition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follows from the intuitive requirement</a:t>
            </a:r>
          </a:p>
        </p:txBody>
      </p:sp>
    </p:spTree>
    <p:extLst>
      <p:ext uri="{BB962C8B-B14F-4D97-AF65-F5344CB8AC3E}">
        <p14:creationId xmlns:p14="http://schemas.microsoft.com/office/powerpoint/2010/main" val="2165755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16616-B3EE-AF8C-E67E-7E2D7EFDED4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AE15CC68-F47F-3A4E-FDC9-CA3A3C8042B3}"/>
              </a:ext>
            </a:extLst>
          </p:cNvPr>
          <p:cNvSpPr/>
          <p:nvPr/>
        </p:nvSpPr>
        <p:spPr>
          <a:xfrm>
            <a:off x="7037294" y="2507456"/>
            <a:ext cx="77259" cy="14360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FB5A0D-981A-DCD9-CF2A-C73E9839D785}"/>
              </a:ext>
            </a:extLst>
          </p:cNvPr>
          <p:cNvSpPr/>
          <p:nvPr/>
        </p:nvSpPr>
        <p:spPr>
          <a:xfrm>
            <a:off x="7037294" y="519954"/>
            <a:ext cx="77259" cy="1987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1EEE956-7450-B35B-FBD0-5DBE3FB7F568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1D59870-BC02-3531-0B93-DEFC117310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4718"/>
          <a:stretch>
            <a:fillRect/>
          </a:stretch>
        </p:blipFill>
        <p:spPr>
          <a:xfrm>
            <a:off x="276926" y="274646"/>
            <a:ext cx="6692929" cy="2232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7E8662E-9F36-E292-A6B4-EBE25B53D6F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969" b="1"/>
          <a:stretch>
            <a:fillRect/>
          </a:stretch>
        </p:blipFill>
        <p:spPr>
          <a:xfrm>
            <a:off x="273986" y="2502275"/>
            <a:ext cx="6692929" cy="1415792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34F34F7D-40CF-4A7C-AE43-047F3CC9FDE3}"/>
              </a:ext>
            </a:extLst>
          </p:cNvPr>
          <p:cNvSpPr/>
          <p:nvPr/>
        </p:nvSpPr>
        <p:spPr>
          <a:xfrm>
            <a:off x="419100" y="512332"/>
            <a:ext cx="777240" cy="1963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067ECF1-8208-7932-DCE7-DDB9ED81019A}"/>
              </a:ext>
            </a:extLst>
          </p:cNvPr>
          <p:cNvSpPr/>
          <p:nvPr/>
        </p:nvSpPr>
        <p:spPr>
          <a:xfrm>
            <a:off x="273986" y="2318665"/>
            <a:ext cx="6979114" cy="314437"/>
          </a:xfrm>
          <a:prstGeom prst="rect">
            <a:avLst/>
          </a:prstGeom>
          <a:gradFill>
            <a:gsLst>
              <a:gs pos="100000">
                <a:srgbClr val="F9FAFD">
                  <a:alpha val="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67D2EF-D33D-FBE5-90DF-D96DBF197DCF}"/>
                  </a:ext>
                </a:extLst>
              </p:cNvPr>
              <p:cNvSpPr/>
              <p:nvPr/>
            </p:nvSpPr>
            <p:spPr>
              <a:xfrm>
                <a:off x="802640" y="4714240"/>
                <a:ext cx="711200" cy="660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8B67D2EF-D33D-FBE5-90DF-D96DBF197DC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4714240"/>
                <a:ext cx="711200" cy="660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A5044A-719F-B670-4C99-CCA624455BD6}"/>
                  </a:ext>
                </a:extLst>
              </p:cNvPr>
              <p:cNvSpPr/>
              <p:nvPr/>
            </p:nvSpPr>
            <p:spPr>
              <a:xfrm>
                <a:off x="802640" y="5685268"/>
                <a:ext cx="711200" cy="660400"/>
              </a:xfrm>
              <a:prstGeom prst="rect">
                <a:avLst/>
              </a:prstGeom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B2A5044A-719F-B670-4C99-CCA624455B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640" y="5685268"/>
                <a:ext cx="711200" cy="66040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4">
            <a:extLst>
              <a:ext uri="{FF2B5EF4-FFF2-40B4-BE49-F238E27FC236}">
                <a16:creationId xmlns:a16="http://schemas.microsoft.com/office/drawing/2014/main" id="{5AFE67E4-94C6-4676-AAB2-442515337093}"/>
              </a:ext>
            </a:extLst>
          </p:cNvPr>
          <p:cNvSpPr/>
          <p:nvPr/>
        </p:nvSpPr>
        <p:spPr>
          <a:xfrm>
            <a:off x="670560" y="4576762"/>
            <a:ext cx="2105978" cy="1899667"/>
          </a:xfrm>
          <a:prstGeom prst="rect">
            <a:avLst/>
          </a:prstGeom>
          <a:noFill/>
          <a:ln w="38100">
            <a:solidFill>
              <a:schemeClr val="accent1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B39135-A308-1542-FD6C-86F36328CC93}"/>
              </a:ext>
            </a:extLst>
          </p:cNvPr>
          <p:cNvCxnSpPr>
            <a:cxnSpLocks/>
          </p:cNvCxnSpPr>
          <p:nvPr/>
        </p:nvCxnSpPr>
        <p:spPr>
          <a:xfrm>
            <a:off x="1573530" y="5044440"/>
            <a:ext cx="552636" cy="3302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4EE064F8-8FE5-AE67-B331-811CA4789B02}"/>
              </a:ext>
            </a:extLst>
          </p:cNvPr>
          <p:cNvCxnSpPr>
            <a:cxnSpLocks/>
          </p:cNvCxnSpPr>
          <p:nvPr/>
        </p:nvCxnSpPr>
        <p:spPr>
          <a:xfrm flipV="1">
            <a:off x="1570961" y="5617736"/>
            <a:ext cx="555205" cy="391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>
            <a:extLst>
              <a:ext uri="{FF2B5EF4-FFF2-40B4-BE49-F238E27FC236}">
                <a16:creationId xmlns:a16="http://schemas.microsoft.com/office/drawing/2014/main" id="{26884646-5325-E642-1C17-7A0E69974AA8}"/>
              </a:ext>
            </a:extLst>
          </p:cNvPr>
          <p:cNvGrpSpPr/>
          <p:nvPr/>
        </p:nvGrpSpPr>
        <p:grpSpPr>
          <a:xfrm>
            <a:off x="2151073" y="5327734"/>
            <a:ext cx="436017" cy="371316"/>
            <a:chOff x="2620499" y="4833143"/>
            <a:chExt cx="436017" cy="371316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42DBB54-DD03-1E9C-CE8D-B70813BC24A2}"/>
                </a:ext>
              </a:extLst>
            </p:cNvPr>
            <p:cNvSpPr/>
            <p:nvPr/>
          </p:nvSpPr>
          <p:spPr>
            <a:xfrm>
              <a:off x="2662239" y="4861561"/>
              <a:ext cx="342898" cy="342898"/>
            </a:xfrm>
            <a:prstGeom prst="ellips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713D2BF-63A3-8A67-E768-442CC39565C1}"/>
                    </a:ext>
                  </a:extLst>
                </p:cNvPr>
                <p:cNvSpPr txBox="1"/>
                <p:nvPr/>
              </p:nvSpPr>
              <p:spPr>
                <a:xfrm>
                  <a:off x="2620499" y="4833143"/>
                  <a:ext cx="436017" cy="35753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600" i="1" dirty="0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sub>
                        </m:sSub>
                      </m:oMath>
                    </m:oMathPara>
                  </a14:m>
                  <a:endParaRPr lang="en-US" sz="1600" dirty="0">
                    <a:solidFill>
                      <a:schemeClr val="bg1"/>
                    </a:solidFill>
                  </a:endParaRPr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713D2BF-63A3-8A67-E768-442CC39565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0499" y="4833143"/>
                  <a:ext cx="436017" cy="357534"/>
                </a:xfrm>
                <a:prstGeom prst="rect">
                  <a:avLst/>
                </a:prstGeom>
                <a:blipFill>
                  <a:blip r:embed="rId6"/>
                  <a:stretch>
                    <a:fillRect b="-1695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11A51762-A47E-90EB-D650-FC0EA9A53F3E}"/>
              </a:ext>
            </a:extLst>
          </p:cNvPr>
          <p:cNvCxnSpPr>
            <a:cxnSpLocks/>
          </p:cNvCxnSpPr>
          <p:nvPr/>
        </p:nvCxnSpPr>
        <p:spPr>
          <a:xfrm>
            <a:off x="2624137" y="5527601"/>
            <a:ext cx="1671638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6FCE41-D611-1119-EEF3-0B116F781CFD}"/>
                  </a:ext>
                </a:extLst>
              </p:cNvPr>
              <p:cNvSpPr txBox="1"/>
              <p:nvPr/>
            </p:nvSpPr>
            <p:spPr>
              <a:xfrm>
                <a:off x="1679443" y="4897125"/>
                <a:ext cx="387863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6FCE41-D611-1119-EEF3-0B116F781C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443" y="4897125"/>
                <a:ext cx="387863" cy="30777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489CC8-06DE-4C72-7596-C07960C4E753}"/>
                  </a:ext>
                </a:extLst>
              </p:cNvPr>
              <p:cNvSpPr txBox="1"/>
              <p:nvPr/>
            </p:nvSpPr>
            <p:spPr>
              <a:xfrm>
                <a:off x="1723549" y="5782340"/>
                <a:ext cx="392030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6489CC8-06DE-4C72-7596-C07960C4E75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549" y="5782340"/>
                <a:ext cx="392030" cy="3077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4688AA-BB3F-2185-27B5-9AFF5E2D93A9}"/>
                  </a:ext>
                </a:extLst>
              </p:cNvPr>
              <p:cNvSpPr txBox="1"/>
              <p:nvPr/>
            </p:nvSpPr>
            <p:spPr>
              <a:xfrm>
                <a:off x="2776538" y="5200662"/>
                <a:ext cx="143552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𝑝</m:t>
                      </m:r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</m:d>
                      <m:sSub>
                        <m:sSubPr>
                          <m:ctrlPr>
                            <a:rPr lang="en-US" sz="1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1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A04688AA-BB3F-2185-27B5-9AFF5E2D9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6538" y="5200662"/>
                <a:ext cx="1435521" cy="30777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4A5669-F133-7234-B9B1-AECA3B3E567A}"/>
                  </a:ext>
                </a:extLst>
              </p:cNvPr>
              <p:cNvSpPr txBox="1"/>
              <p:nvPr/>
            </p:nvSpPr>
            <p:spPr>
              <a:xfrm>
                <a:off x="3763543" y="4169803"/>
                <a:ext cx="4258794" cy="50731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b="0" i="1" smtClean="0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=1−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1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12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12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1−</m:t>
                          </m:r>
                          <m:sSub>
                            <m:sSub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sz="1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200" i="1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en-US" sz="12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1200" i="1"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sSub>
                                <m:sSubPr>
                                  <m:ctrlP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  <m:sub>
                                  <m:r>
                                    <a:rPr lang="en-US" sz="12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en-US" sz="12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A34A5669-F133-7234-B9B1-AECA3B3E56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3543" y="4169803"/>
                <a:ext cx="4258794" cy="50731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55DF65-CEAB-85B8-7EFD-AC903CAD0E22}"/>
              </a:ext>
            </a:extLst>
          </p:cNvPr>
          <p:cNvCxnSpPr/>
          <p:nvPr/>
        </p:nvCxnSpPr>
        <p:spPr>
          <a:xfrm flipH="1" flipV="1">
            <a:off x="3968750" y="3943468"/>
            <a:ext cx="327025" cy="2792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C3A91207-8B91-D79D-0FF7-74667D715AF0}"/>
              </a:ext>
            </a:extLst>
          </p:cNvPr>
          <p:cNvSpPr txBox="1"/>
          <p:nvPr/>
        </p:nvSpPr>
        <p:spPr>
          <a:xfrm>
            <a:off x="5297067" y="5111096"/>
            <a:ext cx="333969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Properties justified by</a:t>
            </a:r>
            <a:br>
              <a:rPr lang="en-US" sz="24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understanding the model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F056375-307E-5CD7-9F66-75218EBE3DFB}"/>
              </a:ext>
            </a:extLst>
          </p:cNvPr>
          <p:cNvCxnSpPr/>
          <p:nvPr/>
        </p:nvCxnSpPr>
        <p:spPr>
          <a:xfrm flipH="1" flipV="1">
            <a:off x="6026150" y="3943468"/>
            <a:ext cx="400050" cy="11009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D62EB4-F8F9-6A6B-57FB-CA5297EF78F2}"/>
                  </a:ext>
                </a:extLst>
              </p:cNvPr>
              <p:cNvSpPr txBox="1"/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3D62EB4-F8F9-6A6B-57FB-CA5297EF78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022" y="4512437"/>
                <a:ext cx="498021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>
            <a:extLst>
              <a:ext uri="{FF2B5EF4-FFF2-40B4-BE49-F238E27FC236}">
                <a16:creationId xmlns:a16="http://schemas.microsoft.com/office/drawing/2014/main" id="{0830D24F-70CD-2953-8E9D-B05C80F00CBF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requirement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10AD476-7238-F78D-7685-B6BA9BCE0045}"/>
              </a:ext>
            </a:extLst>
          </p:cNvPr>
          <p:cNvSpPr txBox="1"/>
          <p:nvPr/>
        </p:nvSpPr>
        <p:spPr>
          <a:xfrm>
            <a:off x="7253100" y="1259302"/>
            <a:ext cx="362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Formal definition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(something a mathematician will find precise) 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407AC3C-6D5C-669F-C50E-A23189AD3359}"/>
              </a:ext>
            </a:extLst>
          </p:cNvPr>
          <p:cNvSpPr txBox="1"/>
          <p:nvPr/>
        </p:nvSpPr>
        <p:spPr>
          <a:xfrm>
            <a:off x="7253100" y="2792448"/>
            <a:ext cx="474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Show that the formal definition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follows from the intuitive requirement</a:t>
            </a:r>
          </a:p>
        </p:txBody>
      </p:sp>
    </p:spTree>
    <p:extLst>
      <p:ext uri="{BB962C8B-B14F-4D97-AF65-F5344CB8AC3E}">
        <p14:creationId xmlns:p14="http://schemas.microsoft.com/office/powerpoint/2010/main" val="3227421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12DCE-BCE0-1B6B-E0EF-339384EAD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3955" y="84779"/>
            <a:ext cx="8698074" cy="897424"/>
          </a:xfrm>
        </p:spPr>
        <p:txBody>
          <a:bodyPr/>
          <a:lstStyle/>
          <a:p>
            <a:r>
              <a:rPr lang="en-US" dirty="0"/>
              <a:t>Main goal of the program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46682E2-9FF6-9416-54E1-85337245508A}"/>
              </a:ext>
            </a:extLst>
          </p:cNvPr>
          <p:cNvGrpSpPr/>
          <p:nvPr/>
        </p:nvGrpSpPr>
        <p:grpSpPr>
          <a:xfrm>
            <a:off x="8708668" y="320121"/>
            <a:ext cx="3436710" cy="2736585"/>
            <a:chOff x="8807251" y="356793"/>
            <a:chExt cx="3436710" cy="2736585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D1683F9-8185-F744-0B0B-49403F1DAD2A}"/>
                </a:ext>
              </a:extLst>
            </p:cNvPr>
            <p:cNvGrpSpPr/>
            <p:nvPr/>
          </p:nvGrpSpPr>
          <p:grpSpPr>
            <a:xfrm>
              <a:off x="9410754" y="356793"/>
              <a:ext cx="2229706" cy="2324557"/>
              <a:chOff x="9664754" y="4369993"/>
              <a:chExt cx="2229706" cy="232455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F09733E4-688D-4DCE-213B-967DFA3BC2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941405" y="4369993"/>
                <a:ext cx="1676403" cy="1524003"/>
              </a:xfrm>
              <a:prstGeom prst="rect">
                <a:avLst/>
              </a:prstGeom>
            </p:spPr>
          </p:pic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09A616A9-AC58-C779-B5DB-EE419585FF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64754" y="5936692"/>
                <a:ext cx="2229706" cy="757858"/>
              </a:xfrm>
              <a:prstGeom prst="rect">
                <a:avLst/>
              </a:prstGeom>
            </p:spPr>
          </p:pic>
        </p:grp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FEEA1047-B877-5965-1071-F5EB143EBF14}"/>
                </a:ext>
              </a:extLst>
            </p:cNvPr>
            <p:cNvSpPr txBox="1"/>
            <p:nvPr/>
          </p:nvSpPr>
          <p:spPr>
            <a:xfrm>
              <a:off x="8807251" y="2724046"/>
              <a:ext cx="343671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>
                  <a:hlinkClick r:id="rId5"/>
                </a:rPr>
                <a:t>https://assumptionsofphysics.org</a:t>
              </a:r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AB66391-9F55-EB42-1EB1-682E52F74556}"/>
              </a:ext>
            </a:extLst>
          </p:cNvPr>
          <p:cNvGrpSpPr/>
          <p:nvPr/>
        </p:nvGrpSpPr>
        <p:grpSpPr>
          <a:xfrm>
            <a:off x="5013216" y="3135761"/>
            <a:ext cx="3284859" cy="916207"/>
            <a:chOff x="7093758" y="5122425"/>
            <a:chExt cx="4379811" cy="1221610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096941F6-ECEF-2954-C8FD-9F4E73884367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AF747669-9FC5-5308-ACE7-767979452B4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3" name="Oval 22">
                  <a:extLst>
                    <a:ext uri="{FF2B5EF4-FFF2-40B4-BE49-F238E27FC236}">
                      <a16:creationId xmlns:a16="http://schemas.microsoft.com/office/drawing/2014/main" id="{560FE619-0A8C-D24C-65C3-D12BC00B5E76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" name="Chord 5">
                  <a:extLst>
                    <a:ext uri="{FF2B5EF4-FFF2-40B4-BE49-F238E27FC236}">
                      <a16:creationId xmlns:a16="http://schemas.microsoft.com/office/drawing/2014/main" id="{03399512-243A-864D-82D6-FF368404A102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9" name="Group 18">
                <a:extLst>
                  <a:ext uri="{FF2B5EF4-FFF2-40B4-BE49-F238E27FC236}">
                    <a16:creationId xmlns:a16="http://schemas.microsoft.com/office/drawing/2014/main" id="{A168AA96-BA97-6FE4-AF8D-E8D94B7DFC2A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21" name="Oval 20">
                  <a:extLst>
                    <a:ext uri="{FF2B5EF4-FFF2-40B4-BE49-F238E27FC236}">
                      <a16:creationId xmlns:a16="http://schemas.microsoft.com/office/drawing/2014/main" id="{81741CE2-3C06-3E12-4FF4-6C7006EC28D5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2" name="Chord 5">
                  <a:extLst>
                    <a:ext uri="{FF2B5EF4-FFF2-40B4-BE49-F238E27FC236}">
                      <a16:creationId xmlns:a16="http://schemas.microsoft.com/office/drawing/2014/main" id="{72198938-A6D8-2A11-6039-2C2DDD70A8D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4B27224C-E116-C9F7-85DE-97C643C348B1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4FED6AD9-11ED-9855-4715-0E0D6212D3A8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892C8A9-51BB-099C-C97A-580FBBC85F41}"/>
                </a:ext>
              </a:extLst>
            </p:cNvPr>
            <p:cNvSpPr/>
            <p:nvPr/>
          </p:nvSpPr>
          <p:spPr>
            <a:xfrm>
              <a:off x="10844764" y="5974703"/>
              <a:ext cx="62880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7BBD1CB7-D1ED-6F86-3276-E1780DD1C44B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5AE56FF-1C7E-6F3B-66C3-B9B85FD59EAC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43958" cy="31784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1CD5787-63F5-D9AC-802B-7AF573B2B40A}"/>
                </a:ext>
              </a:extLst>
            </p:cNvPr>
            <p:cNvCxnSpPr>
              <a:cxnSpLocks/>
            </p:cNvCxnSpPr>
            <p:nvPr/>
          </p:nvCxnSpPr>
          <p:spPr>
            <a:xfrm>
              <a:off x="8153400" y="5486400"/>
              <a:ext cx="2105526" cy="20453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798D2628-72BB-2EB2-0DEE-58BEF260B05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129337" y="5277853"/>
              <a:ext cx="2093495" cy="15641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D2617C-2532-1D1B-8AF9-8CA9F2276E0B}"/>
                </a:ext>
              </a:extLst>
            </p:cNvPr>
            <p:cNvSpPr txBox="1"/>
            <p:nvPr/>
          </p:nvSpPr>
          <p:spPr>
            <a:xfrm>
              <a:off x="8920867" y="5478456"/>
              <a:ext cx="412933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100" dirty="0">
                  <a:solidFill>
                    <a:srgbClr val="FF0000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10B4A313-E91D-14D5-6C5E-10CF8D0A5864}"/>
              </a:ext>
            </a:extLst>
          </p:cNvPr>
          <p:cNvGrpSpPr/>
          <p:nvPr/>
        </p:nvGrpSpPr>
        <p:grpSpPr>
          <a:xfrm>
            <a:off x="717063" y="3127424"/>
            <a:ext cx="3299436" cy="919519"/>
            <a:chOff x="7093758" y="5122425"/>
            <a:chExt cx="4376570" cy="121970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4CD865E9-6A34-D7C3-87B4-4D97B2125383}"/>
                </a:ext>
              </a:extLst>
            </p:cNvPr>
            <p:cNvGrpSpPr/>
            <p:nvPr/>
          </p:nvGrpSpPr>
          <p:grpSpPr>
            <a:xfrm>
              <a:off x="7517416" y="5122425"/>
              <a:ext cx="3079535" cy="839764"/>
              <a:chOff x="2758985" y="3636747"/>
              <a:chExt cx="7518499" cy="2050233"/>
            </a:xfrm>
          </p:grpSpPr>
          <p:grpSp>
            <p:nvGrpSpPr>
              <p:cNvPr id="32" name="Group 31">
                <a:extLst>
                  <a:ext uri="{FF2B5EF4-FFF2-40B4-BE49-F238E27FC236}">
                    <a16:creationId xmlns:a16="http://schemas.microsoft.com/office/drawing/2014/main" id="{29B90261-D5A3-C943-2158-5BDCB41BE187}"/>
                  </a:ext>
                </a:extLst>
              </p:cNvPr>
              <p:cNvGrpSpPr/>
              <p:nvPr/>
            </p:nvGrpSpPr>
            <p:grpSpPr>
              <a:xfrm>
                <a:off x="2758985" y="4061287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7" name="Oval 36">
                  <a:extLst>
                    <a:ext uri="{FF2B5EF4-FFF2-40B4-BE49-F238E27FC236}">
                      <a16:creationId xmlns:a16="http://schemas.microsoft.com/office/drawing/2014/main" id="{FA27D122-1932-13DA-4E44-23E18A19A60E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solidFill>
                  <a:schemeClr val="accent1"/>
                </a:solidFill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8" name="Chord 5">
                  <a:extLst>
                    <a:ext uri="{FF2B5EF4-FFF2-40B4-BE49-F238E27FC236}">
                      <a16:creationId xmlns:a16="http://schemas.microsoft.com/office/drawing/2014/main" id="{4E6F583B-CC50-57FB-643E-FFC6FCE3C467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grpSp>
            <p:nvGrpSpPr>
              <p:cNvPr id="33" name="Group 32">
                <a:extLst>
                  <a:ext uri="{FF2B5EF4-FFF2-40B4-BE49-F238E27FC236}">
                    <a16:creationId xmlns:a16="http://schemas.microsoft.com/office/drawing/2014/main" id="{688925C7-45D2-5D72-02A6-C3767F495E4C}"/>
                  </a:ext>
                </a:extLst>
              </p:cNvPr>
              <p:cNvGrpSpPr/>
              <p:nvPr/>
            </p:nvGrpSpPr>
            <p:grpSpPr>
              <a:xfrm>
                <a:off x="8550185" y="3654841"/>
                <a:ext cx="1727299" cy="1625693"/>
                <a:chOff x="2743126" y="2971800"/>
                <a:chExt cx="1295474" cy="1219270"/>
              </a:xfrm>
            </p:grpSpPr>
            <p:sp>
              <p:nvSpPr>
                <p:cNvPr id="35" name="Oval 34">
                  <a:extLst>
                    <a:ext uri="{FF2B5EF4-FFF2-40B4-BE49-F238E27FC236}">
                      <a16:creationId xmlns:a16="http://schemas.microsoft.com/office/drawing/2014/main" id="{59FC66F9-6A33-071A-93A7-F6FAD8D23F51}"/>
                    </a:ext>
                  </a:extLst>
                </p:cNvPr>
                <p:cNvSpPr/>
                <p:nvPr/>
              </p:nvSpPr>
              <p:spPr>
                <a:xfrm>
                  <a:off x="2743200" y="2971800"/>
                  <a:ext cx="1295400" cy="1219200"/>
                </a:xfrm>
                <a:prstGeom prst="ellipse">
                  <a:avLst/>
                </a:prstGeom>
                <a:ln w="28575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  <p:sp>
              <p:nvSpPr>
                <p:cNvPr id="36" name="Chord 5">
                  <a:extLst>
                    <a:ext uri="{FF2B5EF4-FFF2-40B4-BE49-F238E27FC236}">
                      <a16:creationId xmlns:a16="http://schemas.microsoft.com/office/drawing/2014/main" id="{1BF90216-A627-3EE5-03F5-55DCCD3B2A4C}"/>
                    </a:ext>
                  </a:extLst>
                </p:cNvPr>
                <p:cNvSpPr/>
                <p:nvPr/>
              </p:nvSpPr>
              <p:spPr>
                <a:xfrm>
                  <a:off x="2743126" y="3073904"/>
                  <a:ext cx="817308" cy="1117166"/>
                </a:xfrm>
                <a:custGeom>
                  <a:avLst/>
                  <a:gdLst>
                    <a:gd name="connsiteX0" fmla="*/ 817235 w 1295400"/>
                    <a:gd name="connsiteY0" fmla="*/ 1197947 h 1219200"/>
                    <a:gd name="connsiteX1" fmla="*/ 70854 w 1295400"/>
                    <a:gd name="connsiteY1" fmla="*/ 886831 h 1219200"/>
                    <a:gd name="connsiteX2" fmla="*/ 288864 w 1295400"/>
                    <a:gd name="connsiteY2" fmla="*/ 102104 h 1219200"/>
                    <a:gd name="connsiteX3" fmla="*/ 817235 w 1295400"/>
                    <a:gd name="connsiteY3" fmla="*/ 1197947 h 1219200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  <a:gd name="connsiteX0" fmla="*/ 817308 w 817308"/>
                    <a:gd name="connsiteY0" fmla="*/ 1095843 h 1117166"/>
                    <a:gd name="connsiteX1" fmla="*/ 70927 w 817308"/>
                    <a:gd name="connsiteY1" fmla="*/ 784727 h 1117166"/>
                    <a:gd name="connsiteX2" fmla="*/ 288937 w 817308"/>
                    <a:gd name="connsiteY2" fmla="*/ 0 h 1117166"/>
                    <a:gd name="connsiteX3" fmla="*/ 817308 w 817308"/>
                    <a:gd name="connsiteY3" fmla="*/ 1095843 h 111716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17308" h="1117166">
                      <a:moveTo>
                        <a:pt x="817308" y="1095843"/>
                      </a:moveTo>
                      <a:cubicBezTo>
                        <a:pt x="521648" y="1171311"/>
                        <a:pt x="210243" y="1041507"/>
                        <a:pt x="70927" y="784727"/>
                      </a:cubicBezTo>
                      <a:cubicBezTo>
                        <a:pt x="-78669" y="508999"/>
                        <a:pt x="15088" y="171521"/>
                        <a:pt x="288937" y="0"/>
                      </a:cubicBezTo>
                      <a:cubicBezTo>
                        <a:pt x="73901" y="563401"/>
                        <a:pt x="336384" y="989642"/>
                        <a:pt x="817308" y="1095843"/>
                      </a:cubicBezTo>
                      <a:close/>
                    </a:path>
                  </a:pathLst>
                </a:custGeom>
                <a:solidFill>
                  <a:schemeClr val="accent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400"/>
                </a:p>
              </p:txBody>
            </p:sp>
          </p:grpSp>
          <p:sp>
            <p:nvSpPr>
              <p:cNvPr id="34" name="Freeform: Shape 33">
                <a:extLst>
                  <a:ext uri="{FF2B5EF4-FFF2-40B4-BE49-F238E27FC236}">
                    <a16:creationId xmlns:a16="http://schemas.microsoft.com/office/drawing/2014/main" id="{344FAB1C-6424-B3A9-62AF-1BA2C6A9B35A}"/>
                  </a:ext>
                </a:extLst>
              </p:cNvPr>
              <p:cNvSpPr/>
              <p:nvPr/>
            </p:nvSpPr>
            <p:spPr>
              <a:xfrm>
                <a:off x="4691594" y="3636747"/>
                <a:ext cx="3485323" cy="668600"/>
              </a:xfrm>
              <a:custGeom>
                <a:avLst/>
                <a:gdLst>
                  <a:gd name="connsiteX0" fmla="*/ 0 w 2141883"/>
                  <a:gd name="connsiteY0" fmla="*/ 601959 h 601959"/>
                  <a:gd name="connsiteX1" fmla="*/ 1088335 w 2141883"/>
                  <a:gd name="connsiteY1" fmla="*/ 10581 h 601959"/>
                  <a:gd name="connsiteX2" fmla="*/ 2141883 w 2141883"/>
                  <a:gd name="connsiteY2" fmla="*/ 278937 h 601959"/>
                  <a:gd name="connsiteX0" fmla="*/ 0 w 2350605"/>
                  <a:gd name="connsiteY0" fmla="*/ 441051 h 441051"/>
                  <a:gd name="connsiteX1" fmla="*/ 1297057 w 2350605"/>
                  <a:gd name="connsiteY1" fmla="*/ 3730 h 441051"/>
                  <a:gd name="connsiteX2" fmla="*/ 2350605 w 2350605"/>
                  <a:gd name="connsiteY2" fmla="*/ 272086 h 441051"/>
                  <a:gd name="connsiteX0" fmla="*/ 0 w 2613992"/>
                  <a:gd name="connsiteY0" fmla="*/ 465762 h 465762"/>
                  <a:gd name="connsiteX1" fmla="*/ 1297057 w 2613992"/>
                  <a:gd name="connsiteY1" fmla="*/ 28441 h 465762"/>
                  <a:gd name="connsiteX2" fmla="*/ 2613992 w 2613992"/>
                  <a:gd name="connsiteY2" fmla="*/ 147710 h 465762"/>
                  <a:gd name="connsiteX0" fmla="*/ 0 w 2613992"/>
                  <a:gd name="connsiteY0" fmla="*/ 501450 h 501450"/>
                  <a:gd name="connsiteX1" fmla="*/ 1237423 w 2613992"/>
                  <a:gd name="connsiteY1" fmla="*/ 19403 h 501450"/>
                  <a:gd name="connsiteX2" fmla="*/ 2613992 w 2613992"/>
                  <a:gd name="connsiteY2" fmla="*/ 183398 h 50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2613992" h="501450">
                    <a:moveTo>
                      <a:pt x="0" y="501450"/>
                    </a:moveTo>
                    <a:cubicBezTo>
                      <a:pt x="365677" y="232679"/>
                      <a:pt x="801758" y="72412"/>
                      <a:pt x="1237423" y="19403"/>
                    </a:cubicBezTo>
                    <a:cubicBezTo>
                      <a:pt x="1673088" y="-33606"/>
                      <a:pt x="2265708" y="22301"/>
                      <a:pt x="2613992" y="183398"/>
                    </a:cubicBezTo>
                  </a:path>
                </a:pathLst>
              </a:custGeom>
              <a:noFill/>
              <a:ln w="28575">
                <a:headEnd type="triangle" w="lg" len="lg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400"/>
              </a:p>
            </p:txBody>
          </p:sp>
        </p:grp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688D463B-1D53-F810-4FC9-682C06A4E1AB}"/>
                </a:ext>
              </a:extLst>
            </p:cNvPr>
            <p:cNvCxnSpPr>
              <a:cxnSpLocks/>
            </p:cNvCxnSpPr>
            <p:nvPr/>
          </p:nvCxnSpPr>
          <p:spPr>
            <a:xfrm>
              <a:off x="7093758" y="6313256"/>
              <a:ext cx="4193222" cy="0"/>
            </a:xfrm>
            <a:prstGeom prst="straightConnector1">
              <a:avLst/>
            </a:prstGeom>
            <a:ln w="285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CADF4B4-9D39-F4BD-D6A4-A27406433539}"/>
                </a:ext>
              </a:extLst>
            </p:cNvPr>
            <p:cNvSpPr/>
            <p:nvPr/>
          </p:nvSpPr>
          <p:spPr>
            <a:xfrm>
              <a:off x="10844764" y="5974702"/>
              <a:ext cx="625564" cy="36742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200" dirty="0"/>
                <a:t>time</a:t>
              </a: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A6AB262B-18B6-12CD-128F-F5229B66BC5F}"/>
                </a:ext>
              </a:extLst>
            </p:cNvPr>
            <p:cNvSpPr/>
            <p:nvPr/>
          </p:nvSpPr>
          <p:spPr>
            <a:xfrm rot="19209652">
              <a:off x="8016367" y="5411825"/>
              <a:ext cx="51144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60F0CBD2-5AE8-52F6-2FBD-01E92375990E}"/>
                </a:ext>
              </a:extLst>
            </p:cNvPr>
            <p:cNvSpPr/>
            <p:nvPr/>
          </p:nvSpPr>
          <p:spPr>
            <a:xfrm rot="2714105">
              <a:off x="10396427" y="5524374"/>
              <a:ext cx="65673" cy="102288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39538E6-4284-CF77-E895-18496D5FC5A1}"/>
                </a:ext>
              </a:extLst>
            </p:cNvPr>
            <p:cNvCxnSpPr>
              <a:cxnSpLocks/>
            </p:cNvCxnSpPr>
            <p:nvPr/>
          </p:nvCxnSpPr>
          <p:spPr>
            <a:xfrm>
              <a:off x="8131274" y="5466648"/>
              <a:ext cx="2204538" cy="83670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/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Infinitesimal 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Classical state</a:t>
                </a: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72C9A3D-D4FB-9714-2F02-3A658A6CDA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37" y="2598451"/>
                <a:ext cx="3599960" cy="338554"/>
              </a:xfrm>
              <a:prstGeom prst="rect">
                <a:avLst/>
              </a:prstGeom>
              <a:blipFill>
                <a:blip r:embed="rId6"/>
                <a:stretch>
                  <a:fillRect l="-1015" t="-5357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/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600" dirty="0"/>
                  <a:t>Irreducibility </a:t>
                </a: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1600" dirty="0"/>
                  <a:t> Quantum state</a:t>
                </a: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6D50F44-FA6F-7634-7B43-AF2CA8BDA0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412" y="2597262"/>
                <a:ext cx="2751972" cy="338554"/>
              </a:xfrm>
              <a:prstGeom prst="rect">
                <a:avLst/>
              </a:prstGeom>
              <a:blipFill>
                <a:blip r:embed="rId7"/>
                <a:stretch>
                  <a:fillRect l="-1330" t="-5357" r="-443" b="-2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B3C1A7E-6F6A-1D88-2FCE-065DF3392CE8}"/>
              </a:ext>
            </a:extLst>
          </p:cNvPr>
          <p:cNvSpPr txBox="1"/>
          <p:nvPr/>
        </p:nvSpPr>
        <p:spPr>
          <a:xfrm>
            <a:off x="271285" y="962742"/>
            <a:ext cx="836341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i="1" dirty="0"/>
              <a:t>Identify a handful of physical starting points from which the basic laws can be rigorously derived</a:t>
            </a:r>
            <a:endParaRPr lang="en-US" sz="32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455218-73B4-5DD6-D4BD-1B9C04723948}"/>
              </a:ext>
            </a:extLst>
          </p:cNvPr>
          <p:cNvSpPr txBox="1"/>
          <p:nvPr/>
        </p:nvSpPr>
        <p:spPr>
          <a:xfrm>
            <a:off x="271285" y="2141167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B225324-B563-B7A7-7AD5-95E8E983D9E1}"/>
              </a:ext>
            </a:extLst>
          </p:cNvPr>
          <p:cNvSpPr txBox="1"/>
          <p:nvPr/>
        </p:nvSpPr>
        <p:spPr>
          <a:xfrm>
            <a:off x="1916624" y="4389644"/>
            <a:ext cx="71634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400" dirty="0"/>
              <a:t>This also requires rederiving all mathematical structures</a:t>
            </a:r>
            <a:br>
              <a:rPr lang="en-US" sz="2400" dirty="0"/>
            </a:br>
            <a:r>
              <a:rPr lang="en-US" sz="2400" dirty="0"/>
              <a:t>from physical requirements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/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Science is evidence based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scientific theory must be characterized by experimentally verifiable statements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topologies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0FDB74E7-8E10-1AA5-EAF7-09367F1CBF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488" y="5293998"/>
                <a:ext cx="7276785" cy="646331"/>
              </a:xfrm>
              <a:prstGeom prst="rect">
                <a:avLst/>
              </a:prstGeom>
              <a:blipFill>
                <a:blip r:embed="rId8"/>
                <a:stretch>
                  <a:fillRect l="-754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TextBox 47">
            <a:extLst>
              <a:ext uri="{FF2B5EF4-FFF2-40B4-BE49-F238E27FC236}">
                <a16:creationId xmlns:a16="http://schemas.microsoft.com/office/drawing/2014/main" id="{73D12C71-F59C-FB7B-2F9F-12AAE88104C8}"/>
              </a:ext>
            </a:extLst>
          </p:cNvPr>
          <p:cNvSpPr txBox="1"/>
          <p:nvPr/>
        </p:nvSpPr>
        <p:spPr>
          <a:xfrm>
            <a:off x="271285" y="4924176"/>
            <a:ext cx="13969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For example: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D37A3D5-EB8A-984F-5D5F-117A50332B7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97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03C4C7-E55E-2729-8B5E-5EE9E410DE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B004C06E-18FB-AA55-AF99-34C393AA9FFA}"/>
              </a:ext>
            </a:extLst>
          </p:cNvPr>
          <p:cNvSpPr/>
          <p:nvPr/>
        </p:nvSpPr>
        <p:spPr>
          <a:xfrm>
            <a:off x="7037294" y="2507456"/>
            <a:ext cx="77259" cy="1436012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8FB1810-DADB-1FE5-CC0F-F6139F6C2259}"/>
              </a:ext>
            </a:extLst>
          </p:cNvPr>
          <p:cNvSpPr/>
          <p:nvPr/>
        </p:nvSpPr>
        <p:spPr>
          <a:xfrm>
            <a:off x="7037294" y="519954"/>
            <a:ext cx="77259" cy="198749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7955755-795B-A721-219F-C517DFAF6223}"/>
              </a:ext>
            </a:extLst>
          </p:cNvPr>
          <p:cNvSpPr/>
          <p:nvPr/>
        </p:nvSpPr>
        <p:spPr>
          <a:xfrm>
            <a:off x="7037294" y="313766"/>
            <a:ext cx="77259" cy="20618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B0C41C-5749-CB66-C99E-332C89A26ADB}"/>
              </a:ext>
            </a:extLst>
          </p:cNvPr>
          <p:cNvSpPr txBox="1"/>
          <p:nvPr/>
        </p:nvSpPr>
        <p:spPr>
          <a:xfrm>
            <a:off x="7253100" y="226684"/>
            <a:ext cx="45709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75000"/>
                  </a:schemeClr>
                </a:solidFill>
              </a:rPr>
              <a:t>Informal intuitive requirement</a:t>
            </a:r>
          </a:p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(something that makes sense to a physicist or an engineer) 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92BD337-668C-F2FC-09B5-841D55EA760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74718"/>
          <a:stretch>
            <a:fillRect/>
          </a:stretch>
        </p:blipFill>
        <p:spPr>
          <a:xfrm>
            <a:off x="276926" y="274646"/>
            <a:ext cx="6692929" cy="223280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46B0D257-A527-B67E-2B7A-5946C16696D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83969" b="1"/>
          <a:stretch>
            <a:fillRect/>
          </a:stretch>
        </p:blipFill>
        <p:spPr>
          <a:xfrm>
            <a:off x="273986" y="2502275"/>
            <a:ext cx="6692929" cy="1415792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631DF5AA-D591-25E5-42AC-8CDCA1A5AB49}"/>
              </a:ext>
            </a:extLst>
          </p:cNvPr>
          <p:cNvSpPr txBox="1"/>
          <p:nvPr/>
        </p:nvSpPr>
        <p:spPr>
          <a:xfrm>
            <a:off x="7253100" y="1259302"/>
            <a:ext cx="3626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4">
                    <a:lumMod val="75000"/>
                  </a:schemeClr>
                </a:solidFill>
              </a:rPr>
              <a:t>Formal definition</a:t>
            </a:r>
          </a:p>
          <a:p>
            <a:r>
              <a:rPr lang="en-US" sz="1400" dirty="0">
                <a:solidFill>
                  <a:schemeClr val="accent4">
                    <a:lumMod val="75000"/>
                  </a:schemeClr>
                </a:solidFill>
              </a:rPr>
              <a:t>(something a mathematician will find precise)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39A8FA9-0938-FCC9-32FA-417F369A44A3}"/>
              </a:ext>
            </a:extLst>
          </p:cNvPr>
          <p:cNvSpPr txBox="1"/>
          <p:nvPr/>
        </p:nvSpPr>
        <p:spPr>
          <a:xfrm>
            <a:off x="7253100" y="2792448"/>
            <a:ext cx="4747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Show that the formal definition</a:t>
            </a:r>
            <a:br>
              <a:rPr lang="en-US" dirty="0">
                <a:solidFill>
                  <a:schemeClr val="accent2">
                    <a:lumMod val="75000"/>
                  </a:schemeClr>
                </a:solidFill>
              </a:rPr>
            </a:b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follows from the intuitive requirement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3ED57A5-B8E7-599B-CFA8-CAC59786CD6F}"/>
              </a:ext>
            </a:extLst>
          </p:cNvPr>
          <p:cNvSpPr/>
          <p:nvPr/>
        </p:nvSpPr>
        <p:spPr>
          <a:xfrm>
            <a:off x="419100" y="512332"/>
            <a:ext cx="777240" cy="196328"/>
          </a:xfrm>
          <a:prstGeom prst="rect">
            <a:avLst/>
          </a:prstGeom>
          <a:noFill/>
          <a:ln w="28575">
            <a:solidFill>
              <a:schemeClr val="accent4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F4E8CDE-633A-DD4A-D4D2-9F37BED5321B}"/>
              </a:ext>
            </a:extLst>
          </p:cNvPr>
          <p:cNvSpPr/>
          <p:nvPr/>
        </p:nvSpPr>
        <p:spPr>
          <a:xfrm>
            <a:off x="273986" y="2318665"/>
            <a:ext cx="6979114" cy="314437"/>
          </a:xfrm>
          <a:prstGeom prst="rect">
            <a:avLst/>
          </a:prstGeom>
          <a:gradFill>
            <a:gsLst>
              <a:gs pos="100000">
                <a:srgbClr val="F9FAFD">
                  <a:alpha val="0"/>
                </a:srgbClr>
              </a:gs>
              <a:gs pos="0">
                <a:schemeClr val="accent1">
                  <a:lumMod val="5000"/>
                  <a:lumOff val="95000"/>
                  <a:alpha val="0"/>
                </a:schemeClr>
              </a:gs>
              <a:gs pos="50000">
                <a:schemeClr val="bg1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3587660-3A95-506C-5F42-42EBAF9BD88A}"/>
              </a:ext>
            </a:extLst>
          </p:cNvPr>
          <p:cNvSpPr txBox="1"/>
          <p:nvPr/>
        </p:nvSpPr>
        <p:spPr>
          <a:xfrm>
            <a:off x="273986" y="4618990"/>
            <a:ext cx="84410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 properties are justified by, are a consequence of, what the model describes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6C234F0-0B27-DCB1-622E-27A4A7E0E20D}"/>
              </a:ext>
            </a:extLst>
          </p:cNvPr>
          <p:cNvSpPr txBox="1"/>
          <p:nvPr/>
        </p:nvSpPr>
        <p:spPr>
          <a:xfrm>
            <a:off x="273986" y="4142158"/>
            <a:ext cx="54979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There is no question as to what the math describes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0E75277-85CB-BF3C-5D06-0D8A2C79516B}"/>
              </a:ext>
            </a:extLst>
          </p:cNvPr>
          <p:cNvSpPr txBox="1"/>
          <p:nvPr/>
        </p:nvSpPr>
        <p:spPr>
          <a:xfrm>
            <a:off x="273985" y="5095822"/>
            <a:ext cx="50470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Every math proof can be understood physically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941EF-EBCE-9A70-EC92-99B715D87549}"/>
                  </a:ext>
                </a:extLst>
              </p:cNvPr>
              <p:cNvSpPr txBox="1"/>
              <p:nvPr/>
            </p:nvSpPr>
            <p:spPr>
              <a:xfrm>
                <a:off x="273985" y="5572654"/>
                <a:ext cx="449757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The math describes and only describes</a:t>
                </a:r>
                <a:br>
                  <a:rPr lang="en-US" sz="2000" dirty="0"/>
                </a:br>
                <a:r>
                  <a:rPr lang="en-US" sz="2000" dirty="0"/>
                  <a:t>physically meaningful concepts</a:t>
                </a: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C48941EF-EBCE-9A70-EC92-99B715D8754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985" y="5572654"/>
                <a:ext cx="4497578" cy="707886"/>
              </a:xfrm>
              <a:prstGeom prst="rect">
                <a:avLst/>
              </a:prstGeom>
              <a:blipFill>
                <a:blip r:embed="rId4"/>
                <a:stretch>
                  <a:fillRect l="-1491" t="-4310" r="-407" b="-14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TextBox 30">
            <a:extLst>
              <a:ext uri="{FF2B5EF4-FFF2-40B4-BE49-F238E27FC236}">
                <a16:creationId xmlns:a16="http://schemas.microsoft.com/office/drawing/2014/main" id="{864C995F-EE8E-8CC6-D92D-53BDBA121764}"/>
              </a:ext>
            </a:extLst>
          </p:cNvPr>
          <p:cNvSpPr txBox="1"/>
          <p:nvPr/>
        </p:nvSpPr>
        <p:spPr>
          <a:xfrm>
            <a:off x="5200535" y="5723258"/>
            <a:ext cx="38280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It’s physical mathematics</a:t>
            </a:r>
          </a:p>
        </p:txBody>
      </p:sp>
    </p:spTree>
    <p:extLst>
      <p:ext uri="{BB962C8B-B14F-4D97-AF65-F5344CB8AC3E}">
        <p14:creationId xmlns:p14="http://schemas.microsoft.com/office/powerpoint/2010/main" val="18449817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7A7147E-1F76-16E1-5BFF-5E401AFD9F74}"/>
              </a:ext>
            </a:extLst>
          </p:cNvPr>
          <p:cNvSpPr txBox="1"/>
          <p:nvPr/>
        </p:nvSpPr>
        <p:spPr>
          <a:xfrm>
            <a:off x="565484" y="415089"/>
            <a:ext cx="65752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The goal of physical mathematics is to recover ALL mathematical structures used in physics from clear physical requirements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61721AAA-F13C-EF0F-47F4-5A9C0E33978D}"/>
              </a:ext>
            </a:extLst>
          </p:cNvPr>
          <p:cNvGrpSpPr/>
          <p:nvPr/>
        </p:nvGrpSpPr>
        <p:grpSpPr>
          <a:xfrm>
            <a:off x="7554754" y="589547"/>
            <a:ext cx="3990776" cy="2638563"/>
            <a:chOff x="5664688" y="1950599"/>
            <a:chExt cx="3247734" cy="214729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0BAFC1EC-8096-543A-9FAF-63064803F1D9}"/>
                </a:ext>
              </a:extLst>
            </p:cNvPr>
            <p:cNvSpPr/>
            <p:nvPr/>
          </p:nvSpPr>
          <p:spPr>
            <a:xfrm>
              <a:off x="6719639" y="1950599"/>
              <a:ext cx="120364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Physics</a:t>
              </a: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3671A34-8BF5-7033-0C37-C85D74252AC4}"/>
                </a:ext>
              </a:extLst>
            </p:cNvPr>
            <p:cNvSpPr/>
            <p:nvPr/>
          </p:nvSpPr>
          <p:spPr>
            <a:xfrm>
              <a:off x="6719638" y="3511811"/>
              <a:ext cx="1533029" cy="5860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Physical mathematics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0D84C048-8421-8785-A641-50F2BF9ACB1A}"/>
                </a:ext>
              </a:extLst>
            </p:cNvPr>
            <p:cNvSpPr/>
            <p:nvPr/>
          </p:nvSpPr>
          <p:spPr>
            <a:xfrm>
              <a:off x="5664688" y="2701218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Physical requirements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2921FDF-B6D7-4AEE-DDA1-C9DA059D21A5}"/>
                </a:ext>
              </a:extLst>
            </p:cNvPr>
            <p:cNvSpPr/>
            <p:nvPr/>
          </p:nvSpPr>
          <p:spPr>
            <a:xfrm>
              <a:off x="7379393" y="2701217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000" dirty="0"/>
                <a:t>Semantics</a:t>
              </a:r>
            </a:p>
          </p:txBody>
        </p:sp>
        <p:cxnSp>
          <p:nvCxnSpPr>
            <p:cNvPr id="8" name="Connector: Elbow 7">
              <a:extLst>
                <a:ext uri="{FF2B5EF4-FFF2-40B4-BE49-F238E27FC236}">
                  <a16:creationId xmlns:a16="http://schemas.microsoft.com/office/drawing/2014/main" id="{F7FEA2A0-F21F-9411-E763-0C8F39D3B319}"/>
                </a:ext>
              </a:extLst>
            </p:cNvPr>
            <p:cNvCxnSpPr>
              <a:cxnSpLocks/>
              <a:stCxn id="4" idx="1"/>
              <a:endCxn id="6" idx="0"/>
            </p:cNvCxnSpPr>
            <p:nvPr/>
          </p:nvCxnSpPr>
          <p:spPr>
            <a:xfrm rot="10800000" flipV="1">
              <a:off x="6431203" y="2243638"/>
              <a:ext cx="288436" cy="457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Connector: Elbow 8">
              <a:extLst>
                <a:ext uri="{FF2B5EF4-FFF2-40B4-BE49-F238E27FC236}">
                  <a16:creationId xmlns:a16="http://schemas.microsoft.com/office/drawing/2014/main" id="{0B9236DC-DACD-3A24-9254-A828FE0FEF93}"/>
                </a:ext>
              </a:extLst>
            </p:cNvPr>
            <p:cNvCxnSpPr>
              <a:cxnSpLocks/>
              <a:stCxn id="4" idx="3"/>
              <a:endCxn id="7" idx="0"/>
            </p:cNvCxnSpPr>
            <p:nvPr/>
          </p:nvCxnSpPr>
          <p:spPr>
            <a:xfrm>
              <a:off x="7923288" y="2243639"/>
              <a:ext cx="222620" cy="4575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Connector: Elbow 9">
              <a:extLst>
                <a:ext uri="{FF2B5EF4-FFF2-40B4-BE49-F238E27FC236}">
                  <a16:creationId xmlns:a16="http://schemas.microsoft.com/office/drawing/2014/main" id="{BC14270B-61E9-4132-CEE2-700D23499879}"/>
                </a:ext>
              </a:extLst>
            </p:cNvPr>
            <p:cNvCxnSpPr>
              <a:cxnSpLocks/>
              <a:stCxn id="6" idx="2"/>
              <a:endCxn id="5" idx="1"/>
            </p:cNvCxnSpPr>
            <p:nvPr/>
          </p:nvCxnSpPr>
          <p:spPr>
            <a:xfrm rot="16200000" flipH="1">
              <a:off x="6316644" y="3401855"/>
              <a:ext cx="517554" cy="2884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5C30C421-B6CA-C793-AF2E-6F43E44E99CD}"/>
              </a:ext>
            </a:extLst>
          </p:cNvPr>
          <p:cNvSpPr txBox="1"/>
          <p:nvPr/>
        </p:nvSpPr>
        <p:spPr>
          <a:xfrm>
            <a:off x="1061805" y="2138613"/>
            <a:ext cx="5741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Clarify realm of applicability of each mathematical structure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EA658A-6608-48D2-35E7-7E1CB102EC63}"/>
              </a:ext>
            </a:extLst>
          </p:cNvPr>
          <p:cNvSpPr txBox="1"/>
          <p:nvPr/>
        </p:nvSpPr>
        <p:spPr>
          <a:xfrm>
            <a:off x="1061805" y="2538025"/>
            <a:ext cx="38766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Perfect map between math and physics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931F9FC-24E4-0BCD-FF5C-E8C5CB1EC316}"/>
              </a:ext>
            </a:extLst>
          </p:cNvPr>
          <p:cNvSpPr txBox="1"/>
          <p:nvPr/>
        </p:nvSpPr>
        <p:spPr>
          <a:xfrm>
            <a:off x="1061805" y="2945057"/>
            <a:ext cx="53077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Provide a generalized structure for all physical theories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71F616E-9A65-F06E-D758-2EACAB4F4034}"/>
              </a:ext>
            </a:extLst>
          </p:cNvPr>
          <p:cNvSpPr txBox="1"/>
          <p:nvPr/>
        </p:nvSpPr>
        <p:spPr>
          <a:xfrm>
            <a:off x="565484" y="3988234"/>
            <a:ext cx="6575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It’s a better way to do physics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C981E93-9678-72C8-3F57-3C047AA1EDAD}"/>
              </a:ext>
            </a:extLst>
          </p:cNvPr>
          <p:cNvSpPr txBox="1"/>
          <p:nvPr/>
        </p:nvSpPr>
        <p:spPr>
          <a:xfrm>
            <a:off x="3470653" y="5844377"/>
            <a:ext cx="26727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It’s not just a “math thing”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317D5CE-44E6-7779-EFA5-FC284C1B9154}"/>
              </a:ext>
            </a:extLst>
          </p:cNvPr>
          <p:cNvSpPr txBox="1"/>
          <p:nvPr/>
        </p:nvSpPr>
        <p:spPr>
          <a:xfrm>
            <a:off x="1061805" y="4870139"/>
            <a:ext cx="749041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forces you to think a lot deeper about physics, what it means to have an experimentally based theory, what it means to define a state, what is entropy or energy, …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33954083-6A8A-C157-AD8E-A00342C8AE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2206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74F0C5-E1C7-EBB3-299A-2C6743921B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D3D299-48EE-F595-34F5-91E52FA25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C0675-09AB-16F9-38E7-A8527B502F2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dirty="0"/>
                  <a:t>It is possible to define the starting points of our physical theories so that they are both mathematically precise and physically meaningful (and philosophically consistent)</a:t>
                </a:r>
              </a:p>
              <a:p>
                <a:r>
                  <a:rPr lang="en-US" dirty="0"/>
                  <a:t>Physical mathematics: mathematical structures justified by the physics</a:t>
                </a:r>
              </a:p>
              <a:p>
                <a:pPr lvl="1"/>
                <a:r>
                  <a:rPr lang="en-US" dirty="0"/>
                  <a:t>Justifications provide a new standard of rigor for physical theories</a:t>
                </a:r>
              </a:p>
              <a:p>
                <a:r>
                  <a:rPr lang="en-US" dirty="0"/>
                  <a:t>Only mathematical structures that are justified by unavoidable physical requirements can serve as truly foundational structures</a:t>
                </a:r>
              </a:p>
              <a:p>
                <a:pPr lvl="1"/>
                <a:r>
                  <a:rPr lang="en-US" b="1" dirty="0"/>
                  <a:t>All</a:t>
                </a:r>
                <a:r>
                  <a:rPr lang="en-US" dirty="0"/>
                  <a:t> physical theories must satisfy those requirements</a:t>
                </a:r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/>
                  <a:t> Foundations of physics is not “guessing” what the physical</a:t>
                </a:r>
                <a:br>
                  <a:rPr lang="en-US" dirty="0"/>
                </a:br>
                <a:r>
                  <a:rPr lang="en-US" dirty="0"/>
                  <a:t>world is “made of,” but articulating in a precise way what</a:t>
                </a:r>
                <a:br>
                  <a:rPr lang="en-US" dirty="0"/>
                </a:br>
                <a:r>
                  <a:rPr lang="en-US" dirty="0"/>
                  <a:t>physical theories are</a:t>
                </a:r>
              </a:p>
              <a:p>
                <a:pPr lvl="1"/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BEC0675-09AB-16F9-38E7-A8527B502F2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6" t="-1812" r="-35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42D10EA-968E-1E2E-A11A-6E3E98408EA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95219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C1A756-8357-0CF0-DACB-B2CC9F277D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E0D2B6-6897-7A55-E077-15ABCE6712A2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/>
                <a:r>
                  <a:rPr lang="en-US" dirty="0"/>
                  <a:t>Logic of experimental verifiability</a:t>
                </a: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⇓</m:t>
                      </m:r>
                    </m:oMath>
                  </m:oMathPara>
                </a14:m>
                <a:br>
                  <a:rPr lang="en-US" dirty="0"/>
                </a:br>
                <a:r>
                  <a:rPr lang="en-US" dirty="0"/>
                  <a:t>topologies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CE0D2B6-6897-7A55-E077-15ABCE6712A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3"/>
                <a:stretch>
                  <a:fillRect l="-1971" r="-3014" b="-145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0F661-B17A-51F3-F6A6-DF07ED752F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B6C4CB-C970-E549-A388-14BE6A43D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04750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FCD76-87E6-235A-A635-D67FABA88C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11C3931-E301-90A3-B191-F6312B980C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334" y="429579"/>
            <a:ext cx="11155332" cy="704948"/>
          </a:xfrm>
          <a:prstGeom prst="rect">
            <a:avLst/>
          </a:prstGeom>
        </p:spPr>
      </p:pic>
      <p:graphicFrame>
        <p:nvGraphicFramePr>
          <p:cNvPr id="4" name="Table 52">
            <a:extLst>
              <a:ext uri="{FF2B5EF4-FFF2-40B4-BE49-F238E27FC236}">
                <a16:creationId xmlns:a16="http://schemas.microsoft.com/office/drawing/2014/main" id="{BB5B8DFA-9E74-673F-9809-B3365BDF8B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9471603"/>
              </p:ext>
            </p:extLst>
          </p:nvPr>
        </p:nvGraphicFramePr>
        <p:xfrm>
          <a:off x="3671346" y="2667000"/>
          <a:ext cx="3423847" cy="152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909">
                  <a:extLst>
                    <a:ext uri="{9D8B030D-6E8A-4147-A177-3AD203B41FA5}">
                      <a16:colId xmlns:a16="http://schemas.microsoft.com/office/drawing/2014/main" val="3919644959"/>
                    </a:ext>
                  </a:extLst>
                </a:gridCol>
                <a:gridCol w="2371938">
                  <a:extLst>
                    <a:ext uri="{9D8B030D-6E8A-4147-A177-3AD203B41FA5}">
                      <a16:colId xmlns:a16="http://schemas.microsoft.com/office/drawing/2014/main" val="3379705832"/>
                    </a:ext>
                  </a:extLst>
                </a:gridCol>
              </a:tblGrid>
              <a:tr h="269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Statement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Test Result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86678"/>
                  </a:ext>
                </a:extLst>
              </a:tr>
              <a:tr h="2691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SUCCESS (in finite time)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76678"/>
                  </a:ext>
                </a:extLst>
              </a:tr>
              <a:tr h="269155"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UNDEFINED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5337734"/>
                  </a:ext>
                </a:extLst>
              </a:tr>
              <a:tr h="2691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UNDEFINED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61383"/>
                  </a:ext>
                </a:extLst>
              </a:tr>
              <a:tr h="2691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FAILURE (in finite time)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56430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1FBE3F-D8C4-D237-BCB1-2F7C50B68BEE}"/>
                  </a:ext>
                </a:extLst>
              </p:cNvPr>
              <p:cNvSpPr txBox="1"/>
              <p:nvPr/>
            </p:nvSpPr>
            <p:spPr>
              <a:xfrm>
                <a:off x="778390" y="1364750"/>
                <a:ext cx="10635219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Science is about statements that are associated to experimental tests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8E3A581-5556-303C-C8F1-939F289652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390" y="1364750"/>
                <a:ext cx="10635219" cy="523220"/>
              </a:xfrm>
              <a:prstGeom prst="rect">
                <a:avLst/>
              </a:prstGeom>
              <a:blipFill>
                <a:blip r:embed="rId4"/>
                <a:stretch>
                  <a:fillRect t="-11628" r="-172" b="-325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F0707C9-7BD3-6E06-1A0D-B21CEA9E9C0D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2828397" y="2508871"/>
            <a:ext cx="842949" cy="291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6130E0A8-B185-CF0F-5F11-F17C6C609980}"/>
              </a:ext>
            </a:extLst>
          </p:cNvPr>
          <p:cNvSpPr txBox="1"/>
          <p:nvPr/>
        </p:nvSpPr>
        <p:spPr>
          <a:xfrm>
            <a:off x="518334" y="2047206"/>
            <a:ext cx="231006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Statements must be either true or false for everybody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7C37DE-2326-EA0B-872A-6E0012D023DF}"/>
              </a:ext>
            </a:extLst>
          </p:cNvPr>
          <p:cNvSpPr txBox="1"/>
          <p:nvPr/>
        </p:nvSpPr>
        <p:spPr>
          <a:xfrm>
            <a:off x="8164689" y="2343834"/>
            <a:ext cx="31931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Tests may or may not terminate (i.e. may be inconclusive)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24AB2633-13F0-2C6F-C880-76DD4E950128}"/>
              </a:ext>
            </a:extLst>
          </p:cNvPr>
          <p:cNvCxnSpPr>
            <a:cxnSpLocks/>
          </p:cNvCxnSpPr>
          <p:nvPr/>
        </p:nvCxnSpPr>
        <p:spPr>
          <a:xfrm flipH="1">
            <a:off x="7321740" y="2654760"/>
            <a:ext cx="770356" cy="1458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e 52">
            <a:extLst>
              <a:ext uri="{FF2B5EF4-FFF2-40B4-BE49-F238E27FC236}">
                <a16:creationId xmlns:a16="http://schemas.microsoft.com/office/drawing/2014/main" id="{7CB7471C-DA5C-FCAD-81F2-E09CBD5197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2600332"/>
              </p:ext>
            </p:extLst>
          </p:nvPr>
        </p:nvGraphicFramePr>
        <p:xfrm>
          <a:off x="3671346" y="4722844"/>
          <a:ext cx="3423847" cy="14325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051909">
                  <a:extLst>
                    <a:ext uri="{9D8B030D-6E8A-4147-A177-3AD203B41FA5}">
                      <a16:colId xmlns:a16="http://schemas.microsoft.com/office/drawing/2014/main" val="3919644959"/>
                    </a:ext>
                  </a:extLst>
                </a:gridCol>
                <a:gridCol w="2371938">
                  <a:extLst>
                    <a:ext uri="{9D8B030D-6E8A-4147-A177-3AD203B41FA5}">
                      <a16:colId xmlns:a16="http://schemas.microsoft.com/office/drawing/2014/main" val="3379705832"/>
                    </a:ext>
                  </a:extLst>
                </a:gridCol>
              </a:tblGrid>
              <a:tr h="269155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/>
                        <a:t>Verifiable statement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Test Result</a:t>
                      </a: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8586678"/>
                  </a:ext>
                </a:extLst>
              </a:tr>
              <a:tr h="269155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solidFill>
                            <a:schemeClr val="accent6"/>
                          </a:solidFill>
                        </a:rPr>
                        <a:t>SUCCESS (in finite time)</a:t>
                      </a:r>
                      <a:endParaRPr lang="en-US" sz="1400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576678"/>
                  </a:ext>
                </a:extLst>
              </a:tr>
              <a:tr h="269155">
                <a:tc rowSpan="2"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</a:t>
                      </a:r>
                    </a:p>
                  </a:txBody>
                  <a:tcPr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/>
                        <a:t>UNDEFINED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8961383"/>
                  </a:ext>
                </a:extLst>
              </a:tr>
              <a:tr h="269155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</a:rPr>
                        <a:t>FAILURE (in finite time)</a:t>
                      </a:r>
                      <a:endParaRPr lang="en-US" sz="1400" dirty="0"/>
                    </a:p>
                  </a:txBody>
                  <a:tcP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085643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904E13E4-F3A6-66C3-8686-370FF50FC50E}"/>
              </a:ext>
            </a:extLst>
          </p:cNvPr>
          <p:cNvSpPr txBox="1"/>
          <p:nvPr/>
        </p:nvSpPr>
        <p:spPr>
          <a:xfrm>
            <a:off x="1248105" y="2965398"/>
            <a:ext cx="1385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two-valued logic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6260E-6F7E-6C84-EC43-0F8E56FCC8C0}"/>
              </a:ext>
            </a:extLst>
          </p:cNvPr>
          <p:cNvSpPr txBox="1"/>
          <p:nvPr/>
        </p:nvSpPr>
        <p:spPr>
          <a:xfrm>
            <a:off x="8952354" y="2965397"/>
            <a:ext cx="149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three-valued logic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DC71ED8-FF45-4490-9BFB-093976572D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48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B671982-EA3F-DE0D-5317-6B54000B855E}"/>
              </a:ext>
            </a:extLst>
          </p:cNvPr>
          <p:cNvSpPr txBox="1"/>
          <p:nvPr/>
        </p:nvSpPr>
        <p:spPr>
          <a:xfrm>
            <a:off x="1606726" y="221799"/>
            <a:ext cx="31181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Axioms of logic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5B2936-1DE3-36E1-7C63-DDB7DFFFCE07}"/>
              </a:ext>
            </a:extLst>
          </p:cNvPr>
          <p:cNvSpPr txBox="1"/>
          <p:nvPr/>
        </p:nvSpPr>
        <p:spPr>
          <a:xfrm>
            <a:off x="6998764" y="221799"/>
            <a:ext cx="42341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/>
              <a:t>Axioms of verifiability</a:t>
            </a:r>
          </a:p>
        </p:txBody>
      </p:sp>
      <p:pic>
        <p:nvPicPr>
          <p:cNvPr id="6" name="Content Placeholder 7">
            <a:extLst>
              <a:ext uri="{FF2B5EF4-FFF2-40B4-BE49-F238E27FC236}">
                <a16:creationId xmlns:a16="http://schemas.microsoft.com/office/drawing/2014/main" id="{AB0DEAA7-CC58-D2C1-0F24-9C671103226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46" t="13194" r="2799" b="10975"/>
          <a:stretch/>
        </p:blipFill>
        <p:spPr>
          <a:xfrm>
            <a:off x="299769" y="1048972"/>
            <a:ext cx="5481074" cy="6726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E88B14B-A006-F721-C6CC-D2CACE5A34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19" r="1"/>
          <a:stretch/>
        </p:blipFill>
        <p:spPr>
          <a:xfrm>
            <a:off x="299769" y="1941347"/>
            <a:ext cx="5481074" cy="71037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A07FCA-AEC5-6526-8C65-886B4FBB51B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11"/>
          <a:stretch/>
        </p:blipFill>
        <p:spPr>
          <a:xfrm>
            <a:off x="299769" y="2871415"/>
            <a:ext cx="5481074" cy="71779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DF51706-2C85-7BBE-1544-7B739F7B8B6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527" t="7926" r="547"/>
          <a:stretch/>
        </p:blipFill>
        <p:spPr>
          <a:xfrm>
            <a:off x="6375313" y="3279490"/>
            <a:ext cx="5481074" cy="7620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8011C55-642E-53A6-C3E1-FA35A055119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91" t="10845" r="1181"/>
          <a:stretch/>
        </p:blipFill>
        <p:spPr>
          <a:xfrm>
            <a:off x="6375313" y="2504549"/>
            <a:ext cx="5481074" cy="62114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89EAAD-C132-F415-91E1-E0F9814BB047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251" t="10074" r="343" b="1724"/>
          <a:stretch/>
        </p:blipFill>
        <p:spPr>
          <a:xfrm>
            <a:off x="6375313" y="1048972"/>
            <a:ext cx="5481074" cy="1301777"/>
          </a:xfrm>
          <a:prstGeom prst="rect">
            <a:avLst/>
          </a:prstGeom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424D434-7ED6-2433-8CBD-24DB240B9701}"/>
              </a:ext>
            </a:extLst>
          </p:cNvPr>
          <p:cNvCxnSpPr>
            <a:cxnSpLocks/>
          </p:cNvCxnSpPr>
          <p:nvPr/>
        </p:nvCxnSpPr>
        <p:spPr>
          <a:xfrm flipV="1">
            <a:off x="2072651" y="3785528"/>
            <a:ext cx="177554" cy="52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33C5D3F5-225D-7F7F-166E-13BDF4DAFB06}"/>
              </a:ext>
            </a:extLst>
          </p:cNvPr>
          <p:cNvSpPr txBox="1"/>
          <p:nvPr/>
        </p:nvSpPr>
        <p:spPr>
          <a:xfrm>
            <a:off x="381740" y="4421303"/>
            <a:ext cx="338182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Lead to standard logic</a:t>
            </a:r>
            <a:br>
              <a:rPr lang="en-US" sz="2800" dirty="0"/>
            </a:br>
            <a:r>
              <a:rPr lang="en-US" sz="2800" dirty="0"/>
              <a:t>(i.e. Boolean algebra)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18780B6-13EC-6696-F42B-DE5E4A2FA43A}"/>
              </a:ext>
            </a:extLst>
          </p:cNvPr>
          <p:cNvSpPr txBox="1"/>
          <p:nvPr/>
        </p:nvSpPr>
        <p:spPr>
          <a:xfrm>
            <a:off x="5439523" y="4773641"/>
            <a:ext cx="3676327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/>
              <a:t>Lead to intuitionist logic</a:t>
            </a:r>
            <a:br>
              <a:rPr lang="en-US" sz="2800" dirty="0"/>
            </a:br>
            <a:r>
              <a:rPr lang="en-US" sz="2800" dirty="0"/>
              <a:t>(i.e. </a:t>
            </a:r>
            <a:r>
              <a:rPr lang="en-US" sz="2800" dirty="0" err="1"/>
              <a:t>Heyting</a:t>
            </a:r>
            <a:r>
              <a:rPr lang="en-US" sz="2800" dirty="0"/>
              <a:t> algebra)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62BB0D8-E4CF-D5D9-C72E-226F8D1FCCEE}"/>
              </a:ext>
            </a:extLst>
          </p:cNvPr>
          <p:cNvCxnSpPr>
            <a:cxnSpLocks/>
          </p:cNvCxnSpPr>
          <p:nvPr/>
        </p:nvCxnSpPr>
        <p:spPr>
          <a:xfrm flipV="1">
            <a:off x="7618521" y="4269901"/>
            <a:ext cx="177554" cy="5207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8C19F81D-8015-A044-ED3D-B793C333DE10}"/>
              </a:ext>
            </a:extLst>
          </p:cNvPr>
          <p:cNvSpPr txBox="1"/>
          <p:nvPr/>
        </p:nvSpPr>
        <p:spPr>
          <a:xfrm>
            <a:off x="1379736" y="5419971"/>
            <a:ext cx="138582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two-valued logic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579586-FAB1-40D0-F482-788E33F5C113}"/>
              </a:ext>
            </a:extLst>
          </p:cNvPr>
          <p:cNvSpPr txBox="1"/>
          <p:nvPr/>
        </p:nvSpPr>
        <p:spPr>
          <a:xfrm>
            <a:off x="6528218" y="5727748"/>
            <a:ext cx="14989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three-valued logic</a:t>
            </a:r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BCB57F7-9F4C-C5F0-7815-C0D1E811E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86338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2C5C21A1-1E07-4DDB-A61D-804913B4F591}"/>
              </a:ext>
            </a:extLst>
          </p:cNvPr>
          <p:cNvGrpSpPr/>
          <p:nvPr/>
        </p:nvGrpSpPr>
        <p:grpSpPr>
          <a:xfrm>
            <a:off x="491561" y="4026191"/>
            <a:ext cx="2005639" cy="897425"/>
            <a:chOff x="7683803" y="1294923"/>
            <a:chExt cx="3815947" cy="1707449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9C31CD59-15B1-48D0-9865-3724838BE8AA}"/>
                </a:ext>
              </a:extLst>
            </p:cNvPr>
            <p:cNvSpPr/>
            <p:nvPr/>
          </p:nvSpPr>
          <p:spPr>
            <a:xfrm>
              <a:off x="7683803" y="1294923"/>
              <a:ext cx="3815947" cy="1707449"/>
            </a:xfrm>
            <a:prstGeom prst="ellipse">
              <a:avLst/>
            </a:prstGeom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3FBD51B-F3B0-47CB-A466-E8D47CD23CCC}"/>
                </a:ext>
              </a:extLst>
            </p:cNvPr>
            <p:cNvSpPr/>
            <p:nvPr/>
          </p:nvSpPr>
          <p:spPr>
            <a:xfrm>
              <a:off x="8740999" y="2704051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FC60FB7-111D-4596-9890-05F1BD47CA24}"/>
                </a:ext>
              </a:extLst>
            </p:cNvPr>
            <p:cNvSpPr/>
            <p:nvPr/>
          </p:nvSpPr>
          <p:spPr>
            <a:xfrm>
              <a:off x="10406680" y="2366618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989C619-43FD-4BC8-B47E-285CFF9217DE}"/>
                </a:ext>
              </a:extLst>
            </p:cNvPr>
            <p:cNvSpPr/>
            <p:nvPr/>
          </p:nvSpPr>
          <p:spPr>
            <a:xfrm>
              <a:off x="9187842" y="1792607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E50E2F9A-5A5B-4393-BADE-219209407E58}"/>
                </a:ext>
              </a:extLst>
            </p:cNvPr>
            <p:cNvSpPr/>
            <p:nvPr/>
          </p:nvSpPr>
          <p:spPr>
            <a:xfrm>
              <a:off x="9278098" y="2344502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27390CC4-824E-412F-AF0D-8CAA06626462}"/>
                </a:ext>
              </a:extLst>
            </p:cNvPr>
            <p:cNvSpPr/>
            <p:nvPr/>
          </p:nvSpPr>
          <p:spPr>
            <a:xfrm>
              <a:off x="8773550" y="2061897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A9C5BF5-2F2F-4A65-A291-462D7AE81EB5}"/>
                </a:ext>
              </a:extLst>
            </p:cNvPr>
            <p:cNvSpPr/>
            <p:nvPr/>
          </p:nvSpPr>
          <p:spPr>
            <a:xfrm>
              <a:off x="8269002" y="2143277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610C9E2-10D8-4E4F-8404-FE1C35EB87FC}"/>
                </a:ext>
              </a:extLst>
            </p:cNvPr>
            <p:cNvSpPr/>
            <p:nvPr/>
          </p:nvSpPr>
          <p:spPr>
            <a:xfrm>
              <a:off x="10048429" y="2599886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3019A0DE-CCE0-46D5-921E-7D9C7C03E846}"/>
                </a:ext>
              </a:extLst>
            </p:cNvPr>
            <p:cNvSpPr/>
            <p:nvPr/>
          </p:nvSpPr>
          <p:spPr>
            <a:xfrm>
              <a:off x="10477701" y="1907215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83A66EDE-1639-42BF-880D-05ABD2EB02F1}"/>
                </a:ext>
              </a:extLst>
            </p:cNvPr>
            <p:cNvSpPr/>
            <p:nvPr/>
          </p:nvSpPr>
          <p:spPr>
            <a:xfrm>
              <a:off x="8482612" y="1660719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A3B21306-2885-4681-B807-F331094515F6}"/>
                </a:ext>
              </a:extLst>
            </p:cNvPr>
            <p:cNvSpPr/>
            <p:nvPr/>
          </p:nvSpPr>
          <p:spPr>
            <a:xfrm>
              <a:off x="9538302" y="1505505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9CDBBA83-3E71-4A6F-A580-5C002454A632}"/>
                </a:ext>
              </a:extLst>
            </p:cNvPr>
            <p:cNvSpPr/>
            <p:nvPr/>
          </p:nvSpPr>
          <p:spPr>
            <a:xfrm>
              <a:off x="9972038" y="1625209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D92CFBA-3554-4472-9495-3F851DBA0CE0}"/>
                </a:ext>
              </a:extLst>
            </p:cNvPr>
            <p:cNvSpPr/>
            <p:nvPr/>
          </p:nvSpPr>
          <p:spPr>
            <a:xfrm>
              <a:off x="10914552" y="1978236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C252C5DE-84C0-4B98-B344-E313515AC009}"/>
                </a:ext>
              </a:extLst>
            </p:cNvPr>
            <p:cNvSpPr/>
            <p:nvPr/>
          </p:nvSpPr>
          <p:spPr>
            <a:xfrm>
              <a:off x="9744177" y="2340064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20C48E85-01E5-4387-B34E-5F73805FA685}"/>
                </a:ext>
              </a:extLst>
            </p:cNvPr>
            <p:cNvSpPr/>
            <p:nvPr/>
          </p:nvSpPr>
          <p:spPr>
            <a:xfrm>
              <a:off x="9504582" y="2693010"/>
              <a:ext cx="71021" cy="71021"/>
            </a:xfrm>
            <a:prstGeom prst="ellipse">
              <a:avLst/>
            </a:prstGeom>
            <a:ln w="12700"/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090C8AF-D93B-4570-9491-B7D3CD3C7990}"/>
                </a:ext>
              </a:extLst>
            </p:cNvPr>
            <p:cNvSpPr/>
            <p:nvPr/>
          </p:nvSpPr>
          <p:spPr>
            <a:xfrm>
              <a:off x="8482612" y="1458284"/>
              <a:ext cx="2807579" cy="1108839"/>
            </a:xfrm>
            <a:prstGeom prst="ellipse">
              <a:avLst/>
            </a:prstGeom>
            <a:noFill/>
            <a:ln w="127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A14F14-F8CC-49FB-AA30-ADCC8FF03474}"/>
                  </a:ext>
                </a:extLst>
              </p:cNvPr>
              <p:cNvSpPr txBox="1"/>
              <p:nvPr/>
            </p:nvSpPr>
            <p:spPr>
              <a:xfrm>
                <a:off x="475340" y="3802725"/>
                <a:ext cx="39985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𝒮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41A14F14-F8CC-49FB-AA30-ADCC8FF034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340" y="3802725"/>
                <a:ext cx="399853" cy="40011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B01629-EC53-4385-AFEB-883DA601BD5D}"/>
                  </a:ext>
                </a:extLst>
              </p:cNvPr>
              <p:cNvSpPr txBox="1"/>
              <p:nvPr/>
            </p:nvSpPr>
            <p:spPr>
              <a:xfrm>
                <a:off x="1399126" y="4187144"/>
                <a:ext cx="52905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𝒮</m:t>
                          </m:r>
                        </m:e>
                        <m:sub>
                          <m:r>
                            <m:rPr>
                              <m:nor/>
                            </m:rPr>
                            <a:rPr lang="en-US" sz="2000" b="0" i="0" smtClean="0">
                              <a:latin typeface="Arial" panose="020B0604020202020204" pitchFamily="34" charset="0"/>
                              <a:cs typeface="Arial" panose="020B0604020202020204" pitchFamily="34" charset="0"/>
                            </a:rPr>
                            <m:t>v</m:t>
                          </m:r>
                        </m:sub>
                      </m:sSub>
                    </m:oMath>
                  </m:oMathPara>
                </a14:m>
                <a:endParaRPr lang="en-US" sz="2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B01629-EC53-4385-AFEB-883DA601B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9126" y="4187144"/>
                <a:ext cx="529055" cy="400110"/>
              </a:xfrm>
              <a:prstGeom prst="rect">
                <a:avLst/>
              </a:prstGeom>
              <a:blipFill>
                <a:blip r:embed="rId4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5" name="Group 44">
            <a:extLst>
              <a:ext uri="{FF2B5EF4-FFF2-40B4-BE49-F238E27FC236}">
                <a16:creationId xmlns:a16="http://schemas.microsoft.com/office/drawing/2014/main" id="{1314DBF1-13A1-4A78-A08D-AE8CEF04E420}"/>
              </a:ext>
            </a:extLst>
          </p:cNvPr>
          <p:cNvGrpSpPr/>
          <p:nvPr/>
        </p:nvGrpSpPr>
        <p:grpSpPr>
          <a:xfrm>
            <a:off x="2062760" y="5041966"/>
            <a:ext cx="504548" cy="504548"/>
            <a:chOff x="8269002" y="5563077"/>
            <a:chExt cx="504548" cy="504548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DBD1CFB-94D8-40CE-A221-B3D1C149741A}"/>
                </a:ext>
              </a:extLst>
            </p:cNvPr>
            <p:cNvSpPr/>
            <p:nvPr/>
          </p:nvSpPr>
          <p:spPr>
            <a:xfrm rot="2700000">
              <a:off x="8269002" y="5563077"/>
              <a:ext cx="504548" cy="50454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3C6B9A7-E6CF-4B8C-88C5-EE8E9BE810C9}"/>
                    </a:ext>
                  </a:extLst>
                </p:cNvPr>
                <p:cNvSpPr txBox="1"/>
                <p:nvPr/>
              </p:nvSpPr>
              <p:spPr>
                <a:xfrm>
                  <a:off x="8318363" y="5604051"/>
                  <a:ext cx="441339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𝑠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C3C6B9A7-E6CF-4B8C-88C5-EE8E9BE810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18363" y="5604051"/>
                  <a:ext cx="441339" cy="369332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1CEBE2F9-D64B-453A-BB93-04A8E9CEB34F}"/>
              </a:ext>
            </a:extLst>
          </p:cNvPr>
          <p:cNvCxnSpPr>
            <a:cxnSpLocks/>
            <a:stCxn id="17" idx="4"/>
          </p:cNvCxnSpPr>
          <p:nvPr/>
        </p:nvCxnSpPr>
        <p:spPr>
          <a:xfrm>
            <a:off x="1978681" y="4385336"/>
            <a:ext cx="223932" cy="60838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>
            <a:extLst>
              <a:ext uri="{FF2B5EF4-FFF2-40B4-BE49-F238E27FC236}">
                <a16:creationId xmlns:a16="http://schemas.microsoft.com/office/drawing/2014/main" id="{EB780901-4905-4542-8674-192B4C2E8667}"/>
              </a:ext>
            </a:extLst>
          </p:cNvPr>
          <p:cNvSpPr txBox="1"/>
          <p:nvPr/>
        </p:nvSpPr>
        <p:spPr>
          <a:xfrm>
            <a:off x="628163" y="5528594"/>
            <a:ext cx="16458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experimental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2" name="Table 52">
                <a:extLst>
                  <a:ext uri="{FF2B5EF4-FFF2-40B4-BE49-F238E27FC236}">
                    <a16:creationId xmlns:a16="http://schemas.microsoft.com/office/drawing/2014/main" id="{AAE52726-23D8-4D9C-83D7-43829F91F5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4699930"/>
                  </p:ext>
                </p:extLst>
              </p:nvPr>
            </p:nvGraphicFramePr>
            <p:xfrm>
              <a:off x="2908648" y="3944367"/>
              <a:ext cx="2989077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6400">
                      <a:extLst>
                        <a:ext uri="{9D8B030D-6E8A-4147-A177-3AD203B41FA5}">
                          <a16:colId xmlns:a16="http://schemas.microsoft.com/office/drawing/2014/main" val="3919644959"/>
                        </a:ext>
                      </a:extLst>
                    </a:gridCol>
                    <a:gridCol w="2542677">
                      <a:extLst>
                        <a:ext uri="{9D8B030D-6E8A-4147-A177-3AD203B41FA5}">
                          <a16:colId xmlns:a16="http://schemas.microsoft.com/office/drawing/2014/main" val="3379705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 Result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8586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/>
                              </a:solidFill>
                            </a:rPr>
                            <a:t>SUCCESS (in finite time)</a:t>
                          </a:r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57667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FAILURE (in finite time)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613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UNDEFINED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08564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2" name="Table 52">
                <a:extLst>
                  <a:ext uri="{FF2B5EF4-FFF2-40B4-BE49-F238E27FC236}">
                    <a16:creationId xmlns:a16="http://schemas.microsoft.com/office/drawing/2014/main" id="{AAE52726-23D8-4D9C-83D7-43829F91F51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84699930"/>
                  </p:ext>
                </p:extLst>
              </p:nvPr>
            </p:nvGraphicFramePr>
            <p:xfrm>
              <a:off x="2908648" y="3944367"/>
              <a:ext cx="2989077" cy="1483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446400">
                      <a:extLst>
                        <a:ext uri="{9D8B030D-6E8A-4147-A177-3AD203B41FA5}">
                          <a16:colId xmlns:a16="http://schemas.microsoft.com/office/drawing/2014/main" val="3919644959"/>
                        </a:ext>
                      </a:extLst>
                    </a:gridCol>
                    <a:gridCol w="2542677">
                      <a:extLst>
                        <a:ext uri="{9D8B030D-6E8A-4147-A177-3AD203B41FA5}">
                          <a16:colId xmlns:a16="http://schemas.microsoft.com/office/drawing/2014/main" val="337970583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14"/>
                          <a:stretch>
                            <a:fillRect t="-8197" r="-573973" b="-3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Test Result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858667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chemeClr val="accent6"/>
                              </a:solidFill>
                            </a:rPr>
                            <a:t>SUCCESS (in finite time)</a:t>
                          </a:r>
                          <a:endParaRPr lang="en-US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576678"/>
                      </a:ext>
                    </a:extLst>
                  </a:tr>
                  <a:tr h="37084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>
                              <a:solidFill>
                                <a:srgbClr val="FF0000"/>
                              </a:solidFill>
                            </a:rPr>
                            <a:t>FAILURE (in finite time)</a:t>
                          </a:r>
                          <a:endParaRPr lang="en-US" dirty="0"/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61383"/>
                      </a:ext>
                    </a:extLst>
                  </a:tr>
                  <a:tr h="37084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dirty="0"/>
                            <a:t>UNDEFINED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770856430"/>
                      </a:ext>
                    </a:extLst>
                  </a:tr>
                </a:tbl>
              </a:graphicData>
            </a:graphic>
          </p:graphicFrame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41D88318-BB0F-8E64-3F3A-C3BEE2661BDC}"/>
              </a:ext>
            </a:extLst>
          </p:cNvPr>
          <p:cNvGrpSpPr/>
          <p:nvPr/>
        </p:nvGrpSpPr>
        <p:grpSpPr>
          <a:xfrm>
            <a:off x="195767" y="118157"/>
            <a:ext cx="10614607" cy="3368423"/>
            <a:chOff x="195767" y="118158"/>
            <a:chExt cx="6057873" cy="192239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FB0B8CB-845B-4419-97F7-FC6C1BDF2FE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/>
            <a:stretch>
              <a:fillRect/>
            </a:stretch>
          </p:blipFill>
          <p:spPr>
            <a:xfrm>
              <a:off x="235452" y="118158"/>
              <a:ext cx="6001620" cy="1453384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DF2DA5F0-2004-44A9-B44A-822CF7D2E9FA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/>
            <a:stretch>
              <a:fillRect/>
            </a:stretch>
          </p:blipFill>
          <p:spPr>
            <a:xfrm>
              <a:off x="195767" y="1647703"/>
              <a:ext cx="6057873" cy="392851"/>
            </a:xfrm>
            <a:prstGeom prst="rect">
              <a:avLst/>
            </a:prstGeom>
          </p:spPr>
        </p:pic>
      </p:grp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3419A2-4EB3-4BCD-9DEB-C60353B52DE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26</a:t>
            </a:fld>
            <a:endParaRPr lang="en-US"/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EB7335-BD2C-C62B-FF7A-C648E16D3306}"/>
              </a:ext>
            </a:extLst>
          </p:cNvPr>
          <p:cNvCxnSpPr>
            <a:cxnSpLocks/>
          </p:cNvCxnSpPr>
          <p:nvPr/>
        </p:nvCxnSpPr>
        <p:spPr>
          <a:xfrm flipH="1" flipV="1">
            <a:off x="2671804" y="5606716"/>
            <a:ext cx="2146843" cy="9023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D01F3822-CE25-43BC-33E6-8892656E6BB3}"/>
              </a:ext>
            </a:extLst>
          </p:cNvPr>
          <p:cNvSpPr txBox="1"/>
          <p:nvPr/>
        </p:nvSpPr>
        <p:spPr>
          <a:xfrm>
            <a:off x="4860758" y="5516182"/>
            <a:ext cx="38003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Tests are not part of the formal system</a:t>
            </a:r>
          </a:p>
        </p:txBody>
      </p:sp>
    </p:spTree>
    <p:extLst>
      <p:ext uri="{BB962C8B-B14F-4D97-AF65-F5344CB8AC3E}">
        <p14:creationId xmlns:p14="http://schemas.microsoft.com/office/powerpoint/2010/main" val="5282938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57AF886-32FF-854A-F18A-FF2113B5E59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91" t="10845" r="1181"/>
          <a:stretch/>
        </p:blipFill>
        <p:spPr>
          <a:xfrm>
            <a:off x="111849" y="211163"/>
            <a:ext cx="11951495" cy="13544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1AB3980-8C03-98F0-E5B7-4A88E05EC1B2}"/>
              </a:ext>
            </a:extLst>
          </p:cNvPr>
          <p:cNvSpPr txBox="1"/>
          <p:nvPr/>
        </p:nvSpPr>
        <p:spPr>
          <a:xfrm>
            <a:off x="489646" y="1840599"/>
            <a:ext cx="7451079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Conjunction (AND) of verifiable statements:</a:t>
            </a:r>
            <a:br>
              <a:rPr lang="en-US" sz="3200" dirty="0"/>
            </a:br>
            <a:r>
              <a:rPr lang="en-US" sz="3200" dirty="0"/>
              <a:t>check that all tests terminate successfully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600E2-1D55-143D-9148-CC3B441319BB}"/>
                  </a:ext>
                </a:extLst>
              </p:cNvPr>
              <p:cNvSpPr txBox="1"/>
              <p:nvPr/>
            </p:nvSpPr>
            <p:spPr>
              <a:xfrm>
                <a:off x="489646" y="3318932"/>
                <a:ext cx="896328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Only finite conjunction is guaranteed to terminate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600E2-1D55-143D-9148-CC3B441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46" y="3318932"/>
                <a:ext cx="8963288" cy="584775"/>
              </a:xfrm>
              <a:prstGeom prst="rect">
                <a:avLst/>
              </a:prstGeom>
              <a:blipFill>
                <a:blip r:embed="rId4"/>
                <a:stretch>
                  <a:fillRect t="-12500" r="-612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36CBD-8DF3-F5EE-6AD1-BDA71AE0D5D1}"/>
                  </a:ext>
                </a:extLst>
              </p:cNvPr>
              <p:cNvSpPr txBox="1"/>
              <p:nvPr/>
            </p:nvSpPr>
            <p:spPr>
              <a:xfrm>
                <a:off x="5432477" y="4432700"/>
                <a:ext cx="3318473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Run all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pPr marL="342900" indent="-342900">
                  <a:buAutoNum type="arabicPeriod"/>
                </a:pPr>
                <a:r>
                  <a:rPr lang="en-US" dirty="0"/>
                  <a:t>If all succeed, return SUCCESS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Return FAILURE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36CBD-8DF3-F5EE-6AD1-BDA71AE0D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477" y="4432700"/>
                <a:ext cx="3318473" cy="1200329"/>
              </a:xfrm>
              <a:prstGeom prst="rect">
                <a:avLst/>
              </a:prstGeom>
              <a:blipFill>
                <a:blip r:embed="rId5"/>
                <a:stretch>
                  <a:fillRect l="-1468" t="-2538" r="-550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F4E73E3-E02E-D7FD-748F-FF36FFB68A1C}"/>
              </a:ext>
            </a:extLst>
          </p:cNvPr>
          <p:cNvGrpSpPr/>
          <p:nvPr/>
        </p:nvGrpSpPr>
        <p:grpSpPr>
          <a:xfrm>
            <a:off x="818378" y="4526362"/>
            <a:ext cx="3526941" cy="1029809"/>
            <a:chOff x="521276" y="3783367"/>
            <a:chExt cx="3526941" cy="10298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6C3D570B-C421-DD07-2A7E-FF633A7C4193}"/>
                </a:ext>
              </a:extLst>
            </p:cNvPr>
            <p:cNvGrpSpPr/>
            <p:nvPr/>
          </p:nvGrpSpPr>
          <p:grpSpPr>
            <a:xfrm>
              <a:off x="1692109" y="4064230"/>
              <a:ext cx="504548" cy="504548"/>
              <a:chOff x="8269002" y="5563077"/>
              <a:chExt cx="504548" cy="5045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1B4428FE-2105-D60F-B913-4E3D44901DA6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836BEC43-D0B4-54C3-D9F0-3D3E8A3C46F9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13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57" name="TextBox 56">
                    <a:extLst>
                      <a:ext uri="{FF2B5EF4-FFF2-40B4-BE49-F238E27FC236}">
                        <a16:creationId xmlns:a16="http://schemas.microsoft.com/office/drawing/2014/main" id="{DEB03CEF-D195-4E84-9E22-566E8705FE4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1339" cy="369332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327FDCB-6212-5A22-ADF5-7F5F1373B254}"/>
                </a:ext>
              </a:extLst>
            </p:cNvPr>
            <p:cNvGrpSpPr/>
            <p:nvPr/>
          </p:nvGrpSpPr>
          <p:grpSpPr>
            <a:xfrm>
              <a:off x="2495010" y="4064694"/>
              <a:ext cx="504548" cy="504548"/>
              <a:chOff x="8269002" y="5563077"/>
              <a:chExt cx="504548" cy="50454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4041F7B3-ECA2-AF57-4C22-04CF243288E5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FB142BEA-473E-3898-4219-48E3579B8816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0" name="TextBox 59">
                    <a:extLst>
                      <a:ext uri="{FF2B5EF4-FFF2-40B4-BE49-F238E27FC236}">
                        <a16:creationId xmlns:a16="http://schemas.microsoft.com/office/drawing/2014/main" id="{A2465876-11CB-4ACF-8DB6-67736E7A48D6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15D7BA5F-3DA5-BB9C-D13F-2EC287CA1F2D}"/>
                </a:ext>
              </a:extLst>
            </p:cNvPr>
            <p:cNvGrpSpPr/>
            <p:nvPr/>
          </p:nvGrpSpPr>
          <p:grpSpPr>
            <a:xfrm>
              <a:off x="3297911" y="4065158"/>
              <a:ext cx="504548" cy="504548"/>
              <a:chOff x="8269002" y="5563077"/>
              <a:chExt cx="504548" cy="504548"/>
            </a:xfrm>
          </p:grpSpPr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6E8ECBB2-D3B0-E72F-7AE1-436FDBCE4F55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8A31CEAE-679C-208B-0634-810FA7A0C03D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63" name="TextBox 62">
                    <a:extLst>
                      <a:ext uri="{FF2B5EF4-FFF2-40B4-BE49-F238E27FC236}">
                        <a16:creationId xmlns:a16="http://schemas.microsoft.com/office/drawing/2014/main" id="{48BC8AD0-18AE-4C68-A340-6FD40E6BD03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97FF304-7E89-5E26-382A-FB51E62260E7}"/>
                    </a:ext>
                  </a:extLst>
                </p:cNvPr>
                <p:cNvSpPr txBox="1"/>
                <p:nvPr/>
              </p:nvSpPr>
              <p:spPr>
                <a:xfrm>
                  <a:off x="521276" y="3892670"/>
                  <a:ext cx="783676" cy="84856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⋀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67" name="TextBox 66">
                  <a:extLst>
                    <a:ext uri="{FF2B5EF4-FFF2-40B4-BE49-F238E27FC236}">
                      <a16:creationId xmlns:a16="http://schemas.microsoft.com/office/drawing/2014/main" id="{46604157-FF76-46B1-8427-66E01B32D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1276" y="3892670"/>
                  <a:ext cx="783676" cy="848566"/>
                </a:xfrm>
                <a:prstGeom prst="rect">
                  <a:avLst/>
                </a:prstGeom>
                <a:blipFill>
                  <a:blip r:embed="rId1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7D82124-205C-497D-8A80-ADE0638853B2}"/>
                </a:ext>
              </a:extLst>
            </p:cNvPr>
            <p:cNvSpPr/>
            <p:nvPr/>
          </p:nvSpPr>
          <p:spPr>
            <a:xfrm>
              <a:off x="1498252" y="3783367"/>
              <a:ext cx="2549965" cy="1029809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64F259B2-12C6-24A8-48CD-D757C5BE99EE}"/>
              </a:ext>
            </a:extLst>
          </p:cNvPr>
          <p:cNvSpPr txBox="1"/>
          <p:nvPr/>
        </p:nvSpPr>
        <p:spPr>
          <a:xfrm>
            <a:off x="1570385" y="5644528"/>
            <a:ext cx="2022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All tests must succeed</a:t>
            </a:r>
          </a:p>
        </p:txBody>
      </p:sp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C01DAE98-A0E6-8B01-13A6-D16F3D842C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94196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E1AB3980-8C03-98F0-E5B7-4A88E05EC1B2}"/>
              </a:ext>
            </a:extLst>
          </p:cNvPr>
          <p:cNvSpPr txBox="1"/>
          <p:nvPr/>
        </p:nvSpPr>
        <p:spPr>
          <a:xfrm>
            <a:off x="489646" y="2082467"/>
            <a:ext cx="7425046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Disjunction (OR) of verifiable statements:</a:t>
            </a:r>
            <a:br>
              <a:rPr lang="en-US" sz="3200" dirty="0"/>
            </a:br>
            <a:r>
              <a:rPr lang="en-US" sz="3200" dirty="0"/>
              <a:t>check that ONE test terminates successfully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600E2-1D55-143D-9148-CC3B441319BB}"/>
                  </a:ext>
                </a:extLst>
              </p:cNvPr>
              <p:cNvSpPr txBox="1"/>
              <p:nvPr/>
            </p:nvSpPr>
            <p:spPr>
              <a:xfrm>
                <a:off x="445379" y="3633947"/>
                <a:ext cx="814883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2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/>
                  <a:t> Only countable disjunction can reach all tests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D0600E2-1D55-143D-9148-CC3B441319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379" y="3633947"/>
                <a:ext cx="8148834" cy="584775"/>
              </a:xfrm>
              <a:prstGeom prst="rect">
                <a:avLst/>
              </a:prstGeom>
              <a:blipFill>
                <a:blip r:embed="rId3"/>
                <a:stretch>
                  <a:fillRect t="-12500" r="-898" b="-34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36CBD-8DF3-F5EE-6AD1-BDA71AE0D5D1}"/>
                  </a:ext>
                </a:extLst>
              </p:cNvPr>
              <p:cNvSpPr txBox="1"/>
              <p:nvPr/>
            </p:nvSpPr>
            <p:spPr>
              <a:xfrm>
                <a:off x="5544948" y="4474425"/>
                <a:ext cx="3835217" cy="175432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: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Initialize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to 1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For each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=1…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/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dirty="0"/>
                  <a:t>Run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seconds</a:t>
                </a:r>
              </a:p>
              <a:p>
                <a:pPr marL="800100" lvl="1" indent="-342900">
                  <a:buFont typeface="+mj-lt"/>
                  <a:buAutoNum type="alphaLcParenR"/>
                </a:pPr>
                <a:r>
                  <a:rPr lang="en-US" dirty="0"/>
                  <a:t>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succeeds, return SUCCESS</a:t>
                </a:r>
              </a:p>
              <a:p>
                <a:pPr marL="342900" indent="-342900">
                  <a:buAutoNum type="arabicPeriod"/>
                </a:pPr>
                <a:r>
                  <a:rPr lang="en-US" dirty="0"/>
                  <a:t>Increment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dirty="0"/>
                  <a:t> and go to 2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A036CBD-8DF3-F5EE-6AD1-BDA71AE0D5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948" y="4474425"/>
                <a:ext cx="3835217" cy="1754326"/>
              </a:xfrm>
              <a:prstGeom prst="rect">
                <a:avLst/>
              </a:prstGeom>
              <a:blipFill>
                <a:blip r:embed="rId4"/>
                <a:stretch>
                  <a:fillRect l="-1431" t="-2083" r="-477" b="-4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2B5846EF-DADB-052C-01A0-7BD444992E0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27" t="7926" r="547"/>
          <a:stretch/>
        </p:blipFill>
        <p:spPr>
          <a:xfrm>
            <a:off x="134402" y="182844"/>
            <a:ext cx="11923195" cy="16577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52F3B5F-E787-D052-883D-4AF6A7673B70}"/>
              </a:ext>
            </a:extLst>
          </p:cNvPr>
          <p:cNvSpPr txBox="1"/>
          <p:nvPr/>
        </p:nvSpPr>
        <p:spPr>
          <a:xfrm>
            <a:off x="4343754" y="3169115"/>
            <a:ext cx="311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watch out for non-termination!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5FDADD6-F423-C615-1C8A-B39BC36B617B}"/>
              </a:ext>
            </a:extLst>
          </p:cNvPr>
          <p:cNvGrpSpPr/>
          <p:nvPr/>
        </p:nvGrpSpPr>
        <p:grpSpPr>
          <a:xfrm>
            <a:off x="321094" y="4775518"/>
            <a:ext cx="4274127" cy="1029809"/>
            <a:chOff x="7098169" y="5282214"/>
            <a:chExt cx="4274127" cy="1029809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82A935E-3463-3B71-7644-9FA444192227}"/>
                </a:ext>
              </a:extLst>
            </p:cNvPr>
            <p:cNvGrpSpPr/>
            <p:nvPr/>
          </p:nvGrpSpPr>
          <p:grpSpPr>
            <a:xfrm>
              <a:off x="8269002" y="5563077"/>
              <a:ext cx="504548" cy="504548"/>
              <a:chOff x="8269002" y="5563077"/>
              <a:chExt cx="504548" cy="504548"/>
            </a:xfrm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DBE97F20-3A44-E028-6BD0-13C8D857CF76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B14B26DA-5A76-DDED-DF97-A562D19D65AB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133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28" name="TextBox 27">
                    <a:extLst>
                      <a:ext uri="{FF2B5EF4-FFF2-40B4-BE49-F238E27FC236}">
                        <a16:creationId xmlns:a16="http://schemas.microsoft.com/office/drawing/2014/main" id="{5E9CD194-F680-4223-8173-C7BF0D71CE00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1339" cy="369332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9FC88E73-8936-5B29-DF79-C55F1CD86372}"/>
                </a:ext>
              </a:extLst>
            </p:cNvPr>
            <p:cNvGrpSpPr/>
            <p:nvPr/>
          </p:nvGrpSpPr>
          <p:grpSpPr>
            <a:xfrm>
              <a:off x="9071903" y="5563541"/>
              <a:ext cx="504548" cy="504548"/>
              <a:chOff x="8269002" y="5563077"/>
              <a:chExt cx="504548" cy="504548"/>
            </a:xfrm>
          </p:grpSpPr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7253832F-6771-6091-79B8-12BE32F9F46F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990F628E-3AC0-918C-4F54-3C9AA4F5EDB4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E7CED31B-2519-45D4-8C9A-76CC03DF537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A30E287A-0F2A-6253-5992-EB4FF3170F27}"/>
                </a:ext>
              </a:extLst>
            </p:cNvPr>
            <p:cNvGrpSpPr/>
            <p:nvPr/>
          </p:nvGrpSpPr>
          <p:grpSpPr>
            <a:xfrm>
              <a:off x="9874804" y="5564005"/>
              <a:ext cx="504548" cy="504548"/>
              <a:chOff x="8269002" y="5563077"/>
              <a:chExt cx="504548" cy="504548"/>
            </a:xfrm>
          </p:grpSpPr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C90BB5F1-8834-CA66-BC8D-4A98E93CD4E9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2176AB28-040F-2E65-F7A3-EF08479B1859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455293A5-DFD3-428F-9527-8BEE90FC9E8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46661" cy="369332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8D401BFB-4340-7EEB-CAF3-4203C91B3A96}"/>
                </a:ext>
              </a:extLst>
            </p:cNvPr>
            <p:cNvGrpSpPr/>
            <p:nvPr/>
          </p:nvGrpSpPr>
          <p:grpSpPr>
            <a:xfrm>
              <a:off x="10677705" y="5564469"/>
              <a:ext cx="504548" cy="504548"/>
              <a:chOff x="8269002" y="5563077"/>
              <a:chExt cx="504548" cy="504548"/>
            </a:xfrm>
          </p:grpSpPr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2242F736-9A32-3FA5-F174-2D377D8D9BDB}"/>
                  </a:ext>
                </a:extLst>
              </p:cNvPr>
              <p:cNvSpPr/>
              <p:nvPr/>
            </p:nvSpPr>
            <p:spPr>
              <a:xfrm rot="2700000">
                <a:off x="8269002" y="5563077"/>
                <a:ext cx="504548" cy="504548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>
                    <a:extLst>
                      <a:ext uri="{FF2B5EF4-FFF2-40B4-BE49-F238E27FC236}">
                        <a16:creationId xmlns:a16="http://schemas.microsoft.com/office/drawing/2014/main" id="{D5D8ED76-CFE0-3835-6E25-51C9CF121604}"/>
                      </a:ext>
                    </a:extLst>
                  </p:cNvPr>
                  <p:cNvSpPr txBox="1"/>
                  <p:nvPr/>
                </p:nvSpPr>
                <p:spPr>
                  <a:xfrm>
                    <a:off x="8318363" y="5604051"/>
                    <a:ext cx="410689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…</m:t>
                          </m:r>
                        </m:oMath>
                      </m:oMathPara>
                    </a14:m>
                    <a:endParaRPr lang="en-US" dirty="0"/>
                  </a:p>
                </p:txBody>
              </p:sp>
            </mc:Choice>
            <mc:Fallback xmlns="">
              <p:sp>
                <p:nvSpPr>
                  <p:cNvPr id="38" name="TextBox 37">
                    <a:extLst>
                      <a:ext uri="{FF2B5EF4-FFF2-40B4-BE49-F238E27FC236}">
                        <a16:creationId xmlns:a16="http://schemas.microsoft.com/office/drawing/2014/main" id="{F89561B8-03CA-4EF8-B5BF-79D72249E7F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318363" y="5604051"/>
                    <a:ext cx="410689" cy="369332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3743AFC2-3019-3121-9915-6C51EBEF72CB}"/>
                    </a:ext>
                  </a:extLst>
                </p:cNvPr>
                <p:cNvSpPr txBox="1"/>
                <p:nvPr/>
              </p:nvSpPr>
              <p:spPr>
                <a:xfrm>
                  <a:off x="7098169" y="5391517"/>
                  <a:ext cx="783676" cy="8476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nary>
                          <m:naryPr>
                            <m:chr m:val="⋁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∞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B23C83A5-18EF-4B06-9670-40FE2BF3D21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98169" y="5391517"/>
                  <a:ext cx="783676" cy="847668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65428F00-E036-6542-5895-3538A8EA2D35}"/>
                </a:ext>
              </a:extLst>
            </p:cNvPr>
            <p:cNvSpPr/>
            <p:nvPr/>
          </p:nvSpPr>
          <p:spPr>
            <a:xfrm>
              <a:off x="8075146" y="5282214"/>
              <a:ext cx="3297150" cy="1029809"/>
            </a:xfrm>
            <a:prstGeom prst="rect">
              <a:avLst/>
            </a:prstGeom>
            <a:noFill/>
            <a:ln>
              <a:prstDash val="lg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1FDA03A5-7E25-8034-7A32-8652A31BB709}"/>
              </a:ext>
            </a:extLst>
          </p:cNvPr>
          <p:cNvSpPr txBox="1"/>
          <p:nvPr/>
        </p:nvSpPr>
        <p:spPr>
          <a:xfrm>
            <a:off x="1075759" y="5950797"/>
            <a:ext cx="27647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One successful test is sufficient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5D5704D2-45D0-21D0-9CA7-817644375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46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8DFA609-64B0-1514-2237-96CA7998EC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29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E45AA6-9687-3B5B-99DB-2FFEC6136E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51" t="9135" r="869" b="5535"/>
          <a:stretch/>
        </p:blipFill>
        <p:spPr>
          <a:xfrm>
            <a:off x="45911" y="121444"/>
            <a:ext cx="11957970" cy="123110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441B25-5A1B-EF16-4D39-33A5500B7E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14" t="12165" r="806" b="5683"/>
          <a:stretch/>
        </p:blipFill>
        <p:spPr>
          <a:xfrm>
            <a:off x="76199" y="1421021"/>
            <a:ext cx="11957970" cy="77866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2EC3281-AA52-BF11-F630-EF8E73A3479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365" t="3562" r="533" b="3093"/>
          <a:stretch/>
        </p:blipFill>
        <p:spPr>
          <a:xfrm>
            <a:off x="76200" y="2199690"/>
            <a:ext cx="11957970" cy="1048739"/>
          </a:xfrm>
          <a:prstGeom prst="rect">
            <a:avLst/>
          </a:prstGeom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E6C1DBD7-AE31-A7A7-487E-CD5B4E198897}"/>
              </a:ext>
            </a:extLst>
          </p:cNvPr>
          <p:cNvSpPr/>
          <p:nvPr/>
        </p:nvSpPr>
        <p:spPr>
          <a:xfrm>
            <a:off x="402026" y="3551548"/>
            <a:ext cx="4052856" cy="2796294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FC86E60-425F-74FA-C945-063F8A9E553F}"/>
              </a:ext>
            </a:extLst>
          </p:cNvPr>
          <p:cNvSpPr/>
          <p:nvPr/>
        </p:nvSpPr>
        <p:spPr>
          <a:xfrm>
            <a:off x="1421633" y="3782398"/>
            <a:ext cx="2466913" cy="1464023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4327B-2755-D7EE-683C-6954EFC0641B}"/>
                  </a:ext>
                </a:extLst>
              </p:cNvPr>
              <p:cNvSpPr txBox="1"/>
              <p:nvPr/>
            </p:nvSpPr>
            <p:spPr>
              <a:xfrm>
                <a:off x="461019" y="3466115"/>
                <a:ext cx="63818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𝒟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D94327B-2755-D7EE-683C-6954EFC064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19" y="3466115"/>
                <a:ext cx="638187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76613B-317E-770A-15C1-67B541124B35}"/>
                  </a:ext>
                </a:extLst>
              </p:cNvPr>
              <p:cNvSpPr txBox="1"/>
              <p:nvPr/>
            </p:nvSpPr>
            <p:spPr>
              <a:xfrm>
                <a:off x="1896567" y="3952424"/>
                <a:ext cx="61542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ℬ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576613B-317E-770A-15C1-67B541124B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6567" y="3952424"/>
                <a:ext cx="615425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05B0D2-8D12-0653-45D4-94A413526816}"/>
                  </a:ext>
                </a:extLst>
              </p:cNvPr>
              <p:cNvSpPr txBox="1"/>
              <p:nvPr/>
            </p:nvSpPr>
            <p:spPr>
              <a:xfrm>
                <a:off x="4718943" y="3673155"/>
                <a:ext cx="4195508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ℬ</m:t>
                      </m:r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={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,…}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A05B0D2-8D12-0653-45D4-94A413526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18943" y="3673155"/>
                <a:ext cx="419550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3D598C-7AA0-9119-FEAE-636BE7650A45}"/>
                  </a:ext>
                </a:extLst>
              </p:cNvPr>
              <p:cNvSpPr txBox="1"/>
              <p:nvPr/>
            </p:nvSpPr>
            <p:spPr>
              <a:xfrm>
                <a:off x="4225603" y="5639956"/>
                <a:ext cx="4799071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𝑠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∨</m:t>
                          </m:r>
                          <m:sSub>
                            <m:sSubPr>
                              <m:ctrlP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b>
                              <m:r>
                                <a:rPr lang="en-US" sz="40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∧</m:t>
                      </m:r>
                      <m:sSub>
                        <m:sSubPr>
                          <m:ctrlPr>
                            <a:rPr lang="en-US" sz="4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b>
                          <m:r>
                            <a:rPr lang="en-US" sz="4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…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C63D598C-7AA0-9119-FEAE-636BE7650A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5603" y="5639956"/>
                <a:ext cx="4799071" cy="70788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150381E4-E4D5-9BF6-1132-53C26572B1AA}"/>
              </a:ext>
            </a:extLst>
          </p:cNvPr>
          <p:cNvCxnSpPr/>
          <p:nvPr/>
        </p:nvCxnSpPr>
        <p:spPr>
          <a:xfrm>
            <a:off x="5322277" y="4275589"/>
            <a:ext cx="615461" cy="3231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52D2333-7B45-B3DB-A082-4C36CC8CF6AB}"/>
              </a:ext>
            </a:extLst>
          </p:cNvPr>
          <p:cNvSpPr txBox="1"/>
          <p:nvPr/>
        </p:nvSpPr>
        <p:spPr>
          <a:xfrm>
            <a:off x="5937738" y="4414062"/>
            <a:ext cx="1664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Countable basis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A85DD704-0BA5-8B47-FA36-000996872463}"/>
              </a:ext>
            </a:extLst>
          </p:cNvPr>
          <p:cNvCxnSpPr>
            <a:cxnSpLocks/>
          </p:cNvCxnSpPr>
          <p:nvPr/>
        </p:nvCxnSpPr>
        <p:spPr>
          <a:xfrm flipH="1" flipV="1">
            <a:off x="5817576" y="5380831"/>
            <a:ext cx="237608" cy="4227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7B4233FE-972A-D9E6-B222-FF2982321BED}"/>
              </a:ext>
            </a:extLst>
          </p:cNvPr>
          <p:cNvSpPr txBox="1"/>
          <p:nvPr/>
        </p:nvSpPr>
        <p:spPr>
          <a:xfrm>
            <a:off x="4519401" y="5016523"/>
            <a:ext cx="47996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finite conjunction and countable disjunction</a:t>
            </a:r>
          </a:p>
        </p:txBody>
      </p:sp>
    </p:spTree>
    <p:extLst>
      <p:ext uri="{BB962C8B-B14F-4D97-AF65-F5344CB8AC3E}">
        <p14:creationId xmlns:p14="http://schemas.microsoft.com/office/powerpoint/2010/main" val="1923212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4BCDC4-B9B9-B91F-9080-C1E0DE58DA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49DEB843-C6EB-5F54-D5FA-67BF69D6237D}"/>
              </a:ext>
            </a:extLst>
          </p:cNvPr>
          <p:cNvGrpSpPr/>
          <p:nvPr/>
        </p:nvGrpSpPr>
        <p:grpSpPr>
          <a:xfrm>
            <a:off x="1253268" y="1478637"/>
            <a:ext cx="5329477" cy="4258323"/>
            <a:chOff x="6381363" y="1621601"/>
            <a:chExt cx="5537623" cy="442463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3290A96-4AC2-3B03-8D13-B9C0A97A4ED1}"/>
                </a:ext>
              </a:extLst>
            </p:cNvPr>
            <p:cNvSpPr/>
            <p:nvPr/>
          </p:nvSpPr>
          <p:spPr>
            <a:xfrm>
              <a:off x="7535247" y="5514390"/>
              <a:ext cx="3006017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Theory of Everything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F347899-42C6-763B-B355-4B658C3C09A7}"/>
                </a:ext>
              </a:extLst>
            </p:cNvPr>
            <p:cNvSpPr/>
            <p:nvPr/>
          </p:nvSpPr>
          <p:spPr>
            <a:xfrm>
              <a:off x="6381363" y="4544880"/>
              <a:ext cx="2053510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General Relativity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CA0D99E3-EBFC-8CFD-584D-9A9251401D7B}"/>
                </a:ext>
              </a:extLst>
            </p:cNvPr>
            <p:cNvSpPr/>
            <p:nvPr/>
          </p:nvSpPr>
          <p:spPr>
            <a:xfrm>
              <a:off x="9240421" y="4546864"/>
              <a:ext cx="2404890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Grand Unified Theory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8CE9E36C-8875-908C-362E-01AA351B538C}"/>
                </a:ext>
              </a:extLst>
            </p:cNvPr>
            <p:cNvSpPr/>
            <p:nvPr/>
          </p:nvSpPr>
          <p:spPr>
            <a:xfrm>
              <a:off x="10204511" y="3572691"/>
              <a:ext cx="1642258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Electro-weak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BB6A11A3-1D42-BABE-EF51-FCC0D9F75783}"/>
                </a:ext>
              </a:extLst>
            </p:cNvPr>
            <p:cNvSpPr/>
            <p:nvPr/>
          </p:nvSpPr>
          <p:spPr>
            <a:xfrm>
              <a:off x="6964528" y="3572690"/>
              <a:ext cx="2902597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QCD – Strong Interactions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08CA4829-F152-E97E-B55A-C4DEDA4791DC}"/>
                </a:ext>
              </a:extLst>
            </p:cNvPr>
            <p:cNvSpPr/>
            <p:nvPr/>
          </p:nvSpPr>
          <p:spPr>
            <a:xfrm>
              <a:off x="9355401" y="2598518"/>
              <a:ext cx="2563585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QED -Electromagnetism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7E579F3-6BBD-3A27-1741-6F62AE6E54B1}"/>
                </a:ext>
              </a:extLst>
            </p:cNvPr>
            <p:cNvSpPr/>
            <p:nvPr/>
          </p:nvSpPr>
          <p:spPr>
            <a:xfrm>
              <a:off x="6964528" y="2598518"/>
              <a:ext cx="2052735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Weak interactions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960713D-5AF1-935D-F38E-41D480A970FB}"/>
                </a:ext>
              </a:extLst>
            </p:cNvPr>
            <p:cNvSpPr/>
            <p:nvPr/>
          </p:nvSpPr>
          <p:spPr>
            <a:xfrm>
              <a:off x="10204511" y="1621601"/>
              <a:ext cx="1660239" cy="53184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/>
                <a:t>…</a:t>
              </a:r>
            </a:p>
          </p:txBody>
        </p:sp>
        <p:cxnSp>
          <p:nvCxnSpPr>
            <p:cNvPr id="14" name="Connector: Elbow 13">
              <a:extLst>
                <a:ext uri="{FF2B5EF4-FFF2-40B4-BE49-F238E27FC236}">
                  <a16:creationId xmlns:a16="http://schemas.microsoft.com/office/drawing/2014/main" id="{2F87C7B2-0334-006B-0F51-3A7BE2536853}"/>
                </a:ext>
              </a:extLst>
            </p:cNvPr>
            <p:cNvCxnSpPr>
              <a:stCxn id="6" idx="0"/>
              <a:endCxn id="7" idx="2"/>
            </p:cNvCxnSpPr>
            <p:nvPr/>
          </p:nvCxnSpPr>
          <p:spPr>
            <a:xfrm rot="16200000" flipV="1">
              <a:off x="8004355" y="4480489"/>
              <a:ext cx="437665" cy="1630138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or: Elbow 14">
              <a:extLst>
                <a:ext uri="{FF2B5EF4-FFF2-40B4-BE49-F238E27FC236}">
                  <a16:creationId xmlns:a16="http://schemas.microsoft.com/office/drawing/2014/main" id="{96327121-E06F-2F17-FA57-FCD62E8266ED}"/>
                </a:ext>
              </a:extLst>
            </p:cNvPr>
            <p:cNvCxnSpPr>
              <a:stCxn id="6" idx="0"/>
              <a:endCxn id="8" idx="2"/>
            </p:cNvCxnSpPr>
            <p:nvPr/>
          </p:nvCxnSpPr>
          <p:spPr>
            <a:xfrm rot="5400000" flipH="1" flipV="1">
              <a:off x="9522721" y="4594245"/>
              <a:ext cx="435681" cy="1404610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A576A14E-1919-7640-DB92-0FEA2B07C3FB}"/>
                </a:ext>
              </a:extLst>
            </p:cNvPr>
            <p:cNvCxnSpPr>
              <a:stCxn id="8" idx="0"/>
              <a:endCxn id="9" idx="2"/>
            </p:cNvCxnSpPr>
            <p:nvPr/>
          </p:nvCxnSpPr>
          <p:spPr>
            <a:xfrm rot="5400000" flipH="1" flipV="1">
              <a:off x="10513089" y="4034313"/>
              <a:ext cx="442328" cy="58277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or: Elbow 16">
              <a:extLst>
                <a:ext uri="{FF2B5EF4-FFF2-40B4-BE49-F238E27FC236}">
                  <a16:creationId xmlns:a16="http://schemas.microsoft.com/office/drawing/2014/main" id="{53EAE37F-7CAA-3CE5-020A-744114B96D03}"/>
                </a:ext>
              </a:extLst>
            </p:cNvPr>
            <p:cNvCxnSpPr>
              <a:stCxn id="8" idx="0"/>
              <a:endCxn id="10" idx="2"/>
            </p:cNvCxnSpPr>
            <p:nvPr/>
          </p:nvCxnSpPr>
          <p:spPr>
            <a:xfrm rot="16200000" flipV="1">
              <a:off x="9208183" y="3312180"/>
              <a:ext cx="442329" cy="2027039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7513E7FC-2A20-66EC-D52A-D43003BE0BB6}"/>
                </a:ext>
              </a:extLst>
            </p:cNvPr>
            <p:cNvCxnSpPr>
              <a:cxnSpLocks/>
              <a:stCxn id="9" idx="0"/>
              <a:endCxn id="11" idx="2"/>
            </p:cNvCxnSpPr>
            <p:nvPr/>
          </p:nvCxnSpPr>
          <p:spPr>
            <a:xfrm rot="16200000" flipV="1">
              <a:off x="10610253" y="3157304"/>
              <a:ext cx="442328" cy="388446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or: Elbow 18">
              <a:extLst>
                <a:ext uri="{FF2B5EF4-FFF2-40B4-BE49-F238E27FC236}">
                  <a16:creationId xmlns:a16="http://schemas.microsoft.com/office/drawing/2014/main" id="{8565B818-F95F-3FB3-A027-A89276E6742A}"/>
                </a:ext>
              </a:extLst>
            </p:cNvPr>
            <p:cNvCxnSpPr>
              <a:stCxn id="9" idx="0"/>
              <a:endCxn id="12" idx="2"/>
            </p:cNvCxnSpPr>
            <p:nvPr/>
          </p:nvCxnSpPr>
          <p:spPr>
            <a:xfrm rot="16200000" flipV="1">
              <a:off x="9287104" y="1834155"/>
              <a:ext cx="442328" cy="3034744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or: Elbow 19">
              <a:extLst>
                <a:ext uri="{FF2B5EF4-FFF2-40B4-BE49-F238E27FC236}">
                  <a16:creationId xmlns:a16="http://schemas.microsoft.com/office/drawing/2014/main" id="{3D117304-AC1A-FEFC-39A9-ACE7A56B1EE2}"/>
                </a:ext>
              </a:extLst>
            </p:cNvPr>
            <p:cNvCxnSpPr>
              <a:stCxn id="11" idx="0"/>
              <a:endCxn id="13" idx="2"/>
            </p:cNvCxnSpPr>
            <p:nvPr/>
          </p:nvCxnSpPr>
          <p:spPr>
            <a:xfrm rot="5400000" flipH="1" flipV="1">
              <a:off x="10613376" y="2177264"/>
              <a:ext cx="445072" cy="397437"/>
            </a:xfrm>
            <a:prstGeom prst="bentConnector3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46C64D1-BB3B-09D6-56ED-060A6FF51318}"/>
              </a:ext>
            </a:extLst>
          </p:cNvPr>
          <p:cNvGrpSpPr/>
          <p:nvPr/>
        </p:nvGrpSpPr>
        <p:grpSpPr>
          <a:xfrm>
            <a:off x="516811" y="1307839"/>
            <a:ext cx="1472914" cy="2304478"/>
            <a:chOff x="6540761" y="1223020"/>
            <a:chExt cx="1155588" cy="1807998"/>
          </a:xfrm>
        </p:grpSpPr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D6A3FD69-0DB7-C4D7-C14C-A1508785FE9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540761" y="1231641"/>
              <a:ext cx="0" cy="179937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72EFC58-C5F3-FC64-F014-B08BB040E8BF}"/>
                </a:ext>
              </a:extLst>
            </p:cNvPr>
            <p:cNvSpPr txBox="1"/>
            <p:nvPr/>
          </p:nvSpPr>
          <p:spPr>
            <a:xfrm>
              <a:off x="6600433" y="1223020"/>
              <a:ext cx="1095916" cy="26561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approximation</a:t>
              </a:r>
            </a:p>
          </p:txBody>
        </p: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DA8A7375-464E-0527-462F-01C636330AD8}"/>
              </a:ext>
            </a:extLst>
          </p:cNvPr>
          <p:cNvSpPr txBox="1"/>
          <p:nvPr/>
        </p:nvSpPr>
        <p:spPr>
          <a:xfrm>
            <a:off x="5492068" y="5225106"/>
            <a:ext cx="1459285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Measurement problem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DEFB13C-A973-77D7-8867-37AF2C7AE1F9}"/>
              </a:ext>
            </a:extLst>
          </p:cNvPr>
          <p:cNvSpPr txBox="1"/>
          <p:nvPr/>
        </p:nvSpPr>
        <p:spPr>
          <a:xfrm>
            <a:off x="796329" y="5166525"/>
            <a:ext cx="1431436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What “really” happens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F61847F-630E-225B-E9F5-B4B653D59FC3}"/>
              </a:ext>
            </a:extLst>
          </p:cNvPr>
          <p:cNvSpPr txBox="1"/>
          <p:nvPr/>
        </p:nvSpPr>
        <p:spPr>
          <a:xfrm>
            <a:off x="1181170" y="5834195"/>
            <a:ext cx="1518077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Ontology of observables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7073D60-4801-1628-2F2C-08F59060464A}"/>
              </a:ext>
            </a:extLst>
          </p:cNvPr>
          <p:cNvSpPr txBox="1"/>
          <p:nvPr/>
        </p:nvSpPr>
        <p:spPr>
          <a:xfrm>
            <a:off x="5862504" y="5507217"/>
            <a:ext cx="1301475" cy="230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Role of the observer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F7FDCE3-CB15-499E-3B18-F6A92386384B}"/>
              </a:ext>
            </a:extLst>
          </p:cNvPr>
          <p:cNvSpPr txBox="1"/>
          <p:nvPr/>
        </p:nvSpPr>
        <p:spPr>
          <a:xfrm>
            <a:off x="5602207" y="5871771"/>
            <a:ext cx="132600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Dark matter/energy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FAB8E025-1682-1201-0889-929016052808}"/>
              </a:ext>
            </a:extLst>
          </p:cNvPr>
          <p:cNvSpPr txBox="1"/>
          <p:nvPr/>
        </p:nvSpPr>
        <p:spPr>
          <a:xfrm>
            <a:off x="350848" y="5507217"/>
            <a:ext cx="114005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Hidden variables</a:t>
            </a:r>
          </a:p>
        </p:txBody>
      </p:sp>
      <p:sp>
        <p:nvSpPr>
          <p:cNvPr id="40" name="Title 1">
            <a:extLst>
              <a:ext uri="{FF2B5EF4-FFF2-40B4-BE49-F238E27FC236}">
                <a16:creationId xmlns:a16="http://schemas.microsoft.com/office/drawing/2014/main" id="{823A902B-AF96-3F16-7259-6E446D2444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Standard view of the foundations of physics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07467FE-61B6-A724-54FA-8A738557A270}"/>
              </a:ext>
            </a:extLst>
          </p:cNvPr>
          <p:cNvSpPr txBox="1"/>
          <p:nvPr/>
        </p:nvSpPr>
        <p:spPr>
          <a:xfrm>
            <a:off x="3102622" y="5917804"/>
            <a:ext cx="21611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Perfect description of the universe</a:t>
            </a:r>
          </a:p>
        </p:txBody>
      </p: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12968399-FAEF-4BCE-50D8-F58FCB91078C}"/>
              </a:ext>
            </a:extLst>
          </p:cNvPr>
          <p:cNvCxnSpPr>
            <a:cxnSpLocks/>
          </p:cNvCxnSpPr>
          <p:nvPr/>
        </p:nvCxnSpPr>
        <p:spPr>
          <a:xfrm flipH="1">
            <a:off x="7214803" y="2820373"/>
            <a:ext cx="2242235" cy="2130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87CDD6C8-F0C4-8ED5-AA41-A8E978BD2D9F}"/>
              </a:ext>
            </a:extLst>
          </p:cNvPr>
          <p:cNvSpPr txBox="1"/>
          <p:nvPr/>
        </p:nvSpPr>
        <p:spPr>
          <a:xfrm>
            <a:off x="7680157" y="2058211"/>
            <a:ext cx="36810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The “real” physics!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058B7FB4-7500-8834-169C-E4125937D6C9}"/>
              </a:ext>
            </a:extLst>
          </p:cNvPr>
          <p:cNvSpPr txBox="1"/>
          <p:nvPr/>
        </p:nvSpPr>
        <p:spPr>
          <a:xfrm>
            <a:off x="9947639" y="2698364"/>
            <a:ext cx="20322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dirty="0"/>
              <a:t>Everything else</a:t>
            </a:r>
            <a:br>
              <a:rPr lang="en-US" dirty="0"/>
            </a:br>
            <a:r>
              <a:rPr lang="en-US" dirty="0"/>
              <a:t>is an approximation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4E49BE3-A68D-0938-205A-1C471FDC47F0}"/>
              </a:ext>
            </a:extLst>
          </p:cNvPr>
          <p:cNvSpPr txBox="1"/>
          <p:nvPr/>
        </p:nvSpPr>
        <p:spPr>
          <a:xfrm>
            <a:off x="7305316" y="2820373"/>
            <a:ext cx="1711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foundations</a:t>
            </a:r>
            <a:br>
              <a:rPr lang="en-US" dirty="0"/>
            </a:br>
            <a:r>
              <a:rPr lang="en-US" dirty="0"/>
              <a:t>of physics!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85FD5D6D-F02A-592E-1A43-E338D6F7358F}"/>
              </a:ext>
            </a:extLst>
          </p:cNvPr>
          <p:cNvSpPr txBox="1"/>
          <p:nvPr/>
        </p:nvSpPr>
        <p:spPr>
          <a:xfrm>
            <a:off x="7490127" y="879752"/>
            <a:ext cx="47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Goal of physics is to find the true laws of the universe!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F52019-D3B1-A7B0-BDB5-F08E69AA0683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886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AE3EA949-A074-E71F-FBF6-072039A67D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366" y="253069"/>
            <a:ext cx="11591882" cy="188796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C5FFA44-A769-4543-7D50-E71F34468BC7}"/>
              </a:ext>
            </a:extLst>
          </p:cNvPr>
          <p:cNvSpPr txBox="1"/>
          <p:nvPr/>
        </p:nvSpPr>
        <p:spPr>
          <a:xfrm>
            <a:off x="727587" y="2588770"/>
            <a:ext cx="1055039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Extend the domain to include all statements that are associated with a test, regardless of termination.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4572C27-747E-4119-10AA-D91DC554AA1A}"/>
              </a:ext>
            </a:extLst>
          </p:cNvPr>
          <p:cNvSpPr txBox="1"/>
          <p:nvPr/>
        </p:nvSpPr>
        <p:spPr>
          <a:xfrm>
            <a:off x="727588" y="5123753"/>
            <a:ext cx="611532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No new information is captured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99F8885-DAFA-965A-4C20-E7D2EE333601}"/>
              </a:ext>
            </a:extLst>
          </p:cNvPr>
          <p:cNvSpPr txBox="1"/>
          <p:nvPr/>
        </p:nvSpPr>
        <p:spPr>
          <a:xfrm>
            <a:off x="914019" y="3979372"/>
            <a:ext cx="657058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All statements depend on the verifiable statements</a:t>
            </a:r>
            <a:br>
              <a:rPr lang="en-US" sz="2400" dirty="0"/>
            </a:br>
            <a:r>
              <a:rPr lang="en-US" sz="2400" dirty="0"/>
              <a:t>(which depend on the basis)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ED38FB6-724B-EF8F-243C-93E0B2DA5D01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765631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51D6BB4-9B19-1DFE-D373-05E6C7985AFD}"/>
                  </a:ext>
                </a:extLst>
              </p:cNvPr>
              <p:cNvGraphicFramePr>
                <a:graphicFrameLocks noGrp="1"/>
              </p:cNvGraphicFramePr>
              <p:nvPr/>
            </p:nvGraphicFramePr>
            <p:xfrm>
              <a:off x="7631983" y="2058598"/>
              <a:ext cx="40497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6220">
                      <a:extLst>
                        <a:ext uri="{9D8B030D-6E8A-4147-A177-3AD203B41FA5}">
                          <a16:colId xmlns:a16="http://schemas.microsoft.com/office/drawing/2014/main" val="75861847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1098698035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216527206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220517413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3149540826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4004705110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771042273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6447136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b="1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𝒔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 smtClean="0">
                                        <a:latin typeface="Cambria Math" panose="02040503050406030204" pitchFamily="18" charset="0"/>
                                      </a:rPr>
                                      <m:t>𝟒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903568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2674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864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33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404416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B51D6BB4-9B19-1DFE-D373-05E6C7985AF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33663918"/>
                  </p:ext>
                </p:extLst>
              </p:nvPr>
            </p:nvGraphicFramePr>
            <p:xfrm>
              <a:off x="7631983" y="2058598"/>
              <a:ext cx="4049760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6220">
                      <a:extLst>
                        <a:ext uri="{9D8B030D-6E8A-4147-A177-3AD203B41FA5}">
                          <a16:colId xmlns:a16="http://schemas.microsoft.com/office/drawing/2014/main" val="75861847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1098698035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216527206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2205174137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3149540826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4004705110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771042273"/>
                        </a:ext>
                      </a:extLst>
                    </a:gridCol>
                    <a:gridCol w="506220">
                      <a:extLst>
                        <a:ext uri="{9D8B030D-6E8A-4147-A177-3AD203B41FA5}">
                          <a16:colId xmlns:a16="http://schemas.microsoft.com/office/drawing/2014/main" val="644713650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205" t="-1639" r="-70722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000" t="-1639" r="-598810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2410" t="-1639" r="-5060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2410" t="-1639" r="-4060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2410" t="-1639" r="-306024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96429" t="-1639" r="-202381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603614" t="-1639" r="-104819" b="-4245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03614" t="-1639" r="-4819" b="-4245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9035683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48126746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74486431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613392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F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US" dirty="0"/>
                            <a:t>T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4044166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81528AD-1FDE-BBB9-C899-2DFC32685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250" y="248681"/>
            <a:ext cx="11747500" cy="14893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8E5EFF5-A854-0B44-4A66-74C8F1C0A16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271" y="4637555"/>
            <a:ext cx="9099550" cy="57371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173EFFA-FF5C-2C22-56AB-9A210AC30159}"/>
              </a:ext>
            </a:extLst>
          </p:cNvPr>
          <p:cNvSpPr txBox="1"/>
          <p:nvPr/>
        </p:nvSpPr>
        <p:spPr>
          <a:xfrm>
            <a:off x="355415" y="2044027"/>
            <a:ext cx="7084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A possibility of a domain is a statement that picks one assignment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71A085C-2807-0F72-51A2-C8631EB69FE8}"/>
              </a:ext>
            </a:extLst>
          </p:cNvPr>
          <p:cNvSpPr txBox="1"/>
          <p:nvPr/>
        </p:nvSpPr>
        <p:spPr>
          <a:xfrm>
            <a:off x="355415" y="3154157"/>
            <a:ext cx="7084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Possibilities: experimentally defined alternative cases defined by the verifiable cases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98DE3DC-7D11-E23A-D9EF-45F0051F5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812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B8296-4D32-E0CA-1F36-7287156C42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74D4AD97-B081-4AB1-810D-19B9FB38CC01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193431" y="136525"/>
                <a:ext cx="11843238" cy="897425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en-US" dirty="0"/>
                  <a:t>Topology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47C284AB-0322-494C-AD97-CF62D6AB5E4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193431" y="136525"/>
                <a:ext cx="11843238" cy="897425"/>
              </a:xfrm>
              <a:blipFill>
                <a:blip r:embed="rId3"/>
                <a:stretch>
                  <a:fillRect t="-9459" b="-209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8BE5729D-7762-F9D6-AE4C-30E86E564063}"/>
              </a:ext>
            </a:extLst>
          </p:cNvPr>
          <p:cNvGrpSpPr/>
          <p:nvPr/>
        </p:nvGrpSpPr>
        <p:grpSpPr>
          <a:xfrm>
            <a:off x="1545873" y="1440355"/>
            <a:ext cx="2990369" cy="2684357"/>
            <a:chOff x="1041881" y="1285108"/>
            <a:chExt cx="2990369" cy="2684357"/>
          </a:xfrm>
        </p:grpSpPr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7228B844-FD0C-7132-791D-3E03C28C2FFA}"/>
                </a:ext>
              </a:extLst>
            </p:cNvPr>
            <p:cNvSpPr/>
            <p:nvPr/>
          </p:nvSpPr>
          <p:spPr>
            <a:xfrm>
              <a:off x="1085855" y="1285108"/>
              <a:ext cx="2946395" cy="134577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6D229AF4-0D86-B9B1-7DAE-264C65B25E63}"/>
                </a:ext>
              </a:extLst>
            </p:cNvPr>
            <p:cNvSpPr/>
            <p:nvPr/>
          </p:nvSpPr>
          <p:spPr>
            <a:xfrm>
              <a:off x="2581027" y="1755678"/>
              <a:ext cx="1362635" cy="62814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5FDCD37B-1C8D-1FB8-0647-438E0A339246}"/>
                </a:ext>
              </a:extLst>
            </p:cNvPr>
            <p:cNvSpPr txBox="1"/>
            <p:nvPr/>
          </p:nvSpPr>
          <p:spPr>
            <a:xfrm>
              <a:off x="2849723" y="1909004"/>
              <a:ext cx="10338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Possibilities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455E2870-295C-7867-01C9-24FB6D9567F1}"/>
                </a:ext>
              </a:extLst>
            </p:cNvPr>
            <p:cNvSpPr txBox="1"/>
            <p:nvPr/>
          </p:nvSpPr>
          <p:spPr>
            <a:xfrm>
              <a:off x="1531887" y="1297809"/>
              <a:ext cx="186320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Theoretical statements</a:t>
              </a:r>
            </a:p>
          </p:txBody>
        </p:sp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3DC5C2FE-E6A5-2214-299E-EB0810FF73FD}"/>
                </a:ext>
              </a:extLst>
            </p:cNvPr>
            <p:cNvSpPr/>
            <p:nvPr/>
          </p:nvSpPr>
          <p:spPr>
            <a:xfrm>
              <a:off x="1189256" y="1598740"/>
              <a:ext cx="1687294" cy="897425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BA2348F6-F249-7864-7D4D-DECA6D16F7F3}"/>
                </a:ext>
              </a:extLst>
            </p:cNvPr>
            <p:cNvSpPr txBox="1"/>
            <p:nvPr/>
          </p:nvSpPr>
          <p:spPr>
            <a:xfrm>
              <a:off x="1463536" y="1774599"/>
              <a:ext cx="100239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Verifiable</a:t>
              </a:r>
              <a:br>
                <a:rPr lang="en-US" sz="1400" dirty="0"/>
              </a:br>
              <a:r>
                <a:rPr lang="en-US" sz="1400" dirty="0"/>
                <a:t>statements</a:t>
              </a:r>
            </a:p>
          </p:txBody>
        </p: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C55D35FB-FE20-FB3E-BB43-51EF9A3419CA}"/>
                </a:ext>
              </a:extLst>
            </p:cNvPr>
            <p:cNvGrpSpPr/>
            <p:nvPr/>
          </p:nvGrpSpPr>
          <p:grpSpPr>
            <a:xfrm>
              <a:off x="3045795" y="3193936"/>
              <a:ext cx="889000" cy="365125"/>
              <a:chOff x="4648201" y="4642103"/>
              <a:chExt cx="889000" cy="365125"/>
            </a:xfrm>
          </p:grpSpPr>
          <p:sp>
            <p:nvSpPr>
              <p:cNvPr id="72" name="Oval 71">
                <a:extLst>
                  <a:ext uri="{FF2B5EF4-FFF2-40B4-BE49-F238E27FC236}">
                    <a16:creationId xmlns:a16="http://schemas.microsoft.com/office/drawing/2014/main" id="{4A680E14-A010-E5D4-9952-9C052977EEF4}"/>
                  </a:ext>
                </a:extLst>
              </p:cNvPr>
              <p:cNvSpPr/>
              <p:nvPr/>
            </p:nvSpPr>
            <p:spPr>
              <a:xfrm>
                <a:off x="4648201" y="4642103"/>
                <a:ext cx="889000" cy="365125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400"/>
              </a:p>
            </p:txBody>
          </p:sp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737182EA-4C04-B664-E6C7-82AB86D36D71}"/>
                  </a:ext>
                </a:extLst>
              </p:cNvPr>
              <p:cNvSpPr txBox="1"/>
              <p:nvPr/>
            </p:nvSpPr>
            <p:spPr>
              <a:xfrm>
                <a:off x="4788946" y="4655388"/>
                <a:ext cx="63466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Points</a:t>
                </a:r>
              </a:p>
            </p:txBody>
          </p:sp>
        </p:grpSp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A0442F74-E86F-400E-0498-ECC25EA04C32}"/>
                </a:ext>
              </a:extLst>
            </p:cNvPr>
            <p:cNvCxnSpPr>
              <a:cxnSpLocks/>
            </p:cNvCxnSpPr>
            <p:nvPr/>
          </p:nvCxnSpPr>
          <p:spPr>
            <a:xfrm>
              <a:off x="3390875" y="2397103"/>
              <a:ext cx="32835" cy="772487"/>
            </a:xfrm>
            <a:prstGeom prst="straightConnector1">
              <a:avLst/>
            </a:prstGeom>
            <a:ln w="3810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Arrow Connector 87">
              <a:extLst>
                <a:ext uri="{FF2B5EF4-FFF2-40B4-BE49-F238E27FC236}">
                  <a16:creationId xmlns:a16="http://schemas.microsoft.com/office/drawing/2014/main" id="{8DCF7ABB-E709-9214-48D9-41FA9E97F68B}"/>
                </a:ext>
              </a:extLst>
            </p:cNvPr>
            <p:cNvCxnSpPr>
              <a:cxnSpLocks/>
            </p:cNvCxnSpPr>
            <p:nvPr/>
          </p:nvCxnSpPr>
          <p:spPr>
            <a:xfrm>
              <a:off x="1981428" y="2512494"/>
              <a:ext cx="0" cy="666799"/>
            </a:xfrm>
            <a:prstGeom prst="straightConnector1">
              <a:avLst/>
            </a:prstGeom>
            <a:ln w="3810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Arrow Connector 88">
              <a:extLst>
                <a:ext uri="{FF2B5EF4-FFF2-40B4-BE49-F238E27FC236}">
                  <a16:creationId xmlns:a16="http://schemas.microsoft.com/office/drawing/2014/main" id="{C771DA2A-D4C0-6990-F011-CBE8CDD1B948}"/>
                </a:ext>
              </a:extLst>
            </p:cNvPr>
            <p:cNvCxnSpPr>
              <a:cxnSpLocks/>
            </p:cNvCxnSpPr>
            <p:nvPr/>
          </p:nvCxnSpPr>
          <p:spPr>
            <a:xfrm>
              <a:off x="1500669" y="2643585"/>
              <a:ext cx="0" cy="403423"/>
            </a:xfrm>
            <a:prstGeom prst="straightConnector1">
              <a:avLst/>
            </a:prstGeom>
            <a:ln w="38100">
              <a:solidFill>
                <a:srgbClr val="008000"/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A5E6CCB5-F4D4-4DC0-4D75-189C16A222A2}"/>
                </a:ext>
              </a:extLst>
            </p:cNvPr>
            <p:cNvSpPr/>
            <p:nvPr/>
          </p:nvSpPr>
          <p:spPr>
            <a:xfrm>
              <a:off x="1041881" y="3073171"/>
              <a:ext cx="1644170" cy="896294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91" name="TextBox 90">
              <a:extLst>
                <a:ext uri="{FF2B5EF4-FFF2-40B4-BE49-F238E27FC236}">
                  <a16:creationId xmlns:a16="http://schemas.microsoft.com/office/drawing/2014/main" id="{EBFD9DC5-15C1-0FB2-E6CD-5286804B213B}"/>
                </a:ext>
              </a:extLst>
            </p:cNvPr>
            <p:cNvSpPr txBox="1"/>
            <p:nvPr/>
          </p:nvSpPr>
          <p:spPr>
            <a:xfrm>
              <a:off x="1060931" y="3636288"/>
              <a:ext cx="89947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err="1"/>
                <a:t>Borel</a:t>
              </a:r>
              <a:r>
                <a:rPr lang="en-US" sz="1400" dirty="0"/>
                <a:t> sets</a:t>
              </a: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16B11118-443E-2C1D-4753-44DB566D514C}"/>
                </a:ext>
              </a:extLst>
            </p:cNvPr>
            <p:cNvSpPr txBox="1"/>
            <p:nvPr/>
          </p:nvSpPr>
          <p:spPr>
            <a:xfrm>
              <a:off x="1511761" y="3250918"/>
              <a:ext cx="9130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Open sets</a:t>
              </a:r>
            </a:p>
          </p:txBody>
        </p:sp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8F396966-1381-3BAC-FBA3-D46E37727B36}"/>
                </a:ext>
              </a:extLst>
            </p:cNvPr>
            <p:cNvSpPr/>
            <p:nvPr/>
          </p:nvSpPr>
          <p:spPr>
            <a:xfrm>
              <a:off x="1445065" y="3201606"/>
              <a:ext cx="1077868" cy="42574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4" name="Table 52">
                <a:extLst>
                  <a:ext uri="{FF2B5EF4-FFF2-40B4-BE49-F238E27FC236}">
                    <a16:creationId xmlns:a16="http://schemas.microsoft.com/office/drawing/2014/main" id="{6BEAE154-2033-7346-AF96-80D48A98A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715314"/>
                  </p:ext>
                </p:extLst>
              </p:nvPr>
            </p:nvGraphicFramePr>
            <p:xfrm>
              <a:off x="6077096" y="1461686"/>
              <a:ext cx="2220608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633">
                      <a:extLst>
                        <a:ext uri="{9D8B030D-6E8A-4147-A177-3AD203B41FA5}">
                          <a16:colId xmlns:a16="http://schemas.microsoft.com/office/drawing/2014/main" val="3919644959"/>
                        </a:ext>
                      </a:extLst>
                    </a:gridCol>
                    <a:gridCol w="1888975">
                      <a:extLst>
                        <a:ext uri="{9D8B030D-6E8A-4147-A177-3AD203B41FA5}">
                          <a16:colId xmlns:a16="http://schemas.microsoft.com/office/drawing/2014/main" val="3379705832"/>
                        </a:ext>
                      </a:extLst>
                    </a:gridCol>
                  </a:tblGrid>
                  <a:tr h="269155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en-US" sz="1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Test Result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8586678"/>
                      </a:ext>
                    </a:extLst>
                  </a:tr>
                  <a:tr h="26915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accent6"/>
                              </a:solidFill>
                            </a:rPr>
                            <a:t>SUCCESS (in finite time)</a:t>
                          </a:r>
                          <a:endParaRPr lang="en-US" sz="1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576678"/>
                      </a:ext>
                    </a:extLst>
                  </a:tr>
                  <a:tr h="269155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UNDEFINED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337734"/>
                      </a:ext>
                    </a:extLst>
                  </a:tr>
                  <a:tr h="269155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UNDEFINED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61383"/>
                      </a:ext>
                    </a:extLst>
                  </a:tr>
                  <a:tr h="269155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FAILURE (in finite time)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0856430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4" name="Table 52">
                <a:extLst>
                  <a:ext uri="{FF2B5EF4-FFF2-40B4-BE49-F238E27FC236}">
                    <a16:creationId xmlns:a16="http://schemas.microsoft.com/office/drawing/2014/main" id="{6BEAE154-2033-7346-AF96-80D48A98A37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483715314"/>
                  </p:ext>
                </p:extLst>
              </p:nvPr>
            </p:nvGraphicFramePr>
            <p:xfrm>
              <a:off x="6077096" y="1461686"/>
              <a:ext cx="2220608" cy="15240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31633">
                      <a:extLst>
                        <a:ext uri="{9D8B030D-6E8A-4147-A177-3AD203B41FA5}">
                          <a16:colId xmlns:a16="http://schemas.microsoft.com/office/drawing/2014/main" val="3919644959"/>
                        </a:ext>
                      </a:extLst>
                    </a:gridCol>
                    <a:gridCol w="1888975">
                      <a:extLst>
                        <a:ext uri="{9D8B030D-6E8A-4147-A177-3AD203B41FA5}">
                          <a16:colId xmlns:a16="http://schemas.microsoft.com/office/drawing/2014/main" val="3379705832"/>
                        </a:ext>
                      </a:extLst>
                    </a:gridCol>
                  </a:tblGrid>
                  <a:tr h="3048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4"/>
                          <a:stretch>
                            <a:fillRect t="-2000" r="-567273" b="-42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/>
                            <a:t>Test Result</a:t>
                          </a:r>
                        </a:p>
                      </a:txBody>
                      <a:tcP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48586678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T</a:t>
                          </a:r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400" dirty="0">
                              <a:solidFill>
                                <a:schemeClr val="accent6"/>
                              </a:solidFill>
                            </a:rPr>
                            <a:t>SUCCESS (in finite time)</a:t>
                          </a:r>
                          <a:endParaRPr lang="en-US" sz="1400" dirty="0"/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39576678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pPr algn="ctr"/>
                          <a:endParaRPr lang="en-US" dirty="0"/>
                        </a:p>
                      </a:txBody>
                      <a:tcPr anchor="ctr"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accent6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UNDEFINED</a:t>
                          </a:r>
                        </a:p>
                      </a:txBody>
                      <a:tcPr>
                        <a:lnL>
                          <a:noFill/>
                        </a:lnL>
                        <a:lnR>
                          <a:noFill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 w="12700" cmpd="sng">
                          <a:noFill/>
                          <a:prstDash val="solid"/>
                        </a:lnTlToBr>
                        <a:lnBlToTr w="12700" cmpd="sng">
                          <a:noFill/>
                          <a:prstDash val="solid"/>
                        </a:lnBlToTr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35337734"/>
                      </a:ext>
                    </a:extLst>
                  </a:tr>
                  <a:tr h="304800">
                    <a:tc rowSpan="2">
                      <a:txBody>
                        <a:bodyPr/>
                        <a:lstStyle/>
                        <a:p>
                          <a:pPr algn="ctr"/>
                          <a:r>
                            <a:rPr lang="en-US" sz="1400" dirty="0"/>
                            <a:t>F</a:t>
                          </a:r>
                        </a:p>
                      </a:txBody>
                      <a:tcPr anchor="ctr"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/>
                            <a:t>UNDEFINED</a:t>
                          </a:r>
                        </a:p>
                      </a:txBody>
                      <a:tcP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solidFill>
                          <a:schemeClr val="bg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368961383"/>
                      </a:ext>
                    </a:extLst>
                  </a:tr>
                  <a:tr h="304800">
                    <a:tc vMerge="1">
                      <a:txBody>
                        <a:bodyPr/>
                        <a:lstStyle/>
                        <a:p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lvl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400" dirty="0">
                              <a:solidFill>
                                <a:srgbClr val="FF0000"/>
                              </a:solidFill>
                            </a:rPr>
                            <a:t>FAILURE (in finite time)</a:t>
                          </a:r>
                          <a:endParaRPr lang="en-US" sz="1400" dirty="0"/>
                        </a:p>
                      </a:txBody>
                      <a:tcPr>
                        <a:solidFill>
                          <a:schemeClr val="accent2">
                            <a:lumMod val="20000"/>
                            <a:lumOff val="80000"/>
                          </a:schemeClr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770856430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BECDB70-F9A5-58FB-B144-65EB9F101392}"/>
                  </a:ext>
                </a:extLst>
              </p:cNvPr>
              <p:cNvSpPr txBox="1"/>
              <p:nvPr/>
            </p:nvSpPr>
            <p:spPr>
              <a:xfrm>
                <a:off x="8777600" y="1259306"/>
                <a:ext cx="282359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corresponds to the verifiable</a:t>
                </a:r>
                <a:br>
                  <a:rPr lang="en-US" sz="1400" dirty="0"/>
                </a:br>
                <a:r>
                  <a:rPr lang="en-US" sz="1400" dirty="0"/>
                  <a:t>part of a statement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2BECDB70-F9A5-58FB-B144-65EB9F101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600" y="1259306"/>
                <a:ext cx="2823593" cy="523220"/>
              </a:xfrm>
              <a:prstGeom prst="rect">
                <a:avLst/>
              </a:prstGeom>
              <a:blipFill>
                <a:blip r:embed="rId5"/>
                <a:stretch>
                  <a:fillRect l="-648" t="-2353" b="-117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20699F9-0357-17CD-0977-BB00778E1672}"/>
                  </a:ext>
                </a:extLst>
              </p:cNvPr>
              <p:cNvSpPr txBox="1"/>
              <p:nvPr/>
            </p:nvSpPr>
            <p:spPr>
              <a:xfrm>
                <a:off x="8777600" y="2720344"/>
                <a:ext cx="286828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𝑒𝑥𝑡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corresponds to the falsifiable</a:t>
                </a:r>
                <a:br>
                  <a:rPr lang="en-US" sz="1400" dirty="0"/>
                </a:br>
                <a:r>
                  <a:rPr lang="en-US" sz="1400" dirty="0"/>
                  <a:t>part of a statement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820699F9-0357-17CD-0977-BB00778E16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600" y="2720344"/>
                <a:ext cx="2868286" cy="523220"/>
              </a:xfrm>
              <a:prstGeom prst="rect">
                <a:avLst/>
              </a:prstGeom>
              <a:blipFill>
                <a:blip r:embed="rId6"/>
                <a:stretch>
                  <a:fillRect l="-638" t="-1163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358F259-DE65-9F3D-7AC3-89AF0A5F075B}"/>
                  </a:ext>
                </a:extLst>
              </p:cNvPr>
              <p:cNvSpPr txBox="1"/>
              <p:nvPr/>
            </p:nvSpPr>
            <p:spPr>
              <a:xfrm>
                <a:off x="8777600" y="2017858"/>
                <a:ext cx="275684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𝜕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en-US" sz="1400" dirty="0"/>
                  <a:t> corresponds to the undecidable</a:t>
                </a:r>
                <a:br>
                  <a:rPr lang="en-US" sz="1400" dirty="0"/>
                </a:br>
                <a:r>
                  <a:rPr lang="en-US" sz="1400" dirty="0"/>
                  <a:t>part of a statement</a:t>
                </a: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B358F259-DE65-9F3D-7AC3-89AF0A5F07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77600" y="2017858"/>
                <a:ext cx="2756845" cy="523220"/>
              </a:xfrm>
              <a:prstGeom prst="rect">
                <a:avLst/>
              </a:prstGeom>
              <a:blipFill>
                <a:blip r:embed="rId7"/>
                <a:stretch>
                  <a:fillRect l="-664" t="-2326" b="-116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8" name="Straight Arrow Connector 107">
            <a:extLst>
              <a:ext uri="{FF2B5EF4-FFF2-40B4-BE49-F238E27FC236}">
                <a16:creationId xmlns:a16="http://schemas.microsoft.com/office/drawing/2014/main" id="{B095BE36-FAF4-D3E0-6B3C-8D048C15E562}"/>
              </a:ext>
            </a:extLst>
          </p:cNvPr>
          <p:cNvCxnSpPr>
            <a:endCxn id="105" idx="1"/>
          </p:cNvCxnSpPr>
          <p:nvPr/>
        </p:nvCxnSpPr>
        <p:spPr>
          <a:xfrm flipV="1">
            <a:off x="8297704" y="1520916"/>
            <a:ext cx="479896" cy="38472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Straight Arrow Connector 108">
            <a:extLst>
              <a:ext uri="{FF2B5EF4-FFF2-40B4-BE49-F238E27FC236}">
                <a16:creationId xmlns:a16="http://schemas.microsoft.com/office/drawing/2014/main" id="{D2C50160-72F8-9E96-462A-E84632C2D463}"/>
              </a:ext>
            </a:extLst>
          </p:cNvPr>
          <p:cNvCxnSpPr>
            <a:endCxn id="107" idx="1"/>
          </p:cNvCxnSpPr>
          <p:nvPr/>
        </p:nvCxnSpPr>
        <p:spPr>
          <a:xfrm flipV="1">
            <a:off x="8297704" y="2279468"/>
            <a:ext cx="479896" cy="1153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BFD8224D-3C9D-7C8A-314F-EE1E954EDA49}"/>
              </a:ext>
            </a:extLst>
          </p:cNvPr>
          <p:cNvCxnSpPr>
            <a:endCxn id="106" idx="1"/>
          </p:cNvCxnSpPr>
          <p:nvPr/>
        </p:nvCxnSpPr>
        <p:spPr>
          <a:xfrm>
            <a:off x="8297704" y="2801195"/>
            <a:ext cx="479896" cy="1807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FF21FDC-0BB9-037A-B854-21B13D28FE92}"/>
                  </a:ext>
                </a:extLst>
              </p:cNvPr>
              <p:cNvSpPr txBox="1"/>
              <p:nvPr/>
            </p:nvSpPr>
            <p:spPr>
              <a:xfrm>
                <a:off x="234949" y="5480131"/>
                <a:ext cx="928532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/>
                  <a:t>Borel set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en-US" sz="1400" dirty="0"/>
                  <a:t> (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𝑖𝑛𝑡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b="0" i="1" smtClean="0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𝑒𝑥𝑡</m:t>
                    </m:r>
                    <m:d>
                      <m:dPr>
                        <m:ctrlPr>
                          <a:rPr lang="en-US" sz="1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400" i="1">
                            <a:latin typeface="Cambria Math" panose="02040503050406030204" pitchFamily="18" charset="0"/>
                          </a:rPr>
                          <m:t>ℚ</m:t>
                        </m:r>
                      </m:e>
                    </m:d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=∅</m:t>
                    </m:r>
                  </m:oMath>
                </a14:m>
                <a:r>
                  <a:rPr lang="en-US" sz="1400" dirty="0"/>
                  <a:t>)</a:t>
                </a:r>
                <a:r>
                  <a:rPr lang="en-US" sz="1400" b="0" dirty="0">
                    <a:latin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 </m:t>
                    </m:r>
                  </m:oMath>
                </a14:m>
                <a:r>
                  <a:rPr lang="en-US" sz="1400" dirty="0"/>
                  <a:t>Theoretical “the mass of the electron in KeV is a rational number” (undecidable)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EFF21FDC-0BB9-037A-B854-21B13D28FE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49" y="5480131"/>
                <a:ext cx="9285320" cy="307777"/>
              </a:xfrm>
              <a:prstGeom prst="rect">
                <a:avLst/>
              </a:prstGeom>
              <a:blipFill>
                <a:blip r:embed="rId8"/>
                <a:stretch>
                  <a:fillRect l="-197" t="-2000" b="-2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57AC8E2-C972-2A40-F413-C1F0E0CEB94A}"/>
                  </a:ext>
                </a:extLst>
              </p:cNvPr>
              <p:cNvSpPr/>
              <p:nvPr/>
            </p:nvSpPr>
            <p:spPr>
              <a:xfrm>
                <a:off x="234950" y="4878182"/>
                <a:ext cx="6096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Open set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nor/>
                      </m:rPr>
                      <a:rPr lang="en-US" sz="1400" dirty="0"/>
                      <m:t>5</m:t>
                    </m:r>
                    <m:r>
                      <m:rPr>
                        <m:nor/>
                      </m:rPr>
                      <a:rPr lang="en-US" sz="1400" b="0" i="0" dirty="0" smtClean="0"/>
                      <m:t>09.5, 510.5</m:t>
                    </m:r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400" dirty="0"/>
                  <a:t> Verifiable “the mass of the electron is 510 </a:t>
                </a:r>
                <a14:m>
                  <m:oMath xmlns:m="http://schemas.openxmlformats.org/officeDocument/2006/math">
                    <m:r>
                      <a:rPr lang="en-US" sz="1400" i="1">
                        <a:latin typeface="Cambria Math" panose="02040503050406030204" pitchFamily="18" charset="0"/>
                      </a:rPr>
                      <m:t>±</m:t>
                    </m:r>
                  </m:oMath>
                </a14:m>
                <a:r>
                  <a:rPr lang="en-US" sz="1400" dirty="0"/>
                  <a:t> 0.5 KeV”</a:t>
                </a:r>
              </a:p>
            </p:txBody>
          </p:sp>
        </mc:Choice>
        <mc:Fallback xmlns="">
          <p:sp>
            <p:nvSpPr>
              <p:cNvPr id="112" name="Rectangle 111">
                <a:extLst>
                  <a:ext uri="{FF2B5EF4-FFF2-40B4-BE49-F238E27FC236}">
                    <a16:creationId xmlns:a16="http://schemas.microsoft.com/office/drawing/2014/main" id="{457AC8E2-C972-2A40-F413-C1F0E0CEB94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" y="4878182"/>
                <a:ext cx="6096000" cy="307777"/>
              </a:xfrm>
              <a:prstGeom prst="rect">
                <a:avLst/>
              </a:prstGeom>
              <a:blipFill>
                <a:blip r:embed="rId9"/>
                <a:stretch>
                  <a:fillRect l="-300" t="-3922" b="-196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7D3C40A-A01F-6E62-CC0B-A7EBF0B131FD}"/>
                  </a:ext>
                </a:extLst>
              </p:cNvPr>
              <p:cNvSpPr/>
              <p:nvPr/>
            </p:nvSpPr>
            <p:spPr>
              <a:xfrm>
                <a:off x="234950" y="5187358"/>
                <a:ext cx="6096000" cy="30777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r>
                  <a:rPr lang="en-US" sz="1400" dirty="0"/>
                  <a:t>Closed set </a:t>
                </a:r>
                <a14:m>
                  <m:oMath xmlns:m="http://schemas.openxmlformats.org/officeDocument/2006/math">
                    <m:r>
                      <a:rPr lang="en-US" sz="1400" b="0" i="1" smtClean="0">
                        <a:latin typeface="Cambria Math" panose="02040503050406030204" pitchFamily="18" charset="0"/>
                      </a:rPr>
                      <m:t>[510]</m:t>
                    </m:r>
                  </m:oMath>
                </a14:m>
                <a:r>
                  <a:rPr lang="en-US" sz="1400" dirty="0"/>
                  <a:t> </a:t>
                </a:r>
                <a14:m>
                  <m:oMath xmlns:m="http://schemas.openxmlformats.org/officeDocument/2006/math">
                    <m:r>
                      <a:rPr lang="en-US" sz="14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1400" dirty="0"/>
                  <a:t> Falsifiable “the mass of the electron is exactly 510 KeV”</a:t>
                </a:r>
              </a:p>
            </p:txBody>
          </p:sp>
        </mc:Choice>
        <mc:Fallback xmlns="">
          <p:sp>
            <p:nvSpPr>
              <p:cNvPr id="113" name="Rectangle 112">
                <a:extLst>
                  <a:ext uri="{FF2B5EF4-FFF2-40B4-BE49-F238E27FC236}">
                    <a16:creationId xmlns:a16="http://schemas.microsoft.com/office/drawing/2014/main" id="{97D3C40A-A01F-6E62-CC0B-A7EBF0B131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950" y="5187358"/>
                <a:ext cx="6096000" cy="307777"/>
              </a:xfrm>
              <a:prstGeom prst="rect">
                <a:avLst/>
              </a:prstGeom>
              <a:blipFill>
                <a:blip r:embed="rId10"/>
                <a:stretch>
                  <a:fillRect l="-300" t="-4000" b="-2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EDD5A49-4B16-6BB3-E269-D6B0E62D57BC}"/>
              </a:ext>
            </a:extLst>
          </p:cNvPr>
          <p:cNvSpPr txBox="1"/>
          <p:nvPr/>
        </p:nvSpPr>
        <p:spPr>
          <a:xfrm>
            <a:off x="6222444" y="3751065"/>
            <a:ext cx="27775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Perfect map between math and physics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C86D8B7-3D60-2A9F-DD31-521BD21790C3}"/>
              </a:ext>
            </a:extLst>
          </p:cNvPr>
          <p:cNvCxnSpPr>
            <a:cxnSpLocks/>
          </p:cNvCxnSpPr>
          <p:nvPr/>
        </p:nvCxnSpPr>
        <p:spPr>
          <a:xfrm>
            <a:off x="1359568" y="1999095"/>
            <a:ext cx="449126" cy="1632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292898-40A2-EA22-A6A5-7A7EB93B0D92}"/>
                  </a:ext>
                </a:extLst>
              </p:cNvPr>
              <p:cNvSpPr txBox="1"/>
              <p:nvPr/>
            </p:nvSpPr>
            <p:spPr>
              <a:xfrm>
                <a:off x="129199" y="1547992"/>
                <a:ext cx="142365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Experimental</a:t>
                </a:r>
                <a:br>
                  <a:rPr lang="en-US" dirty="0"/>
                </a:br>
                <a:r>
                  <a:rPr lang="en-US" dirty="0"/>
                  <a:t>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3292898-40A2-EA22-A6A5-7A7EB93B0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199" y="1547992"/>
                <a:ext cx="1423659" cy="646331"/>
              </a:xfrm>
              <a:prstGeom prst="rect">
                <a:avLst/>
              </a:prstGeom>
              <a:blipFill>
                <a:blip r:embed="rId11"/>
                <a:stretch>
                  <a:fillRect l="-3419" t="-5660" r="-384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23C6A4-C109-47A2-09FE-3E1B633C0D5D}"/>
                  </a:ext>
                </a:extLst>
              </p:cNvPr>
              <p:cNvSpPr txBox="1"/>
              <p:nvPr/>
            </p:nvSpPr>
            <p:spPr>
              <a:xfrm>
                <a:off x="413946" y="441496"/>
                <a:ext cx="124264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Theoretical</a:t>
                </a:r>
                <a:br>
                  <a:rPr lang="en-US" dirty="0"/>
                </a:br>
                <a:r>
                  <a:rPr lang="en-US" dirty="0"/>
                  <a:t>domain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</m:acc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723C6A4-C109-47A2-09FE-3E1B633C0D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46" y="441496"/>
                <a:ext cx="1242648" cy="646331"/>
              </a:xfrm>
              <a:prstGeom prst="rect">
                <a:avLst/>
              </a:prstGeom>
              <a:blipFill>
                <a:blip r:embed="rId12"/>
                <a:stretch>
                  <a:fillRect l="-4412" t="-4717" r="-15196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6B67943-7E5A-7186-CC37-3A2EAF3CD60F}"/>
              </a:ext>
            </a:extLst>
          </p:cNvPr>
          <p:cNvCxnSpPr>
            <a:cxnSpLocks/>
          </p:cNvCxnSpPr>
          <p:nvPr/>
        </p:nvCxnSpPr>
        <p:spPr>
          <a:xfrm>
            <a:off x="1545873" y="1113990"/>
            <a:ext cx="289761" cy="4160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39BBB31-B797-9DA3-203B-ECA344CB7070}"/>
              </a:ext>
            </a:extLst>
          </p:cNvPr>
          <p:cNvCxnSpPr>
            <a:cxnSpLocks/>
          </p:cNvCxnSpPr>
          <p:nvPr/>
        </p:nvCxnSpPr>
        <p:spPr>
          <a:xfrm flipH="1">
            <a:off x="4325193" y="3500776"/>
            <a:ext cx="552416" cy="3547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E4FE9F0B-A1B5-9977-E317-4BA665DE5000}"/>
              </a:ext>
            </a:extLst>
          </p:cNvPr>
          <p:cNvCxnSpPr>
            <a:cxnSpLocks/>
          </p:cNvCxnSpPr>
          <p:nvPr/>
        </p:nvCxnSpPr>
        <p:spPr>
          <a:xfrm flipH="1" flipV="1">
            <a:off x="4162926" y="2395775"/>
            <a:ext cx="714683" cy="8060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79BB8-AE95-81C0-3136-4512BC66C039}"/>
                  </a:ext>
                </a:extLst>
              </p:cNvPr>
              <p:cNvSpPr txBox="1"/>
              <p:nvPr/>
            </p:nvSpPr>
            <p:spPr>
              <a:xfrm>
                <a:off x="4951702" y="3202255"/>
                <a:ext cx="166430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Experimentally</a:t>
                </a:r>
                <a:br>
                  <a:rPr lang="en-US" dirty="0"/>
                </a:br>
                <a:r>
                  <a:rPr lang="en-US" dirty="0"/>
                  <a:t>defined cases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D1779BB8-AE95-81C0-3136-4512BC66C0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1702" y="3202255"/>
                <a:ext cx="1664302" cy="646331"/>
              </a:xfrm>
              <a:prstGeom prst="rect">
                <a:avLst/>
              </a:prstGeom>
              <a:blipFill>
                <a:blip r:embed="rId13"/>
                <a:stretch>
                  <a:fillRect l="-2930" t="-4717" b="-1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01BB90-8083-CE41-1ED9-B62DC9816C30}"/>
                  </a:ext>
                </a:extLst>
              </p:cNvPr>
              <p:cNvSpPr txBox="1"/>
              <p:nvPr/>
            </p:nvSpPr>
            <p:spPr>
              <a:xfrm>
                <a:off x="206875" y="2891574"/>
                <a:ext cx="134831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Topology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nor/>
                          </m:rPr>
                          <a:rPr lang="en-US" i="0" smtClean="0">
                            <a:latin typeface="Arial" panose="020B0604020202020204" pitchFamily="34" charset="0"/>
                            <a:cs typeface="Arial" panose="020B0604020202020204" pitchFamily="34" charset="0"/>
                          </a:rPr>
                          <m:t>T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701BB90-8083-CE41-1ED9-B62DC9816C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875" y="2891574"/>
                <a:ext cx="1348318" cy="369332"/>
              </a:xfrm>
              <a:prstGeom prst="rect">
                <a:avLst/>
              </a:prstGeom>
              <a:blipFill>
                <a:blip r:embed="rId14"/>
                <a:stretch>
                  <a:fillRect l="-407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43ACE3-49A7-5060-8FE0-6492BF2291FE}"/>
                  </a:ext>
                </a:extLst>
              </p:cNvPr>
              <p:cNvSpPr txBox="1"/>
              <p:nvPr/>
            </p:nvSpPr>
            <p:spPr>
              <a:xfrm>
                <a:off x="3353715" y="3872932"/>
                <a:ext cx="172784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Borel algebra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343ACE3-49A7-5060-8FE0-6492BF2291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3715" y="3872932"/>
                <a:ext cx="1727845" cy="369332"/>
              </a:xfrm>
              <a:prstGeom prst="rect">
                <a:avLst/>
              </a:prstGeom>
              <a:blipFill>
                <a:blip r:embed="rId15"/>
                <a:stretch>
                  <a:fillRect l="-2817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A11C7CC-1B02-D77A-1FAA-08797820C03D}"/>
              </a:ext>
            </a:extLst>
          </p:cNvPr>
          <p:cNvCxnSpPr/>
          <p:nvPr/>
        </p:nvCxnSpPr>
        <p:spPr>
          <a:xfrm>
            <a:off x="1494923" y="3201828"/>
            <a:ext cx="694824" cy="227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2C098346-3A3E-F1A8-4121-1C1EF68CB3C7}"/>
              </a:ext>
            </a:extLst>
          </p:cNvPr>
          <p:cNvCxnSpPr>
            <a:cxnSpLocks/>
            <a:stCxn id="21" idx="1"/>
          </p:cNvCxnSpPr>
          <p:nvPr/>
        </p:nvCxnSpPr>
        <p:spPr>
          <a:xfrm flipH="1" flipV="1">
            <a:off x="3085019" y="3945423"/>
            <a:ext cx="268696" cy="112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9250A-B67E-013B-9F98-15B7A6FFC22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342200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>
            <a:extLst>
              <a:ext uri="{FF2B5EF4-FFF2-40B4-BE49-F238E27FC236}">
                <a16:creationId xmlns:a16="http://schemas.microsoft.com/office/drawing/2014/main" id="{95E4A234-6513-4B9D-8136-3D6FCABFEF72}"/>
              </a:ext>
            </a:extLst>
          </p:cNvPr>
          <p:cNvSpPr txBox="1">
            <a:spLocks/>
          </p:cNvSpPr>
          <p:nvPr/>
        </p:nvSpPr>
        <p:spPr>
          <a:xfrm>
            <a:off x="168676" y="55671"/>
            <a:ext cx="11825056" cy="84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Maximum cardinality of distinguishable cases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FB55119-5185-4A7E-B0D3-80C1E14F3C3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76573" y="5212060"/>
                <a:ext cx="8908067" cy="1273986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Sets with greater cardinality (e.g. the set of all discontinuous functions from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 to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dirty="0"/>
                  <a:t>) cannot represent physical objects</a:t>
                </a:r>
              </a:p>
              <a:p>
                <a:r>
                  <a:rPr lang="en-US" dirty="0"/>
                  <a:t>Issues about higher infinities (e.g. large cardinals) are not relevant, but those surrounding the continuum hypothesis may be</a:t>
                </a:r>
              </a:p>
            </p:txBody>
          </p:sp>
        </mc:Choice>
        <mc:Fallback xmlns="">
          <p:sp>
            <p:nvSpPr>
              <p:cNvPr id="19" name="Content Placeholder 2">
                <a:extLst>
                  <a:ext uri="{FF2B5EF4-FFF2-40B4-BE49-F238E27FC236}">
                    <a16:creationId xmlns:a16="http://schemas.microsoft.com/office/drawing/2014/main" id="{8FB55119-5185-4A7E-B0D3-80C1E14F3C3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76573" y="5212060"/>
                <a:ext cx="8908067" cy="1273986"/>
              </a:xfrm>
              <a:blipFill>
                <a:blip r:embed="rId3"/>
                <a:stretch>
                  <a:fillRect l="-889" t="-11005" b="-956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C860FA99-B01B-4509-8E7C-99A0D1768C64}"/>
              </a:ext>
            </a:extLst>
          </p:cNvPr>
          <p:cNvGrpSpPr/>
          <p:nvPr/>
        </p:nvGrpSpPr>
        <p:grpSpPr>
          <a:xfrm>
            <a:off x="276573" y="1005668"/>
            <a:ext cx="2902197" cy="3832987"/>
            <a:chOff x="276573" y="1005668"/>
            <a:chExt cx="2902197" cy="3832987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ADD5DF5F-FB5D-4928-A854-723991FA6402}"/>
                </a:ext>
              </a:extLst>
            </p:cNvPr>
            <p:cNvSpPr/>
            <p:nvPr/>
          </p:nvSpPr>
          <p:spPr>
            <a:xfrm>
              <a:off x="276573" y="1419400"/>
              <a:ext cx="2725444" cy="3419255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967375-DF1E-4EDD-999F-B5A9F5D9BBA5}"/>
                </a:ext>
              </a:extLst>
            </p:cNvPr>
            <p:cNvSpPr txBox="1"/>
            <p:nvPr/>
          </p:nvSpPr>
          <p:spPr>
            <a:xfrm>
              <a:off x="435006" y="1005668"/>
              <a:ext cx="274376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Set of distinguishable cases</a:t>
              </a: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0618899C-DF7B-4513-958C-93705DBE85BB}"/>
                </a:ext>
              </a:extLst>
            </p:cNvPr>
            <p:cNvSpPr/>
            <p:nvPr/>
          </p:nvSpPr>
          <p:spPr>
            <a:xfrm>
              <a:off x="1597981" y="2623283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491EBCF-46F2-4251-A415-AF7C0C374C08}"/>
                </a:ext>
              </a:extLst>
            </p:cNvPr>
            <p:cNvSpPr/>
            <p:nvPr/>
          </p:nvSpPr>
          <p:spPr>
            <a:xfrm>
              <a:off x="1750381" y="3343854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3237ABEC-3AEE-4F55-B866-873CF65D3B77}"/>
                </a:ext>
              </a:extLst>
            </p:cNvPr>
            <p:cNvSpPr/>
            <p:nvPr/>
          </p:nvSpPr>
          <p:spPr>
            <a:xfrm>
              <a:off x="2044824" y="2803794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6BEBF768-2E29-4D1A-BE74-BB7379B1B6C4}"/>
                </a:ext>
              </a:extLst>
            </p:cNvPr>
            <p:cNvSpPr/>
            <p:nvPr/>
          </p:nvSpPr>
          <p:spPr>
            <a:xfrm>
              <a:off x="2135080" y="2263734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8BA7ED5-8BB3-4AD7-8EFC-83AAB4203815}"/>
                </a:ext>
              </a:extLst>
            </p:cNvPr>
            <p:cNvSpPr/>
            <p:nvPr/>
          </p:nvSpPr>
          <p:spPr>
            <a:xfrm>
              <a:off x="1630532" y="1981129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97C20193-9801-4137-B063-B5D5BF0E19C8}"/>
                </a:ext>
              </a:extLst>
            </p:cNvPr>
            <p:cNvSpPr/>
            <p:nvPr/>
          </p:nvSpPr>
          <p:spPr>
            <a:xfrm>
              <a:off x="1125984" y="2062509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127F322F-DF0B-40F0-BA43-ABFA7AE66FEE}"/>
                </a:ext>
              </a:extLst>
            </p:cNvPr>
            <p:cNvSpPr/>
            <p:nvPr/>
          </p:nvSpPr>
          <p:spPr>
            <a:xfrm>
              <a:off x="719091" y="289849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8F5A77C-1A7B-45F7-8213-A2A1CC457801}"/>
                </a:ext>
              </a:extLst>
            </p:cNvPr>
            <p:cNvSpPr/>
            <p:nvPr/>
          </p:nvSpPr>
          <p:spPr>
            <a:xfrm>
              <a:off x="1137822" y="2997628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00831617-2D62-43D2-A725-5363EDD16E41}"/>
                </a:ext>
              </a:extLst>
            </p:cNvPr>
            <p:cNvSpPr/>
            <p:nvPr/>
          </p:nvSpPr>
          <p:spPr>
            <a:xfrm>
              <a:off x="1290222" y="361166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D1A6689A-DEF8-4754-B2D2-A1C9A0ADF775}"/>
                </a:ext>
              </a:extLst>
            </p:cNvPr>
            <p:cNvSpPr/>
            <p:nvPr/>
          </p:nvSpPr>
          <p:spPr>
            <a:xfrm>
              <a:off x="1682320" y="4225706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DC12690-C5AB-478E-8F1C-F0C6D40E206F}"/>
                </a:ext>
              </a:extLst>
            </p:cNvPr>
            <p:cNvSpPr/>
            <p:nvPr/>
          </p:nvSpPr>
          <p:spPr>
            <a:xfrm>
              <a:off x="2074418" y="393422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2995705A-9E4D-4A8E-BCEB-7C09DF39AC59}"/>
                </a:ext>
              </a:extLst>
            </p:cNvPr>
            <p:cNvSpPr/>
            <p:nvPr/>
          </p:nvSpPr>
          <p:spPr>
            <a:xfrm>
              <a:off x="2466516" y="340304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F628FD43-09D5-4DD2-8238-3CB84103D396}"/>
                </a:ext>
              </a:extLst>
            </p:cNvPr>
            <p:cNvSpPr/>
            <p:nvPr/>
          </p:nvSpPr>
          <p:spPr>
            <a:xfrm>
              <a:off x="2601159" y="2774201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F7EE0D8D-7C22-47DC-8B3A-5D7078B5BE71}"/>
                </a:ext>
              </a:extLst>
            </p:cNvPr>
            <p:cNvSpPr/>
            <p:nvPr/>
          </p:nvSpPr>
          <p:spPr>
            <a:xfrm>
              <a:off x="1137822" y="414284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B554DD01-8959-4968-B374-C9C7475598D8}"/>
              </a:ext>
            </a:extLst>
          </p:cNvPr>
          <p:cNvGrpSpPr/>
          <p:nvPr/>
        </p:nvGrpSpPr>
        <p:grpSpPr>
          <a:xfrm>
            <a:off x="1701553" y="893767"/>
            <a:ext cx="5090771" cy="2485597"/>
            <a:chOff x="1701553" y="893767"/>
            <a:chExt cx="5090771" cy="2485597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38E957-3554-4BD1-93C9-DC5F2345DC92}"/>
                </a:ext>
              </a:extLst>
            </p:cNvPr>
            <p:cNvSpPr txBox="1"/>
            <p:nvPr/>
          </p:nvSpPr>
          <p:spPr>
            <a:xfrm>
              <a:off x="3784277" y="1491448"/>
              <a:ext cx="2311723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FTFFFTTTFTFTT…</a:t>
              </a:r>
            </a:p>
            <a:p>
              <a:r>
                <a:rPr lang="en-US" sz="2400" dirty="0"/>
                <a:t>TFFTTFTTFFFTF…</a:t>
              </a:r>
            </a:p>
            <a:p>
              <a:r>
                <a:rPr lang="en-US" sz="2400" dirty="0"/>
                <a:t>FTFFFTTFTFFTF…</a:t>
              </a:r>
            </a:p>
            <a:p>
              <a:r>
                <a:rPr lang="en-US" sz="2400" dirty="0"/>
                <a:t>FTTFTFTTFTFFT…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A78611D7-BAB0-4BDE-B305-40967D4976C5}"/>
                </a:ext>
              </a:extLst>
            </p:cNvPr>
            <p:cNvSpPr txBox="1"/>
            <p:nvPr/>
          </p:nvSpPr>
          <p:spPr>
            <a:xfrm>
              <a:off x="3612799" y="893767"/>
              <a:ext cx="31795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Each point identified by truth of countably many verifiable </a:t>
              </a:r>
              <a:r>
                <a:rPr lang="en-US" dirty="0" err="1"/>
                <a:t>stmts</a:t>
              </a:r>
              <a:endParaRPr lang="en-US" dirty="0"/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EAB707DE-0E2F-40E8-A4DA-ADD6168CD3DD}"/>
                </a:ext>
              </a:extLst>
            </p:cNvPr>
            <p:cNvCxnSpPr>
              <a:stCxn id="28" idx="6"/>
            </p:cNvCxnSpPr>
            <p:nvPr/>
          </p:nvCxnSpPr>
          <p:spPr>
            <a:xfrm flipV="1">
              <a:off x="1701553" y="1757779"/>
              <a:ext cx="2082724" cy="25886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84AFA901-2592-4D5C-AFD2-ABADFDB74EDE}"/>
                </a:ext>
              </a:extLst>
            </p:cNvPr>
            <p:cNvCxnSpPr/>
            <p:nvPr/>
          </p:nvCxnSpPr>
          <p:spPr>
            <a:xfrm flipV="1">
              <a:off x="2283897" y="2096550"/>
              <a:ext cx="1500380" cy="17972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5FA2243-93AB-42BE-978C-19F384144040}"/>
                </a:ext>
              </a:extLst>
            </p:cNvPr>
            <p:cNvCxnSpPr/>
            <p:nvPr/>
          </p:nvCxnSpPr>
          <p:spPr>
            <a:xfrm flipV="1">
              <a:off x="1717830" y="2471787"/>
              <a:ext cx="2066447" cy="18700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A95EF262-2784-4623-B67F-A255E7D66C1C}"/>
                </a:ext>
              </a:extLst>
            </p:cNvPr>
            <p:cNvCxnSpPr/>
            <p:nvPr/>
          </p:nvCxnSpPr>
          <p:spPr>
            <a:xfrm flipV="1">
              <a:off x="2601159" y="2857605"/>
              <a:ext cx="1183118" cy="521759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09424FB8-A5A4-424A-81E5-1537CF7BA38B}"/>
              </a:ext>
            </a:extLst>
          </p:cNvPr>
          <p:cNvGrpSpPr/>
          <p:nvPr/>
        </p:nvGrpSpPr>
        <p:grpSpPr>
          <a:xfrm>
            <a:off x="4384190" y="3251322"/>
            <a:ext cx="3845461" cy="1862431"/>
            <a:chOff x="4384190" y="3251322"/>
            <a:chExt cx="3845461" cy="18624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8EB26C5-5840-442D-965A-DEA3ABDB682D}"/>
                </a:ext>
              </a:extLst>
            </p:cNvPr>
            <p:cNvSpPr txBox="1"/>
            <p:nvPr/>
          </p:nvSpPr>
          <p:spPr>
            <a:xfrm>
              <a:off x="5326485" y="3544093"/>
              <a:ext cx="2419252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0100011101011…</a:t>
              </a:r>
            </a:p>
            <a:p>
              <a:r>
                <a:rPr lang="en-US" sz="2400" dirty="0"/>
                <a:t>1001101100010…</a:t>
              </a:r>
            </a:p>
            <a:p>
              <a:r>
                <a:rPr lang="en-US" sz="2400" dirty="0"/>
                <a:t>0100011010010…</a:t>
              </a:r>
            </a:p>
            <a:p>
              <a:r>
                <a:rPr lang="en-US" sz="2400" dirty="0"/>
                <a:t>0110101101001…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A47AD0B-1782-44DD-BE2D-75818AD34312}"/>
                </a:ext>
              </a:extLst>
            </p:cNvPr>
            <p:cNvSpPr txBox="1"/>
            <p:nvPr/>
          </p:nvSpPr>
          <p:spPr>
            <a:xfrm>
              <a:off x="4657135" y="3251322"/>
              <a:ext cx="357251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Correspondence to binary sequence</a:t>
              </a:r>
            </a:p>
          </p:txBody>
        </p:sp>
        <p:sp>
          <p:nvSpPr>
            <p:cNvPr id="51" name="Arrow: Bent 50">
              <a:extLst>
                <a:ext uri="{FF2B5EF4-FFF2-40B4-BE49-F238E27FC236}">
                  <a16:creationId xmlns:a16="http://schemas.microsoft.com/office/drawing/2014/main" id="{D26B9471-400E-4A00-AA8D-C27934C8A36D}"/>
                </a:ext>
              </a:extLst>
            </p:cNvPr>
            <p:cNvSpPr/>
            <p:nvPr/>
          </p:nvSpPr>
          <p:spPr>
            <a:xfrm flipV="1">
              <a:off x="4384190" y="3536457"/>
              <a:ext cx="577644" cy="930061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89B4E2B-B79A-4EDC-B907-6DBA50C8CC73}"/>
              </a:ext>
            </a:extLst>
          </p:cNvPr>
          <p:cNvGrpSpPr/>
          <p:nvPr/>
        </p:nvGrpSpPr>
        <p:grpSpPr>
          <a:xfrm>
            <a:off x="7488649" y="1122754"/>
            <a:ext cx="3179525" cy="3345313"/>
            <a:chOff x="7488649" y="1122754"/>
            <a:chExt cx="3179525" cy="3345313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AA54179-4FB1-4FF5-B01F-3C756ABAB141}"/>
                </a:ext>
              </a:extLst>
            </p:cNvPr>
            <p:cNvSpPr txBox="1"/>
            <p:nvPr/>
          </p:nvSpPr>
          <p:spPr>
            <a:xfrm>
              <a:off x="7752568" y="1496940"/>
              <a:ext cx="2651688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0.0100011101011…</a:t>
              </a:r>
            </a:p>
            <a:p>
              <a:r>
                <a:rPr lang="en-US" sz="2400" dirty="0"/>
                <a:t>0.1001101100010…</a:t>
              </a:r>
            </a:p>
            <a:p>
              <a:r>
                <a:rPr lang="en-US" sz="2400" dirty="0"/>
                <a:t>0.0100011010010…</a:t>
              </a:r>
            </a:p>
            <a:p>
              <a:r>
                <a:rPr lang="en-US" sz="2400" dirty="0"/>
                <a:t>0.0110101101001…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72FE4DB-C3C4-4B41-B342-DD95E5D2964A}"/>
                </a:ext>
              </a:extLst>
            </p:cNvPr>
            <p:cNvSpPr txBox="1"/>
            <p:nvPr/>
          </p:nvSpPr>
          <p:spPr>
            <a:xfrm>
              <a:off x="7488649" y="1122754"/>
              <a:ext cx="31795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Correspond to binary expansion</a:t>
              </a:r>
            </a:p>
          </p:txBody>
        </p:sp>
        <p:sp>
          <p:nvSpPr>
            <p:cNvPr id="52" name="Arrow: Bent 51">
              <a:extLst>
                <a:ext uri="{FF2B5EF4-FFF2-40B4-BE49-F238E27FC236}">
                  <a16:creationId xmlns:a16="http://schemas.microsoft.com/office/drawing/2014/main" id="{0C1C8D95-4ED7-42D5-BEDB-7FD58861079E}"/>
                </a:ext>
              </a:extLst>
            </p:cNvPr>
            <p:cNvSpPr/>
            <p:nvPr/>
          </p:nvSpPr>
          <p:spPr>
            <a:xfrm rot="16200000" flipV="1">
              <a:off x="7945557" y="3714712"/>
              <a:ext cx="929071" cy="577640"/>
            </a:xfrm>
            <a:prstGeom prst="ben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3563D0B6-891F-4A58-8F24-53A20C2548E4}"/>
              </a:ext>
            </a:extLst>
          </p:cNvPr>
          <p:cNvGrpSpPr/>
          <p:nvPr/>
        </p:nvGrpSpPr>
        <p:grpSpPr>
          <a:xfrm>
            <a:off x="10371152" y="324082"/>
            <a:ext cx="1689671" cy="3724663"/>
            <a:chOff x="10239725" y="1220201"/>
            <a:chExt cx="1689671" cy="3724663"/>
          </a:xfrm>
        </p:grpSpPr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1373FC69-5866-4621-B5E2-8DB41828D4FF}"/>
                </a:ext>
              </a:extLst>
            </p:cNvPr>
            <p:cNvCxnSpPr>
              <a:cxnSpLocks/>
            </p:cNvCxnSpPr>
            <p:nvPr/>
          </p:nvCxnSpPr>
          <p:spPr>
            <a:xfrm>
              <a:off x="11434443" y="1866532"/>
              <a:ext cx="0" cy="3078332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F48D1F5-0A00-4D3B-BF18-C7ACFD60270E}"/>
                    </a:ext>
                  </a:extLst>
                </p:cNvPr>
                <p:cNvSpPr txBox="1"/>
                <p:nvPr/>
              </p:nvSpPr>
              <p:spPr>
                <a:xfrm>
                  <a:off x="11164924" y="1220201"/>
                  <a:ext cx="409086" cy="64633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oMath>
                    </m:oMathPara>
                  </a14:m>
                  <a:endParaRPr lang="en-US" sz="36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F48D1F5-0A00-4D3B-BF18-C7ACFD60270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64924" y="1220201"/>
                  <a:ext cx="409086" cy="646331"/>
                </a:xfrm>
                <a:prstGeom prst="rect">
                  <a:avLst/>
                </a:prstGeom>
                <a:blipFill>
                  <a:blip r:embed="rId4"/>
                  <a:stretch>
                    <a:fillRect r="-597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6AAD4AC9-49C2-420D-8731-2A48C5ED331C}"/>
                </a:ext>
              </a:extLst>
            </p:cNvPr>
            <p:cNvCxnSpPr/>
            <p:nvPr/>
          </p:nvCxnSpPr>
          <p:spPr>
            <a:xfrm>
              <a:off x="11301278" y="2627792"/>
              <a:ext cx="2727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A26EC736-0317-49B5-AF47-BF2106D99A23}"/>
                </a:ext>
              </a:extLst>
            </p:cNvPr>
            <p:cNvCxnSpPr/>
            <p:nvPr/>
          </p:nvCxnSpPr>
          <p:spPr>
            <a:xfrm>
              <a:off x="11320513" y="4298273"/>
              <a:ext cx="272732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804B276-14A9-4590-B894-83FCDA7D5B7B}"/>
                </a:ext>
              </a:extLst>
            </p:cNvPr>
            <p:cNvSpPr txBox="1"/>
            <p:nvPr/>
          </p:nvSpPr>
          <p:spPr>
            <a:xfrm>
              <a:off x="11627710" y="4113607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0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948E44-0518-42BF-96A8-06CC82DF4EE1}"/>
                </a:ext>
              </a:extLst>
            </p:cNvPr>
            <p:cNvSpPr txBox="1"/>
            <p:nvPr/>
          </p:nvSpPr>
          <p:spPr>
            <a:xfrm>
              <a:off x="11627710" y="2443126"/>
              <a:ext cx="30168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B40ABA7F-0992-4152-9B5A-CF6E93B31EDD}"/>
                </a:ext>
              </a:extLst>
            </p:cNvPr>
            <p:cNvCxnSpPr>
              <a:cxnSpLocks/>
            </p:cNvCxnSpPr>
            <p:nvPr/>
          </p:nvCxnSpPr>
          <p:spPr>
            <a:xfrm>
              <a:off x="10284094" y="3029649"/>
              <a:ext cx="1116962" cy="44441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9422FE6A-70E8-4CEF-A086-A39B4F7DB411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726" y="3735423"/>
              <a:ext cx="1194717" cy="19739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71E4A8C-C0BC-4E7A-8455-196837049FC3}"/>
                </a:ext>
              </a:extLst>
            </p:cNvPr>
            <p:cNvCxnSpPr>
              <a:cxnSpLocks/>
            </p:cNvCxnSpPr>
            <p:nvPr/>
          </p:nvCxnSpPr>
          <p:spPr>
            <a:xfrm>
              <a:off x="10239725" y="3374796"/>
              <a:ext cx="1210710" cy="71743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FDEF15-C22C-45C3-B203-274A8AD71269}"/>
                </a:ext>
              </a:extLst>
            </p:cNvPr>
            <p:cNvCxnSpPr>
              <a:cxnSpLocks/>
            </p:cNvCxnSpPr>
            <p:nvPr/>
          </p:nvCxnSpPr>
          <p:spPr>
            <a:xfrm>
              <a:off x="10272829" y="2697578"/>
              <a:ext cx="1164815" cy="133310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88B300A-75D8-4665-A4B4-0F243C8E2CBE}"/>
                  </a:ext>
                </a:extLst>
              </p:cNvPr>
              <p:cNvSpPr txBox="1"/>
              <p:nvPr/>
            </p:nvSpPr>
            <p:spPr>
              <a:xfrm>
                <a:off x="2643874" y="4013833"/>
                <a:ext cx="64280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67" name="TextBox 66">
                <a:extLst>
                  <a:ext uri="{FF2B5EF4-FFF2-40B4-BE49-F238E27FC236}">
                    <a16:creationId xmlns:a16="http://schemas.microsoft.com/office/drawing/2014/main" id="{588B300A-75D8-4665-A4B4-0F243C8E2C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43874" y="4013833"/>
                <a:ext cx="642805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5DDE00-C5D2-4CC6-BE70-7AE17A6F4CD2}"/>
                  </a:ext>
                </a:extLst>
              </p:cNvPr>
              <p:cNvSpPr txBox="1"/>
              <p:nvPr/>
            </p:nvSpPr>
            <p:spPr>
              <a:xfrm>
                <a:off x="8897506" y="3305947"/>
                <a:ext cx="2300694" cy="707886"/>
              </a:xfrm>
              <a:prstGeom prst="rect">
                <a:avLst/>
              </a:prstGeom>
              <a:noFill/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400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0" i="1" smtClean="0">
                            <a:solidFill>
                              <a:schemeClr val="accent6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sz="4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≤|</m:t>
                    </m:r>
                    <m:r>
                      <a:rPr lang="en-US" sz="40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sz="4000" dirty="0">
                    <a:solidFill>
                      <a:schemeClr val="accent6">
                        <a:lumMod val="75000"/>
                      </a:schemeClr>
                    </a:solidFill>
                  </a:rPr>
                  <a:t>|</a:t>
                </a:r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965DDE00-C5D2-4CC6-BE70-7AE17A6F4C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7506" y="3305947"/>
                <a:ext cx="2300694" cy="707886"/>
              </a:xfrm>
              <a:prstGeom prst="rect">
                <a:avLst/>
              </a:prstGeom>
              <a:blipFill>
                <a:blip r:embed="rId6"/>
                <a:stretch>
                  <a:fillRect t="-14407" r="-7916" b="-34746"/>
                </a:stretch>
              </a:blipFill>
              <a:ln>
                <a:solidFill>
                  <a:schemeClr val="accent6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29E44C1-DB0D-42F1-8DE0-96EB3BFFC44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33</a:t>
            </a:fld>
            <a:endParaRPr lang="en-US"/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B7562868-E583-D858-CB56-0FB643DA9A61}"/>
              </a:ext>
            </a:extLst>
          </p:cNvPr>
          <p:cNvCxnSpPr>
            <a:cxnSpLocks/>
          </p:cNvCxnSpPr>
          <p:nvPr/>
        </p:nvCxnSpPr>
        <p:spPr>
          <a:xfrm flipH="1" flipV="1">
            <a:off x="4641128" y="1484640"/>
            <a:ext cx="1644938" cy="42028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>
            <a:extLst>
              <a:ext uri="{FF2B5EF4-FFF2-40B4-BE49-F238E27FC236}">
                <a16:creationId xmlns:a16="http://schemas.microsoft.com/office/drawing/2014/main" id="{09B91177-E18B-0041-535F-CA22AAC91A4F}"/>
              </a:ext>
            </a:extLst>
          </p:cNvPr>
          <p:cNvSpPr txBox="1"/>
          <p:nvPr/>
        </p:nvSpPr>
        <p:spPr>
          <a:xfrm>
            <a:off x="5978513" y="1871920"/>
            <a:ext cx="17970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Most we can test over arbitrarily long time</a:t>
            </a:r>
          </a:p>
        </p:txBody>
      </p:sp>
    </p:spTree>
    <p:extLst>
      <p:ext uri="{BB962C8B-B14F-4D97-AF65-F5344CB8AC3E}">
        <p14:creationId xmlns:p14="http://schemas.microsoft.com/office/powerpoint/2010/main" val="2781496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2228572-0CF0-9962-9D64-29521683E5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9310" y="1719738"/>
            <a:ext cx="5865132" cy="131965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5B63EC-2311-0A2C-3E50-D7C87E00492C}"/>
                  </a:ext>
                </a:extLst>
              </p:cNvPr>
              <p:cNvSpPr txBox="1"/>
              <p:nvPr/>
            </p:nvSpPr>
            <p:spPr>
              <a:xfrm>
                <a:off x="342900" y="908050"/>
                <a:ext cx="9163471" cy="56265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dirty="0"/>
                  <a:t>Using the set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sSup>
                          <m:sSupPr>
                            <m:ctrlPr>
                              <a:rPr lang="en-US" sz="2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ℝ</m:t>
                            </m:r>
                          </m:e>
                          <m:sup>
                            <m:r>
                              <a:rPr lang="en-US" sz="2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sup>
                    </m:sSup>
                  </m:oMath>
                </a14:m>
                <a:r>
                  <a:rPr lang="en-US" sz="2800" dirty="0"/>
                  <a:t> of all possible subsets for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sz="2800" dirty="0"/>
                  <a:t> is problematic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85B63EC-2311-0A2C-3E50-D7C87E004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900" y="908050"/>
                <a:ext cx="9163471" cy="562655"/>
              </a:xfrm>
              <a:prstGeom prst="rect">
                <a:avLst/>
              </a:prstGeom>
              <a:blipFill>
                <a:blip r:embed="rId4"/>
                <a:stretch>
                  <a:fillRect l="-1331" t="-4348" r="-200" b="-304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4686429-0983-64F6-7E5C-AE7957BCD9FD}"/>
              </a:ext>
            </a:extLst>
          </p:cNvPr>
          <p:cNvSpPr txBox="1"/>
          <p:nvPr/>
        </p:nvSpPr>
        <p:spPr>
          <a:xfrm>
            <a:off x="1270000" y="1673167"/>
            <a:ext cx="28837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Notion of size (i.e. measure)</a:t>
            </a:r>
            <a:br>
              <a:rPr lang="en-US" dirty="0"/>
            </a:br>
            <a:r>
              <a:rPr lang="en-US" dirty="0"/>
              <a:t>cannot be defined on all sets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1BA6144-A0B1-9862-ACD0-B2514B0D129D}"/>
              </a:ext>
            </a:extLst>
          </p:cNvPr>
          <p:cNvSpPr txBox="1"/>
          <p:nvPr/>
        </p:nvSpPr>
        <p:spPr>
          <a:xfrm>
            <a:off x="1270000" y="2460345"/>
            <a:ext cx="3259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Using non-measurable sets leads</a:t>
            </a:r>
            <a:br>
              <a:rPr lang="en-US" dirty="0"/>
            </a:br>
            <a:r>
              <a:rPr lang="en-US" dirty="0"/>
              <a:t>to the Banach-Tarski paradox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753D995-7361-8A01-6FE6-4CAB7F2E0C8C}"/>
              </a:ext>
            </a:extLst>
          </p:cNvPr>
          <p:cNvSpPr txBox="1"/>
          <p:nvPr/>
        </p:nvSpPr>
        <p:spPr>
          <a:xfrm>
            <a:off x="9709150" y="3039393"/>
            <a:ext cx="88517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err="1"/>
              <a:t>wikipedia</a:t>
            </a:r>
            <a:endParaRPr lang="en-US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63FC33-9DA8-E74F-E5F1-1B3E2E18291D}"/>
              </a:ext>
            </a:extLst>
          </p:cNvPr>
          <p:cNvSpPr txBox="1"/>
          <p:nvPr/>
        </p:nvSpPr>
        <p:spPr>
          <a:xfrm>
            <a:off x="342900" y="3314700"/>
            <a:ext cx="94577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These problems are avoided if we restrict ourselves to Borel sets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4E5BAD-97AB-01D8-02FC-7598FF4BFC17}"/>
                  </a:ext>
                </a:extLst>
              </p:cNvPr>
              <p:cNvSpPr txBox="1"/>
              <p:nvPr/>
            </p:nvSpPr>
            <p:spPr>
              <a:xfrm>
                <a:off x="678857" y="3929281"/>
                <a:ext cx="9171357" cy="9541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chemeClr val="accent6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 If we restrict ourselves to experimentally definable objects,</a:t>
                </a:r>
                <a:b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:r>
                  <a:rPr lang="en-US" sz="2800" dirty="0">
                    <a:solidFill>
                      <a:schemeClr val="accent6">
                        <a:lumMod val="75000"/>
                      </a:schemeClr>
                    </a:solidFill>
                  </a:rPr>
                  <a:t>these paradoxes are avoided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3C4E5BAD-97AB-01D8-02FC-7598FF4BFC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8857" y="3929281"/>
                <a:ext cx="9171357" cy="954107"/>
              </a:xfrm>
              <a:prstGeom prst="rect">
                <a:avLst/>
              </a:prstGeom>
              <a:blipFill>
                <a:blip r:embed="rId5"/>
                <a:stretch>
                  <a:fillRect l="-1329" t="-6410" r="-332" b="-179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56B62BC8-50E6-AA8C-39F1-22879CCCED1F}"/>
              </a:ext>
            </a:extLst>
          </p:cNvPr>
          <p:cNvSpPr txBox="1"/>
          <p:nvPr/>
        </p:nvSpPr>
        <p:spPr>
          <a:xfrm>
            <a:off x="2544195" y="5129193"/>
            <a:ext cx="660123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Physical mathematics can give insight</a:t>
            </a:r>
            <a:br>
              <a:rPr lang="en-US" sz="2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to these foundational issues in mathematics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41703CC2-75BD-23C4-81ED-DE509CCA9247}"/>
              </a:ext>
            </a:extLst>
          </p:cNvPr>
          <p:cNvSpPr txBox="1">
            <a:spLocks/>
          </p:cNvSpPr>
          <p:nvPr/>
        </p:nvSpPr>
        <p:spPr>
          <a:xfrm>
            <a:off x="168676" y="55671"/>
            <a:ext cx="11825056" cy="8433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Power set vs Borel algebra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AC0B53-EBBF-ED67-38C8-0BE8307398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5225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A4CD17B-BCCC-4743-9D99-7EA21DF38858}"/>
              </a:ext>
            </a:extLst>
          </p:cNvPr>
          <p:cNvGrpSpPr/>
          <p:nvPr/>
        </p:nvGrpSpPr>
        <p:grpSpPr>
          <a:xfrm>
            <a:off x="2436322" y="2521221"/>
            <a:ext cx="7667743" cy="2225569"/>
            <a:chOff x="2212388" y="3613421"/>
            <a:chExt cx="7667743" cy="2225569"/>
          </a:xfrm>
        </p:grpSpPr>
        <p:grpSp>
          <p:nvGrpSpPr>
            <p:cNvPr id="95" name="Group 94">
              <a:extLst>
                <a:ext uri="{FF2B5EF4-FFF2-40B4-BE49-F238E27FC236}">
                  <a16:creationId xmlns:a16="http://schemas.microsoft.com/office/drawing/2014/main" id="{967F8D8B-EAB7-426A-BDF8-B8F781395599}"/>
                </a:ext>
              </a:extLst>
            </p:cNvPr>
            <p:cNvGrpSpPr/>
            <p:nvPr/>
          </p:nvGrpSpPr>
          <p:grpSpPr>
            <a:xfrm>
              <a:off x="7267876" y="3872190"/>
              <a:ext cx="1742299" cy="1465078"/>
              <a:chOff x="7120424" y="4399613"/>
              <a:chExt cx="1742299" cy="1465078"/>
            </a:xfrm>
          </p:grpSpPr>
          <p:sp>
            <p:nvSpPr>
              <p:cNvPr id="80" name="Oval 79">
                <a:extLst>
                  <a:ext uri="{FF2B5EF4-FFF2-40B4-BE49-F238E27FC236}">
                    <a16:creationId xmlns:a16="http://schemas.microsoft.com/office/drawing/2014/main" id="{DFEB2DCC-6F65-4CC3-B86B-4D5BC25336B6}"/>
                  </a:ext>
                </a:extLst>
              </p:cNvPr>
              <p:cNvSpPr/>
              <p:nvPr/>
            </p:nvSpPr>
            <p:spPr>
              <a:xfrm>
                <a:off x="7120424" y="4399613"/>
                <a:ext cx="1742299" cy="1465078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1" name="Oval 80">
                <a:extLst>
                  <a:ext uri="{FF2B5EF4-FFF2-40B4-BE49-F238E27FC236}">
                    <a16:creationId xmlns:a16="http://schemas.microsoft.com/office/drawing/2014/main" id="{F6241AD3-6508-40D3-B1E0-E9AAAAF3BCC6}"/>
                  </a:ext>
                </a:extLst>
              </p:cNvPr>
              <p:cNvSpPr/>
              <p:nvPr/>
            </p:nvSpPr>
            <p:spPr>
              <a:xfrm>
                <a:off x="8325626" y="4896076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2" name="Oval 81">
                <a:extLst>
                  <a:ext uri="{FF2B5EF4-FFF2-40B4-BE49-F238E27FC236}">
                    <a16:creationId xmlns:a16="http://schemas.microsoft.com/office/drawing/2014/main" id="{0B3DE6E6-C9B4-4F57-915E-CA19198879DB}"/>
                  </a:ext>
                </a:extLst>
              </p:cNvPr>
              <p:cNvSpPr/>
              <p:nvPr/>
            </p:nvSpPr>
            <p:spPr>
              <a:xfrm>
                <a:off x="7407281" y="5122389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16F97B76-1C26-4BDB-A136-02D8DB3FCA5F}"/>
                  </a:ext>
                </a:extLst>
              </p:cNvPr>
              <p:cNvSpPr/>
              <p:nvPr/>
            </p:nvSpPr>
            <p:spPr>
              <a:xfrm>
                <a:off x="8090010" y="5489145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22832492-FC4C-4E52-9149-1ED7F4914BA2}"/>
                  </a:ext>
                </a:extLst>
              </p:cNvPr>
              <p:cNvSpPr/>
              <p:nvPr/>
            </p:nvSpPr>
            <p:spPr>
              <a:xfrm>
                <a:off x="7930758" y="5202059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Oval 87">
                <a:extLst>
                  <a:ext uri="{FF2B5EF4-FFF2-40B4-BE49-F238E27FC236}">
                    <a16:creationId xmlns:a16="http://schemas.microsoft.com/office/drawing/2014/main" id="{D29AE7D8-DFD1-45CE-BE77-22597980934E}"/>
                  </a:ext>
                </a:extLst>
              </p:cNvPr>
              <p:cNvSpPr/>
              <p:nvPr/>
            </p:nvSpPr>
            <p:spPr>
              <a:xfrm>
                <a:off x="7683115" y="4725385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8" name="Group 77">
              <a:extLst>
                <a:ext uri="{FF2B5EF4-FFF2-40B4-BE49-F238E27FC236}">
                  <a16:creationId xmlns:a16="http://schemas.microsoft.com/office/drawing/2014/main" id="{D94FD856-2622-4DF5-B045-1E323FF0AB2D}"/>
                </a:ext>
              </a:extLst>
            </p:cNvPr>
            <p:cNvGrpSpPr/>
            <p:nvPr/>
          </p:nvGrpSpPr>
          <p:grpSpPr>
            <a:xfrm>
              <a:off x="2212388" y="3872190"/>
              <a:ext cx="1742299" cy="1465078"/>
              <a:chOff x="1936220" y="4385306"/>
              <a:chExt cx="1742299" cy="1465078"/>
            </a:xfrm>
          </p:grpSpPr>
          <p:sp>
            <p:nvSpPr>
              <p:cNvPr id="42" name="Oval 41">
                <a:extLst>
                  <a:ext uri="{FF2B5EF4-FFF2-40B4-BE49-F238E27FC236}">
                    <a16:creationId xmlns:a16="http://schemas.microsoft.com/office/drawing/2014/main" id="{82F60959-7FC2-47B1-90A7-92C6AD0B3718}"/>
                  </a:ext>
                </a:extLst>
              </p:cNvPr>
              <p:cNvSpPr/>
              <p:nvPr/>
            </p:nvSpPr>
            <p:spPr>
              <a:xfrm>
                <a:off x="1936220" y="4385306"/>
                <a:ext cx="1742299" cy="1465078"/>
              </a:xfrm>
              <a:prstGeom prst="ellipse">
                <a:avLst/>
              </a:prstGeom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Oval 42">
                <a:extLst>
                  <a:ext uri="{FF2B5EF4-FFF2-40B4-BE49-F238E27FC236}">
                    <a16:creationId xmlns:a16="http://schemas.microsoft.com/office/drawing/2014/main" id="{5474377A-94E7-4CBB-AE22-32DB2C8E0DE2}"/>
                  </a:ext>
                </a:extLst>
              </p:cNvPr>
              <p:cNvSpPr/>
              <p:nvPr/>
            </p:nvSpPr>
            <p:spPr>
              <a:xfrm>
                <a:off x="3141422" y="4881769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B58EADBE-3387-40C4-A473-6E2EC873C897}"/>
                  </a:ext>
                </a:extLst>
              </p:cNvPr>
              <p:cNvSpPr/>
              <p:nvPr/>
            </p:nvSpPr>
            <p:spPr>
              <a:xfrm>
                <a:off x="2199116" y="5217137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90D0AE89-CFBF-4F05-A234-A10B3814CF57}"/>
                  </a:ext>
                </a:extLst>
              </p:cNvPr>
              <p:cNvSpPr/>
              <p:nvPr/>
            </p:nvSpPr>
            <p:spPr>
              <a:xfrm>
                <a:off x="3296784" y="5217138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58F65662-CBF0-4DFE-A982-43AF42617604}"/>
                  </a:ext>
                </a:extLst>
              </p:cNvPr>
              <p:cNvSpPr/>
              <p:nvPr/>
            </p:nvSpPr>
            <p:spPr>
              <a:xfrm>
                <a:off x="2552536" y="5489146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4F3781DB-969A-4702-8077-272423E8305E}"/>
                  </a:ext>
                </a:extLst>
              </p:cNvPr>
              <p:cNvSpPr/>
              <p:nvPr/>
            </p:nvSpPr>
            <p:spPr>
              <a:xfrm>
                <a:off x="2727129" y="5043214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Oval 50">
                <a:extLst>
                  <a:ext uri="{FF2B5EF4-FFF2-40B4-BE49-F238E27FC236}">
                    <a16:creationId xmlns:a16="http://schemas.microsoft.com/office/drawing/2014/main" id="{B496D14A-0FC9-4192-9AB4-E6EDBBC56236}"/>
                  </a:ext>
                </a:extLst>
              </p:cNvPr>
              <p:cNvSpPr/>
              <p:nvPr/>
            </p:nvSpPr>
            <p:spPr>
              <a:xfrm>
                <a:off x="3012901" y="5453636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Oval 51">
                <a:extLst>
                  <a:ext uri="{FF2B5EF4-FFF2-40B4-BE49-F238E27FC236}">
                    <a16:creationId xmlns:a16="http://schemas.microsoft.com/office/drawing/2014/main" id="{DD045A92-0C3F-47D8-BEE5-CB6D46028947}"/>
                  </a:ext>
                </a:extLst>
              </p:cNvPr>
              <p:cNvSpPr/>
              <p:nvPr/>
            </p:nvSpPr>
            <p:spPr>
              <a:xfrm>
                <a:off x="2790957" y="4616737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6" name="Oval 55">
                <a:extLst>
                  <a:ext uri="{FF2B5EF4-FFF2-40B4-BE49-F238E27FC236}">
                    <a16:creationId xmlns:a16="http://schemas.microsoft.com/office/drawing/2014/main" id="{11629E75-ED74-4A6D-BB23-3F37AFE94580}"/>
                  </a:ext>
                </a:extLst>
              </p:cNvPr>
              <p:cNvSpPr/>
              <p:nvPr/>
            </p:nvSpPr>
            <p:spPr>
              <a:xfrm>
                <a:off x="2262534" y="4820790"/>
                <a:ext cx="71021" cy="71021"/>
              </a:xfrm>
              <a:prstGeom prst="ellipse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B260807-5265-44DC-9A31-30633368A2A1}"/>
                    </a:ext>
                  </a:extLst>
                </p:cNvPr>
                <p:cNvSpPr txBox="1"/>
                <p:nvPr/>
              </p:nvSpPr>
              <p:spPr>
                <a:xfrm>
                  <a:off x="4322898" y="3613421"/>
                  <a:ext cx="50603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DB260807-5265-44DC-9A31-30633368A2A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22898" y="3613421"/>
                  <a:ext cx="506036" cy="52322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B4AE6B-BDA2-4396-B022-0F1A3B8650EE}"/>
                    </a:ext>
                  </a:extLst>
                </p:cNvPr>
                <p:cNvSpPr txBox="1"/>
                <p:nvPr/>
              </p:nvSpPr>
              <p:spPr>
                <a:xfrm>
                  <a:off x="9388522" y="3637618"/>
                  <a:ext cx="491609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2800" dirty="0"/>
                </a:p>
              </p:txBody>
            </p:sp>
          </mc:Choice>
          <mc:Fallback xmlns="">
            <p:sp>
              <p:nvSpPr>
                <p:cNvPr id="74" name="TextBox 73">
                  <a:extLst>
                    <a:ext uri="{FF2B5EF4-FFF2-40B4-BE49-F238E27FC236}">
                      <a16:creationId xmlns:a16="http://schemas.microsoft.com/office/drawing/2014/main" id="{E8B4AE6B-BDA2-4396-B022-0F1A3B8650E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388522" y="3637618"/>
                  <a:ext cx="491609" cy="523220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0256ABC8-7F93-4DEA-A2B9-8EC25F308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417590" y="4307674"/>
              <a:ext cx="4386514" cy="651658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658F8B2F-1406-4C1B-BEF7-9D7A79122C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138146" y="4230631"/>
              <a:ext cx="4608740" cy="331424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A4822AD2-093A-42AB-9704-90CA1A63AE17}"/>
                </a:ext>
              </a:extLst>
            </p:cNvPr>
            <p:cNvCxnSpPr>
              <a:cxnSpLocks/>
            </p:cNvCxnSpPr>
            <p:nvPr/>
          </p:nvCxnSpPr>
          <p:spPr>
            <a:xfrm>
              <a:off x="3176933" y="4146006"/>
              <a:ext cx="4293715" cy="484470"/>
            </a:xfrm>
            <a:prstGeom prst="line">
              <a:avLst/>
            </a:prstGeom>
            <a:ln>
              <a:headEnd type="none" w="med" len="med"/>
              <a:tailEnd type="triangle" w="med" len="med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8C2D8D8-79E2-4AC6-996B-F3B39DE6FDB5}"/>
                    </a:ext>
                  </a:extLst>
                </p:cNvPr>
                <p:cNvSpPr txBox="1"/>
                <p:nvPr/>
              </p:nvSpPr>
              <p:spPr>
                <a:xfrm>
                  <a:off x="3751026" y="5469658"/>
                  <a:ext cx="5802486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 </a:t>
                  </a:r>
                  <a:r>
                    <a:rPr lang="en-US" dirty="0">
                      <a:solidFill>
                        <a:schemeClr val="accent6"/>
                      </a:solidFill>
                    </a:rPr>
                    <a:t>causal relationship </a:t>
                  </a:r>
                  <a:r>
                    <a:rPr lang="en-US" dirty="0"/>
                    <a:t>is a map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a14:m>
                  <a:r>
                    <a:rPr lang="en-US" dirty="0"/>
                    <a:t> such that </a:t>
                  </a:r>
                  <a14:m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≼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38C2D8D8-79E2-4AC6-996B-F3B39DE6FDB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51026" y="5469658"/>
                  <a:ext cx="5802486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40" t="-8197" b="-2459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BD3EF9F-473F-4AF7-A67E-B1F1E873EF13}"/>
              </a:ext>
            </a:extLst>
          </p:cNvPr>
          <p:cNvGrpSpPr/>
          <p:nvPr/>
        </p:nvGrpSpPr>
        <p:grpSpPr>
          <a:xfrm>
            <a:off x="2043266" y="656465"/>
            <a:ext cx="2715202" cy="1605910"/>
            <a:chOff x="1085238" y="2632678"/>
            <a:chExt cx="2715202" cy="1605910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857E887C-E895-4976-805D-73569BE62E60}"/>
                </a:ext>
              </a:extLst>
            </p:cNvPr>
            <p:cNvSpPr/>
            <p:nvPr/>
          </p:nvSpPr>
          <p:spPr>
            <a:xfrm>
              <a:off x="1085238" y="2632678"/>
              <a:ext cx="2715202" cy="160591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4229C450-2050-4F23-8C85-30C5659B57CB}"/>
                </a:ext>
              </a:extLst>
            </p:cNvPr>
            <p:cNvSpPr/>
            <p:nvPr/>
          </p:nvSpPr>
          <p:spPr>
            <a:xfrm>
              <a:off x="2320031" y="303265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1BD3D3EF-2955-4E6E-8A4E-D74016C36BF3}"/>
                </a:ext>
              </a:extLst>
            </p:cNvPr>
            <p:cNvSpPr/>
            <p:nvPr/>
          </p:nvSpPr>
          <p:spPr>
            <a:xfrm>
              <a:off x="1305017" y="346451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D672067F-DA91-4CBB-A973-F02E9F975C9F}"/>
                </a:ext>
              </a:extLst>
            </p:cNvPr>
            <p:cNvSpPr/>
            <p:nvPr/>
          </p:nvSpPr>
          <p:spPr>
            <a:xfrm>
              <a:off x="2756516" y="3343681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489D72A5-2D45-40C7-B9F5-B0EE6170FDB3}"/>
                </a:ext>
              </a:extLst>
            </p:cNvPr>
            <p:cNvSpPr/>
            <p:nvPr/>
          </p:nvSpPr>
          <p:spPr>
            <a:xfrm>
              <a:off x="2756517" y="383121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BC37839D-ADF5-4CE3-BB05-9909D37A69E5}"/>
                </a:ext>
              </a:extLst>
            </p:cNvPr>
            <p:cNvSpPr/>
            <p:nvPr/>
          </p:nvSpPr>
          <p:spPr>
            <a:xfrm>
              <a:off x="2251969" y="354860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EAA15B8C-9C05-43DE-9E41-F6C13E126792}"/>
                </a:ext>
              </a:extLst>
            </p:cNvPr>
            <p:cNvSpPr/>
            <p:nvPr/>
          </p:nvSpPr>
          <p:spPr>
            <a:xfrm>
              <a:off x="1747421" y="362998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ED28248A-ED6C-45E5-812D-028D69DB3D8F}"/>
                </a:ext>
              </a:extLst>
            </p:cNvPr>
            <p:cNvSpPr/>
            <p:nvPr/>
          </p:nvSpPr>
          <p:spPr>
            <a:xfrm>
              <a:off x="1876147" y="3290586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9360F928-595D-45F1-8B80-D1D5F9C40FEB}"/>
                </a:ext>
              </a:extLst>
            </p:cNvPr>
            <p:cNvSpPr/>
            <p:nvPr/>
          </p:nvSpPr>
          <p:spPr>
            <a:xfrm>
              <a:off x="3016932" y="2961631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894A2400-A7DC-43A9-9271-EDA4A8F4866C}"/>
                </a:ext>
              </a:extLst>
            </p:cNvPr>
            <p:cNvSpPr/>
            <p:nvPr/>
          </p:nvSpPr>
          <p:spPr>
            <a:xfrm>
              <a:off x="2243091" y="392841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7FA6BE7-429E-4D96-80A1-C594B333CF18}"/>
                </a:ext>
              </a:extLst>
            </p:cNvPr>
            <p:cNvSpPr/>
            <p:nvPr/>
          </p:nvSpPr>
          <p:spPr>
            <a:xfrm>
              <a:off x="1845078" y="296163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081C7806-7231-4CEC-894A-932BCCBC5619}"/>
                </a:ext>
              </a:extLst>
            </p:cNvPr>
            <p:cNvSpPr/>
            <p:nvPr/>
          </p:nvSpPr>
          <p:spPr>
            <a:xfrm>
              <a:off x="2562690" y="281246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DB13D54F-4EE8-49D8-BF63-978E2D0DC31D}"/>
                </a:ext>
              </a:extLst>
            </p:cNvPr>
            <p:cNvSpPr/>
            <p:nvPr/>
          </p:nvSpPr>
          <p:spPr>
            <a:xfrm>
              <a:off x="3087953" y="3733006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9DA42F47-B01A-4DA7-8719-5D845C84F6E1}"/>
                </a:ext>
              </a:extLst>
            </p:cNvPr>
            <p:cNvSpPr/>
            <p:nvPr/>
          </p:nvSpPr>
          <p:spPr>
            <a:xfrm>
              <a:off x="3435660" y="342900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9C337D0F-8712-45B5-8AAE-D13C7D98DF49}"/>
                </a:ext>
              </a:extLst>
            </p:cNvPr>
            <p:cNvSpPr/>
            <p:nvPr/>
          </p:nvSpPr>
          <p:spPr>
            <a:xfrm>
              <a:off x="1457419" y="3103673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CA8C5B-8A3C-4F0B-83E8-BD9890C87BCD}"/>
                  </a:ext>
                </a:extLst>
              </p:cNvPr>
              <p:cNvSpPr txBox="1"/>
              <p:nvPr/>
            </p:nvSpPr>
            <p:spPr>
              <a:xfrm>
                <a:off x="4429944" y="442364"/>
                <a:ext cx="71628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1CA8C5B-8A3C-4F0B-83E8-BD9890C87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9944" y="442364"/>
                <a:ext cx="716285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0451A12C-64E9-48BB-88A1-EBB7460D36A3}"/>
              </a:ext>
            </a:extLst>
          </p:cNvPr>
          <p:cNvGrpSpPr/>
          <p:nvPr/>
        </p:nvGrpSpPr>
        <p:grpSpPr>
          <a:xfrm>
            <a:off x="7108890" y="680662"/>
            <a:ext cx="2715202" cy="1605910"/>
            <a:chOff x="1085238" y="2632678"/>
            <a:chExt cx="2715202" cy="160591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589125CD-7145-45C7-914E-A36F4B7CAF76}"/>
                </a:ext>
              </a:extLst>
            </p:cNvPr>
            <p:cNvSpPr/>
            <p:nvPr/>
          </p:nvSpPr>
          <p:spPr>
            <a:xfrm>
              <a:off x="1085238" y="2632678"/>
              <a:ext cx="2715202" cy="1605910"/>
            </a:xfrm>
            <a:prstGeom prst="ellipse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95AA2BDD-D7BB-44F0-A19E-6325768C4B1D}"/>
                </a:ext>
              </a:extLst>
            </p:cNvPr>
            <p:cNvSpPr/>
            <p:nvPr/>
          </p:nvSpPr>
          <p:spPr>
            <a:xfrm>
              <a:off x="2756516" y="3343681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92E55CD-D105-4248-8378-5A8C115EF190}"/>
                </a:ext>
              </a:extLst>
            </p:cNvPr>
            <p:cNvSpPr/>
            <p:nvPr/>
          </p:nvSpPr>
          <p:spPr>
            <a:xfrm>
              <a:off x="1747421" y="362998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EEF67C7D-ECC8-47B1-A510-8667EB734EA3}"/>
                </a:ext>
              </a:extLst>
            </p:cNvPr>
            <p:cNvSpPr/>
            <p:nvPr/>
          </p:nvSpPr>
          <p:spPr>
            <a:xfrm>
              <a:off x="2243091" y="392841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03A98A86-3991-40A8-8D6B-ABC490EA7B35}"/>
                </a:ext>
              </a:extLst>
            </p:cNvPr>
            <p:cNvSpPr/>
            <p:nvPr/>
          </p:nvSpPr>
          <p:spPr>
            <a:xfrm>
              <a:off x="1845078" y="2961632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5C79D0EE-B2A1-42DC-80E0-6F98B3B94517}"/>
                </a:ext>
              </a:extLst>
            </p:cNvPr>
            <p:cNvSpPr/>
            <p:nvPr/>
          </p:nvSpPr>
          <p:spPr>
            <a:xfrm>
              <a:off x="2562690" y="2812467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666D99F-4516-434C-80A4-EFC5B240AAE9}"/>
                </a:ext>
              </a:extLst>
            </p:cNvPr>
            <p:cNvSpPr/>
            <p:nvPr/>
          </p:nvSpPr>
          <p:spPr>
            <a:xfrm>
              <a:off x="3435660" y="3429000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>
              <a:extLst>
                <a:ext uri="{FF2B5EF4-FFF2-40B4-BE49-F238E27FC236}">
                  <a16:creationId xmlns:a16="http://schemas.microsoft.com/office/drawing/2014/main" id="{35A0D5D4-257E-4C28-84BB-6EDAB13A85E1}"/>
                </a:ext>
              </a:extLst>
            </p:cNvPr>
            <p:cNvSpPr/>
            <p:nvPr/>
          </p:nvSpPr>
          <p:spPr>
            <a:xfrm>
              <a:off x="1457419" y="3103673"/>
              <a:ext cx="71021" cy="71021"/>
            </a:xfrm>
            <a:prstGeom prst="ellipse">
              <a:avLst/>
            </a:prstGeom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51D83E-FD25-4842-AD7F-CD26DF8FDA05}"/>
                  </a:ext>
                </a:extLst>
              </p:cNvPr>
              <p:cNvSpPr txBox="1"/>
              <p:nvPr/>
            </p:nvSpPr>
            <p:spPr>
              <a:xfrm>
                <a:off x="9495568" y="466561"/>
                <a:ext cx="7066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𝒟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C51D83E-FD25-4842-AD7F-CD26DF8FDA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5568" y="466561"/>
                <a:ext cx="706668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D88BED16-F314-4BD0-B091-D28655CF47FE}"/>
              </a:ext>
            </a:extLst>
          </p:cNvPr>
          <p:cNvCxnSpPr>
            <a:cxnSpLocks/>
          </p:cNvCxnSpPr>
          <p:nvPr/>
        </p:nvCxnSpPr>
        <p:spPr>
          <a:xfrm flipV="1">
            <a:off x="3844958" y="1187704"/>
            <a:ext cx="3590544" cy="20116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E4823C01-8497-457A-AE70-53A7E6B83617}"/>
              </a:ext>
            </a:extLst>
          </p:cNvPr>
          <p:cNvCxnSpPr>
            <a:cxnSpLocks/>
          </p:cNvCxnSpPr>
          <p:nvPr/>
        </p:nvCxnSpPr>
        <p:spPr>
          <a:xfrm>
            <a:off x="3320702" y="1614424"/>
            <a:ext cx="4401312" cy="91440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66646683-1F94-4031-8603-268CD526B1B3}"/>
              </a:ext>
            </a:extLst>
          </p:cNvPr>
          <p:cNvCxnSpPr>
            <a:cxnSpLocks/>
          </p:cNvCxnSpPr>
          <p:nvPr/>
        </p:nvCxnSpPr>
        <p:spPr>
          <a:xfrm flipV="1">
            <a:off x="4533806" y="1438489"/>
            <a:ext cx="4163206" cy="47919"/>
          </a:xfrm>
          <a:prstGeom prst="line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F2B4922F-32B5-4985-B2B9-3C110473051B}"/>
              </a:ext>
            </a:extLst>
          </p:cNvPr>
          <p:cNvGrpSpPr/>
          <p:nvPr/>
        </p:nvGrpSpPr>
        <p:grpSpPr>
          <a:xfrm>
            <a:off x="3130944" y="1698921"/>
            <a:ext cx="5061844" cy="2370621"/>
            <a:chOff x="2907010" y="2791121"/>
            <a:chExt cx="5061844" cy="2370621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5F3DF0C5-419B-4FF5-AEB6-9696528050FD}"/>
                </a:ext>
              </a:extLst>
            </p:cNvPr>
            <p:cNvSpPr/>
            <p:nvPr/>
          </p:nvSpPr>
          <p:spPr>
            <a:xfrm rot="1485908">
              <a:off x="7508722" y="4044552"/>
              <a:ext cx="460132" cy="869557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Oval 102">
              <a:extLst>
                <a:ext uri="{FF2B5EF4-FFF2-40B4-BE49-F238E27FC236}">
                  <a16:creationId xmlns:a16="http://schemas.microsoft.com/office/drawing/2014/main" id="{D45326DA-1233-4A31-A928-6EFE9B4FEC8C}"/>
                </a:ext>
              </a:extLst>
            </p:cNvPr>
            <p:cNvSpPr/>
            <p:nvPr/>
          </p:nvSpPr>
          <p:spPr>
            <a:xfrm rot="20779759">
              <a:off x="2907010" y="4013557"/>
              <a:ext cx="517041" cy="1148185"/>
            </a:xfrm>
            <a:prstGeom prst="ellipse">
              <a:avLst/>
            </a:prstGeom>
            <a:noFill/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5" name="Straight Arrow Connector 104">
              <a:extLst>
                <a:ext uri="{FF2B5EF4-FFF2-40B4-BE49-F238E27FC236}">
                  <a16:creationId xmlns:a16="http://schemas.microsoft.com/office/drawing/2014/main" id="{CAF98B71-44A2-4580-8CE2-3C703664693D}"/>
                </a:ext>
              </a:extLst>
            </p:cNvPr>
            <p:cNvCxnSpPr/>
            <p:nvPr/>
          </p:nvCxnSpPr>
          <p:spPr>
            <a:xfrm>
              <a:off x="7618160" y="2920014"/>
              <a:ext cx="212407" cy="1068148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Straight Arrow Connector 106">
              <a:extLst>
                <a:ext uri="{FF2B5EF4-FFF2-40B4-BE49-F238E27FC236}">
                  <a16:creationId xmlns:a16="http://schemas.microsoft.com/office/drawing/2014/main" id="{F72D03E1-751B-4CC6-A808-893D41F6C8A8}"/>
                </a:ext>
              </a:extLst>
            </p:cNvPr>
            <p:cNvCxnSpPr/>
            <p:nvPr/>
          </p:nvCxnSpPr>
          <p:spPr>
            <a:xfrm>
              <a:off x="3048206" y="2791121"/>
              <a:ext cx="8878" cy="1197041"/>
            </a:xfrm>
            <a:prstGeom prst="straightConnector1">
              <a:avLst/>
            </a:prstGeom>
            <a:ln>
              <a:solidFill>
                <a:schemeClr val="bg1">
                  <a:lumMod val="50000"/>
                </a:schemeClr>
              </a:solidFill>
              <a:headEnd type="triangl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5F977F6-C388-4F7D-BE47-CC476E52E301}"/>
                  </a:ext>
                </a:extLst>
              </p:cNvPr>
              <p:cNvSpPr txBox="1"/>
              <p:nvPr/>
            </p:nvSpPr>
            <p:spPr>
              <a:xfrm>
                <a:off x="447450" y="69672"/>
                <a:ext cx="655525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An </a:t>
                </a:r>
                <a:r>
                  <a:rPr lang="en-US" dirty="0">
                    <a:solidFill>
                      <a:schemeClr val="accent5"/>
                    </a:solidFill>
                  </a:rPr>
                  <a:t>inference relationship</a:t>
                </a:r>
                <a:r>
                  <a:rPr lang="en-US" dirty="0"/>
                  <a:t> is a map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𝑠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05F977F6-C388-4F7D-BE47-CC476E52E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450" y="69672"/>
                <a:ext cx="6555256" cy="369332"/>
              </a:xfrm>
              <a:prstGeom prst="rect">
                <a:avLst/>
              </a:prstGeom>
              <a:blipFill>
                <a:blip r:embed="rId8"/>
                <a:stretch>
                  <a:fillRect l="-74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extBox 111">
            <a:extLst>
              <a:ext uri="{FF2B5EF4-FFF2-40B4-BE49-F238E27FC236}">
                <a16:creationId xmlns:a16="http://schemas.microsoft.com/office/drawing/2014/main" id="{1BEBC01B-96B0-4B63-AF9A-75085C421888}"/>
              </a:ext>
            </a:extLst>
          </p:cNvPr>
          <p:cNvSpPr txBox="1"/>
          <p:nvPr/>
        </p:nvSpPr>
        <p:spPr>
          <a:xfrm>
            <a:off x="3641524" y="5055995"/>
            <a:ext cx="53453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1) Two domains admit an inference relationship if and only if they admit a causal relationship</a:t>
            </a:r>
          </a:p>
          <a:p>
            <a:r>
              <a:rPr lang="en-US" sz="2000" b="1" dirty="0"/>
              <a:t>2) The causal relationship must be a continuous map in the natural topology</a:t>
            </a:r>
          </a:p>
        </p:txBody>
      </p:sp>
      <p:sp>
        <p:nvSpPr>
          <p:cNvPr id="24" name="Slide Number Placeholder 23">
            <a:extLst>
              <a:ext uri="{FF2B5EF4-FFF2-40B4-BE49-F238E27FC236}">
                <a16:creationId xmlns:a16="http://schemas.microsoft.com/office/drawing/2014/main" id="{7915651E-281E-449C-B7BA-4FF0E33001C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35</a:t>
            </a:fld>
            <a:endParaRPr lang="en-US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F5A9A16C-ED41-4EA1-9993-9D43A305DDC8}"/>
              </a:ext>
            </a:extLst>
          </p:cNvPr>
          <p:cNvSpPr txBox="1"/>
          <p:nvPr/>
        </p:nvSpPr>
        <p:spPr>
          <a:xfrm>
            <a:off x="10022024" y="950620"/>
            <a:ext cx="2014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e.g. </a:t>
            </a:r>
            <a:r>
              <a:rPr lang="en-US" sz="1400" b="0" i="0" u="none" strike="noStrike" baseline="0" dirty="0"/>
              <a:t>the water density is between 999.8 and 999.9 kg/m</a:t>
            </a:r>
            <a:r>
              <a:rPr lang="en-US" sz="1400" b="0" i="0" u="none" strike="noStrike" baseline="30000" dirty="0"/>
              <a:t>3</a:t>
            </a:r>
            <a:endParaRPr lang="en-US" sz="1400" dirty="0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3411264D-CE9E-4AB1-A108-21B4955FDF3D}"/>
              </a:ext>
            </a:extLst>
          </p:cNvPr>
          <p:cNvSpPr txBox="1"/>
          <p:nvPr/>
        </p:nvSpPr>
        <p:spPr>
          <a:xfrm>
            <a:off x="73284" y="596252"/>
            <a:ext cx="215881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e.g. </a:t>
            </a:r>
            <a:r>
              <a:rPr lang="en-US" sz="1400" b="0" i="0" u="none" strike="noStrike" baseline="0" dirty="0"/>
              <a:t>the water temperature is between 0 and 0.52 Celsius or between </a:t>
            </a:r>
            <a:br>
              <a:rPr lang="en-US" sz="1400" b="0" i="0" u="none" strike="noStrike" baseline="0" dirty="0"/>
            </a:br>
            <a:r>
              <a:rPr lang="en-US" sz="1400" b="0" i="0" u="none" strike="noStrike" baseline="0" dirty="0"/>
              <a:t>7.6 and 9.12 Celsius</a:t>
            </a:r>
            <a:endParaRPr lang="en-US" sz="1400" dirty="0"/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F45595EE-3953-4C1A-9D61-BC36093D4784}"/>
              </a:ext>
            </a:extLst>
          </p:cNvPr>
          <p:cNvSpPr txBox="1"/>
          <p:nvPr/>
        </p:nvSpPr>
        <p:spPr>
          <a:xfrm>
            <a:off x="122179" y="2969093"/>
            <a:ext cx="21588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400" dirty="0"/>
              <a:t>e.g. </a:t>
            </a:r>
            <a:r>
              <a:rPr lang="en-US" sz="1400" b="0" i="0" u="none" strike="noStrike" baseline="0" dirty="0"/>
              <a:t>the water temperature is exactly 4 Celsius</a:t>
            </a:r>
            <a:endParaRPr lang="en-US" sz="14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5C6D50C7-8069-4057-B18B-4435B228A3A9}"/>
              </a:ext>
            </a:extLst>
          </p:cNvPr>
          <p:cNvSpPr txBox="1"/>
          <p:nvPr/>
        </p:nvSpPr>
        <p:spPr>
          <a:xfrm>
            <a:off x="10025133" y="3034460"/>
            <a:ext cx="201464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e.g. </a:t>
            </a:r>
            <a:r>
              <a:rPr lang="en-US" sz="1400" b="0" i="0" u="none" strike="noStrike" baseline="0" dirty="0"/>
              <a:t>the water density is exactly 1 kg/m</a:t>
            </a:r>
            <a:r>
              <a:rPr lang="en-US" sz="1400" baseline="30000" dirty="0"/>
              <a:t>3</a:t>
            </a:r>
            <a:endParaRPr lang="en-US" sz="1400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F4029E-C3B9-4CDE-2BCD-5CF4343F0980}"/>
              </a:ext>
            </a:extLst>
          </p:cNvPr>
          <p:cNvGrpSpPr/>
          <p:nvPr/>
        </p:nvGrpSpPr>
        <p:grpSpPr>
          <a:xfrm>
            <a:off x="55840" y="4324144"/>
            <a:ext cx="2946746" cy="2120903"/>
            <a:chOff x="1303458" y="3847054"/>
            <a:chExt cx="3745324" cy="269567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39782F6-EE17-537E-EEDD-1D750D89672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1946507" y="3847054"/>
              <a:ext cx="3102275" cy="2430963"/>
            </a:xfrm>
            <a:prstGeom prst="rect">
              <a:avLst/>
            </a:prstGeom>
          </p:spPr>
        </p:pic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D483DFE0-2212-0216-DFF8-CAD0FFCF5DB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864108" y="4800600"/>
              <a:ext cx="459991" cy="6984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860C5E-B3DB-BF64-28C7-B09D5109AEFD}"/>
                    </a:ext>
                  </a:extLst>
                </p:cNvPr>
                <p:cNvSpPr txBox="1"/>
                <p:nvPr/>
              </p:nvSpPr>
              <p:spPr>
                <a:xfrm>
                  <a:off x="1303458" y="4523602"/>
                  <a:ext cx="548482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80860C5E-B3DB-BF64-28C7-B09D5109AE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03458" y="4523602"/>
                  <a:ext cx="548482" cy="276999"/>
                </a:xfrm>
                <a:prstGeom prst="rect">
                  <a:avLst/>
                </a:prstGeom>
                <a:blipFill>
                  <a:blip r:embed="rId10"/>
                  <a:stretch>
                    <a:fillRect r="-1408" b="-1714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EA76D75-C5C6-92B9-311E-56C4352866BA}"/>
                    </a:ext>
                  </a:extLst>
                </p:cNvPr>
                <p:cNvSpPr txBox="1"/>
                <p:nvPr/>
              </p:nvSpPr>
              <p:spPr>
                <a:xfrm>
                  <a:off x="4023412" y="6092291"/>
                  <a:ext cx="548483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𝒟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EEA76D75-C5C6-92B9-311E-56C4352866B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3412" y="6092291"/>
                  <a:ext cx="548483" cy="276999"/>
                </a:xfrm>
                <a:prstGeom prst="rect">
                  <a:avLst/>
                </a:prstGeom>
                <a:blipFill>
                  <a:blip r:embed="rId11"/>
                  <a:stretch>
                    <a:fillRect r="-1408" b="-166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4BF21C-7CFE-E2FA-B246-759A48F54158}"/>
                    </a:ext>
                  </a:extLst>
                </p:cNvPr>
                <p:cNvSpPr txBox="1"/>
                <p:nvPr/>
              </p:nvSpPr>
              <p:spPr>
                <a:xfrm>
                  <a:off x="3059478" y="6265730"/>
                  <a:ext cx="46205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5E4BF21C-7CFE-E2FA-B246-759A48F54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9478" y="6265730"/>
                  <a:ext cx="462050" cy="276999"/>
                </a:xfrm>
                <a:prstGeom prst="rect">
                  <a:avLst/>
                </a:prstGeom>
                <a:blipFill>
                  <a:blip r:embed="rId12"/>
                  <a:stretch>
                    <a:fillRect r="-6780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B35B01-9BBE-3747-32D5-A32BBA078479}"/>
                    </a:ext>
                  </a:extLst>
                </p:cNvPr>
                <p:cNvSpPr txBox="1"/>
                <p:nvPr/>
              </p:nvSpPr>
              <p:spPr>
                <a:xfrm>
                  <a:off x="1408470" y="5407297"/>
                  <a:ext cx="455638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oMath>
                    </m:oMathPara>
                  </a14:m>
                  <a:endParaRPr lang="en-US" sz="12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7BB35B01-9BBE-3747-32D5-A32BBA0784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8470" y="5407297"/>
                  <a:ext cx="455638" cy="276999"/>
                </a:xfrm>
                <a:prstGeom prst="rect">
                  <a:avLst/>
                </a:prstGeom>
                <a:blipFill>
                  <a:blip r:embed="rId13"/>
                  <a:stretch>
                    <a:fillRect r="-5085" b="-11429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FE946ADC-A38B-1E70-4615-1ADB094859A2}"/>
                </a:ext>
              </a:extLst>
            </p:cNvPr>
            <p:cNvCxnSpPr>
              <a:endCxn id="34" idx="3"/>
            </p:cNvCxnSpPr>
            <p:nvPr/>
          </p:nvCxnSpPr>
          <p:spPr>
            <a:xfrm flipH="1">
              <a:off x="1864108" y="5416550"/>
              <a:ext cx="352042" cy="12924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CF29B25E-B474-BAA3-545E-A221D5BC5267}"/>
                </a:ext>
              </a:extLst>
            </p:cNvPr>
            <p:cNvCxnSpPr/>
            <p:nvPr/>
          </p:nvCxnSpPr>
          <p:spPr>
            <a:xfrm>
              <a:off x="2884864" y="6089650"/>
              <a:ext cx="217047" cy="26894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C51483B0-B0FD-815A-7D21-9D41E3B866E8}"/>
                </a:ext>
              </a:extLst>
            </p:cNvPr>
            <p:cNvCxnSpPr/>
            <p:nvPr/>
          </p:nvCxnSpPr>
          <p:spPr>
            <a:xfrm>
              <a:off x="3321050" y="6089650"/>
              <a:ext cx="753544" cy="18836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>
              <a:extLst>
                <a:ext uri="{FF2B5EF4-FFF2-40B4-BE49-F238E27FC236}">
                  <a16:creationId xmlns:a16="http://schemas.microsoft.com/office/drawing/2014/main" id="{816E38B4-CD0F-AA03-0240-FDB01A3F67B6}"/>
                </a:ext>
              </a:extLst>
            </p:cNvPr>
            <p:cNvCxnSpPr/>
            <p:nvPr/>
          </p:nvCxnSpPr>
          <p:spPr>
            <a:xfrm>
              <a:off x="3952280" y="6089650"/>
              <a:ext cx="142730" cy="9418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0491117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A927AA-9BE8-96EB-636B-FE8F217DE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Picture 238">
            <a:extLst>
              <a:ext uri="{FF2B5EF4-FFF2-40B4-BE49-F238E27FC236}">
                <a16:creationId xmlns:a16="http://schemas.microsoft.com/office/drawing/2014/main" id="{AE294B27-7821-4077-2091-1FB189EAD3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398" y="807358"/>
            <a:ext cx="4505926" cy="333666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2FECB6E-5CD0-32AE-AF7B-8F8B40F5FC8C}"/>
                  </a:ext>
                </a:extLst>
              </p:cNvPr>
              <p:cNvSpPr txBox="1"/>
              <p:nvPr/>
            </p:nvSpPr>
            <p:spPr>
              <a:xfrm>
                <a:off x="7563014" y="127763"/>
                <a:ext cx="3230628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000" dirty="0"/>
                  <a:t>Phase transition regions are</a:t>
                </a:r>
                <a:br>
                  <a:rPr lang="en-US" sz="2000" dirty="0"/>
                </a:br>
                <a:r>
                  <a:rPr lang="en-US" sz="2000" dirty="0"/>
                  <a:t>experimentally decidable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br>
                  <a:rPr lang="en-US" sz="2000" dirty="0"/>
                </a:br>
                <a:r>
                  <a:rPr lang="en-US" sz="2000" dirty="0"/>
                  <a:t>Topologically isolated regions</a:t>
                </a:r>
              </a:p>
            </p:txBody>
          </p:sp>
        </mc:Choice>
        <mc:Fallback xmlns="">
          <p:sp>
            <p:nvSpPr>
              <p:cNvPr id="240" name="TextBox 239">
                <a:extLst>
                  <a:ext uri="{FF2B5EF4-FFF2-40B4-BE49-F238E27FC236}">
                    <a16:creationId xmlns:a16="http://schemas.microsoft.com/office/drawing/2014/main" id="{B2FECB6E-5CD0-32AE-AF7B-8F8B40F5FC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63014" y="127763"/>
                <a:ext cx="3230628" cy="1015663"/>
              </a:xfrm>
              <a:prstGeom prst="rect">
                <a:avLst/>
              </a:prstGeom>
              <a:blipFill>
                <a:blip r:embed="rId4"/>
                <a:stretch>
                  <a:fillRect l="-1698" t="-3593" r="-1509" b="-95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1" name="TextBox 240">
            <a:extLst>
              <a:ext uri="{FF2B5EF4-FFF2-40B4-BE49-F238E27FC236}">
                <a16:creationId xmlns:a16="http://schemas.microsoft.com/office/drawing/2014/main" id="{ED624DDB-C8D7-2B05-C2E6-6375D3D78066}"/>
              </a:ext>
            </a:extLst>
          </p:cNvPr>
          <p:cNvSpPr txBox="1"/>
          <p:nvPr/>
        </p:nvSpPr>
        <p:spPr>
          <a:xfrm>
            <a:off x="5718318" y="4233775"/>
            <a:ext cx="384175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Analytical discontinuity can only happen in regions that are experimentally decidable</a:t>
            </a:r>
          </a:p>
        </p:txBody>
      </p:sp>
      <p:graphicFrame>
        <p:nvGraphicFramePr>
          <p:cNvPr id="5" name="Chart 4">
            <a:extLst>
              <a:ext uri="{FF2B5EF4-FFF2-40B4-BE49-F238E27FC236}">
                <a16:creationId xmlns:a16="http://schemas.microsoft.com/office/drawing/2014/main" id="{237ED16B-4F74-AE28-F12E-C646A468D5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6373071"/>
              </p:ext>
            </p:extLst>
          </p:nvPr>
        </p:nvGraphicFramePr>
        <p:xfrm>
          <a:off x="6746274" y="1031616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82131-7CF9-6753-012F-6902FBA3C1B3}"/>
                  </a:ext>
                </a:extLst>
              </p:cNvPr>
              <p:cNvSpPr txBox="1"/>
              <p:nvPr/>
            </p:nvSpPr>
            <p:spPr>
              <a:xfrm>
                <a:off x="6826253" y="3656241"/>
                <a:ext cx="442537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Topological continuity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/>
                  <a:t> Analytical continuity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0E82131-7CF9-6753-012F-6902FBA3C1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26253" y="3656241"/>
                <a:ext cx="4425379" cy="369332"/>
              </a:xfrm>
              <a:prstGeom prst="rect">
                <a:avLst/>
              </a:prstGeom>
              <a:blipFill>
                <a:blip r:embed="rId6"/>
                <a:stretch>
                  <a:fillRect l="-1240" t="-10000" r="-551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2F7EE5C8-CEBA-AA14-1071-E24BDDCE33E5}"/>
              </a:ext>
            </a:extLst>
          </p:cNvPr>
          <p:cNvCxnSpPr>
            <a:cxnSpLocks/>
          </p:cNvCxnSpPr>
          <p:nvPr/>
        </p:nvCxnSpPr>
        <p:spPr>
          <a:xfrm flipH="1" flipV="1">
            <a:off x="1873250" y="3035300"/>
            <a:ext cx="717550" cy="11984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8991143-7E7A-31B4-E38F-F417A0263E13}"/>
              </a:ext>
            </a:extLst>
          </p:cNvPr>
          <p:cNvSpPr txBox="1"/>
          <p:nvPr/>
        </p:nvSpPr>
        <p:spPr>
          <a:xfrm>
            <a:off x="565150" y="4211761"/>
            <a:ext cx="52030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We can verify we are at the triple 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242D86E-9F71-EC9A-A619-19F65E67E82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5149" y="5439040"/>
            <a:ext cx="5203027" cy="588603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2C51984-914B-2DA4-9401-25559842B27F}"/>
              </a:ext>
            </a:extLst>
          </p:cNvPr>
          <p:cNvSpPr txBox="1"/>
          <p:nvPr/>
        </p:nvSpPr>
        <p:spPr>
          <a:xfrm rot="5400000">
            <a:off x="3927918" y="2213602"/>
            <a:ext cx="20020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CO2 Phase diagram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AC3027-7026-3CD2-0D96-2444B3FEFDA6}"/>
              </a:ext>
            </a:extLst>
          </p:cNvPr>
          <p:cNvSpPr txBox="1"/>
          <p:nvPr/>
        </p:nvSpPr>
        <p:spPr>
          <a:xfrm rot="5400000">
            <a:off x="10095460" y="2093782"/>
            <a:ext cx="283282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data from https://www.engineeringtoolbox.com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90538F-7E8E-B90F-1312-CCDF086EF6AB}"/>
              </a:ext>
            </a:extLst>
          </p:cNvPr>
          <p:cNvSpPr txBox="1"/>
          <p:nvPr/>
        </p:nvSpPr>
        <p:spPr>
          <a:xfrm rot="16200000">
            <a:off x="-2027943" y="2391053"/>
            <a:ext cx="4767652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/>
              <a:t>Figure from https://www.researchgate.net/publication/326492803_Implications_of_Permeability_Uncertainty_During_Three-phase_CO2_Flow_in_a_Basalt_Fracture_Network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62E9ED-BF35-92BE-1360-37C991ECFFDB}"/>
              </a:ext>
            </a:extLst>
          </p:cNvPr>
          <p:cNvSpPr txBox="1"/>
          <p:nvPr/>
        </p:nvSpPr>
        <p:spPr>
          <a:xfrm>
            <a:off x="803734" y="4737995"/>
            <a:ext cx="44277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We measure the equilibrium of three phases,</a:t>
            </a:r>
            <a:br>
              <a:rPr lang="en-US" dirty="0"/>
            </a:br>
            <a:r>
              <a:rPr lang="en-US" dirty="0"/>
              <a:t>not the pressure/temperature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3F4EB30-DE35-CDED-6DA5-C36E519027CA}"/>
              </a:ext>
            </a:extLst>
          </p:cNvPr>
          <p:cNvSpPr txBox="1"/>
          <p:nvPr/>
        </p:nvSpPr>
        <p:spPr>
          <a:xfrm>
            <a:off x="2922360" y="6027643"/>
            <a:ext cx="2795958" cy="25391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sz="1050" dirty="0"/>
              <a:t>from https://en.wikipedia.org/wiki/Triple_point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C0C4BB-6A95-9CE8-4813-A3BEB335D2D3}"/>
              </a:ext>
            </a:extLst>
          </p:cNvPr>
          <p:cNvSpPr txBox="1"/>
          <p:nvPr/>
        </p:nvSpPr>
        <p:spPr>
          <a:xfrm>
            <a:off x="669398" y="166812"/>
            <a:ext cx="6211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Why functions are well-behaved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D4A2736-C08C-A483-9872-083A18D2BF14}"/>
              </a:ext>
            </a:extLst>
          </p:cNvPr>
          <p:cNvSpPr txBox="1"/>
          <p:nvPr/>
        </p:nvSpPr>
        <p:spPr>
          <a:xfrm rot="16200000">
            <a:off x="5453655" y="2117205"/>
            <a:ext cx="2059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Water heat capacity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5914DB3-7016-5378-B9EE-74B926884DE0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6585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68C80C-6009-32E9-C023-F3C167008B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0F0FF-EA51-55E5-6E16-63A193F4F99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Requiring experimental verifiability in a physical theory leads to topologies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-algebras </a:t>
                </a:r>
              </a:p>
              <a:p>
                <a:pPr lvl="1"/>
                <a:r>
                  <a:rPr lang="en-US" dirty="0"/>
                  <a:t>Open sets correspond to verifiable statements, continuous functions preserve experimental verifiability, Borel sets correspond to statements associated with tests, …</a:t>
                </a:r>
              </a:p>
              <a:p>
                <a:r>
                  <a:rPr lang="en-US" dirty="0"/>
                  <a:t>All proofs can be understood as describing arguments on experimental verifiability</a:t>
                </a:r>
              </a:p>
              <a:p>
                <a:pPr lvl="1"/>
                <a:r>
                  <a:rPr lang="en-US" dirty="0"/>
                  <a:t>Limits (truth sequences of verifiable statements become constants), topological distinguishability (experimental distinguishability), interior/exterior/boundary</a:t>
                </a:r>
                <a:br>
                  <a:rPr lang="en-US" dirty="0"/>
                </a:br>
                <a:r>
                  <a:rPr lang="en-US" dirty="0"/>
                  <a:t>(verifiable/falsifiable/undecidable), …</a:t>
                </a:r>
              </a:p>
              <a:p>
                <a:r>
                  <a:rPr lang="en-US" dirty="0"/>
                  <a:t>Further constructions become more meaningful</a:t>
                </a:r>
              </a:p>
              <a:p>
                <a:pPr lvl="1"/>
                <a:r>
                  <a:rPr lang="en-US" dirty="0"/>
                  <a:t>Probability measure defined 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dirty="0"/>
                  <a:t>-algebra: we assign probability</a:t>
                </a:r>
                <a:br>
                  <a:rPr lang="en-US" dirty="0"/>
                </a:br>
                <a:r>
                  <a:rPr lang="en-US" dirty="0"/>
                  <a:t>to statements with a test; topological groups: transformations we</a:t>
                </a:r>
                <a:br>
                  <a:rPr lang="en-US" dirty="0"/>
                </a:br>
                <a:r>
                  <a:rPr lang="en-US" dirty="0"/>
                  <a:t>can experimentally identify/define; …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40F0FF-EA51-55E5-6E16-63A193F4F99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916" t="-1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977E27-E822-093C-4ABB-6B330DE3AF7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58006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CF5D542-7AD2-CCE7-AA41-DD96385D58B1}"/>
              </a:ext>
            </a:extLst>
          </p:cNvPr>
          <p:cNvSpPr txBox="1"/>
          <p:nvPr/>
        </p:nvSpPr>
        <p:spPr>
          <a:xfrm>
            <a:off x="0" y="260350"/>
            <a:ext cx="1219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It is possible to develop a foundation of physics</a:t>
            </a:r>
            <a:br>
              <a:rPr lang="en-US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that is both mathematically rigorous</a:t>
            </a:r>
            <a:br>
              <a:rPr lang="en-US" sz="48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800" dirty="0">
                <a:solidFill>
                  <a:schemeClr val="accent6">
                    <a:lumMod val="75000"/>
                  </a:schemeClr>
                </a:solidFill>
              </a:rPr>
              <a:t>and physically meaningful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2B12CC2-836B-03A9-BAF4-F64DE21D4E90}"/>
              </a:ext>
            </a:extLst>
          </p:cNvPr>
          <p:cNvSpPr txBox="1"/>
          <p:nvPr/>
        </p:nvSpPr>
        <p:spPr>
          <a:xfrm>
            <a:off x="5951322" y="3633102"/>
            <a:ext cx="29601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 issues of “interpretations”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F33A47B-3DBA-A3D1-C988-EAA656E60739}"/>
              </a:ext>
            </a:extLst>
          </p:cNvPr>
          <p:cNvSpPr txBox="1"/>
          <p:nvPr/>
        </p:nvSpPr>
        <p:spPr>
          <a:xfrm>
            <a:off x="444500" y="2772776"/>
            <a:ext cx="98852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The mathematical definitions ARE the physical requirements and assumptions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9994166-AE35-D438-6936-194549B3DF66}"/>
              </a:ext>
            </a:extLst>
          </p:cNvPr>
          <p:cNvGrpSpPr/>
          <p:nvPr/>
        </p:nvGrpSpPr>
        <p:grpSpPr>
          <a:xfrm>
            <a:off x="444500" y="3633102"/>
            <a:ext cx="5056889" cy="2723066"/>
            <a:chOff x="715701" y="124857"/>
            <a:chExt cx="8846593" cy="476377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4DD95C47-2B79-1988-715C-B892DEC9E502}"/>
                </a:ext>
              </a:extLst>
            </p:cNvPr>
            <p:cNvSpPr/>
            <p:nvPr/>
          </p:nvSpPr>
          <p:spPr>
            <a:xfrm>
              <a:off x="6083039" y="1342905"/>
              <a:ext cx="1735774" cy="224071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1285B87-93AE-E1AB-8C7B-A80B068ED161}"/>
                </a:ext>
              </a:extLst>
            </p:cNvPr>
            <p:cNvSpPr txBox="1"/>
            <p:nvPr/>
          </p:nvSpPr>
          <p:spPr>
            <a:xfrm>
              <a:off x="1897140" y="4043035"/>
              <a:ext cx="2328143" cy="430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Physical specifications</a:t>
              </a:r>
            </a:p>
          </p:txBody>
        </p: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95698D8-F39F-154D-94AB-8FA6BB28BD15}"/>
                </a:ext>
              </a:extLst>
            </p:cNvPr>
            <p:cNvCxnSpPr>
              <a:cxnSpLocks/>
            </p:cNvCxnSpPr>
            <p:nvPr/>
          </p:nvCxnSpPr>
          <p:spPr>
            <a:xfrm>
              <a:off x="5272046" y="124857"/>
              <a:ext cx="0" cy="4763771"/>
            </a:xfrm>
            <a:prstGeom prst="line">
              <a:avLst/>
            </a:pr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C977A503-77D2-59C4-D9D4-FCF6781967B9}"/>
                </a:ext>
              </a:extLst>
            </p:cNvPr>
            <p:cNvSpPr/>
            <p:nvPr/>
          </p:nvSpPr>
          <p:spPr>
            <a:xfrm>
              <a:off x="2423505" y="2504280"/>
              <a:ext cx="201243" cy="214605"/>
            </a:xfrm>
            <a:custGeom>
              <a:avLst/>
              <a:gdLst>
                <a:gd name="connsiteX0" fmla="*/ 84063 w 200795"/>
                <a:gd name="connsiteY0" fmla="*/ 9846 h 214127"/>
                <a:gd name="connsiteX1" fmla="*/ 84063 w 200795"/>
                <a:gd name="connsiteY1" fmla="*/ 9846 h 214127"/>
                <a:gd name="connsiteX2" fmla="*/ 6242 w 200795"/>
                <a:gd name="connsiteY2" fmla="*/ 48757 h 214127"/>
                <a:gd name="connsiteX3" fmla="*/ 35425 w 200795"/>
                <a:gd name="connsiteY3" fmla="*/ 184944 h 214127"/>
                <a:gd name="connsiteX4" fmla="*/ 93791 w 200795"/>
                <a:gd name="connsiteY4" fmla="*/ 214127 h 214127"/>
                <a:gd name="connsiteX5" fmla="*/ 181340 w 200795"/>
                <a:gd name="connsiteY5" fmla="*/ 184944 h 214127"/>
                <a:gd name="connsiteX6" fmla="*/ 200795 w 200795"/>
                <a:gd name="connsiteY6" fmla="*/ 155761 h 214127"/>
                <a:gd name="connsiteX7" fmla="*/ 181340 w 200795"/>
                <a:gd name="connsiteY7" fmla="*/ 48757 h 214127"/>
                <a:gd name="connsiteX8" fmla="*/ 161884 w 200795"/>
                <a:gd name="connsiteY8" fmla="*/ 29301 h 214127"/>
                <a:gd name="connsiteX9" fmla="*/ 103518 w 200795"/>
                <a:gd name="connsiteY9" fmla="*/ 118 h 214127"/>
                <a:gd name="connsiteX10" fmla="*/ 84063 w 200795"/>
                <a:gd name="connsiteY10" fmla="*/ 9846 h 2141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0795" h="214127">
                  <a:moveTo>
                    <a:pt x="84063" y="9846"/>
                  </a:moveTo>
                  <a:lnTo>
                    <a:pt x="84063" y="9846"/>
                  </a:lnTo>
                  <a:cubicBezTo>
                    <a:pt x="58123" y="22816"/>
                    <a:pt x="18507" y="22476"/>
                    <a:pt x="6242" y="48757"/>
                  </a:cubicBezTo>
                  <a:cubicBezTo>
                    <a:pt x="-8915" y="81235"/>
                    <a:pt x="4570" y="154090"/>
                    <a:pt x="35425" y="184944"/>
                  </a:cubicBezTo>
                  <a:cubicBezTo>
                    <a:pt x="54282" y="203801"/>
                    <a:pt x="70056" y="206215"/>
                    <a:pt x="93791" y="214127"/>
                  </a:cubicBezTo>
                  <a:cubicBezTo>
                    <a:pt x="132920" y="207605"/>
                    <a:pt x="153984" y="212300"/>
                    <a:pt x="181340" y="184944"/>
                  </a:cubicBezTo>
                  <a:cubicBezTo>
                    <a:pt x="189607" y="176677"/>
                    <a:pt x="194310" y="165489"/>
                    <a:pt x="200795" y="155761"/>
                  </a:cubicBezTo>
                  <a:cubicBezTo>
                    <a:pt x="199455" y="145039"/>
                    <a:pt x="195545" y="72432"/>
                    <a:pt x="181340" y="48757"/>
                  </a:cubicBezTo>
                  <a:cubicBezTo>
                    <a:pt x="176621" y="40892"/>
                    <a:pt x="169046" y="35030"/>
                    <a:pt x="161884" y="29301"/>
                  </a:cubicBezTo>
                  <a:cubicBezTo>
                    <a:pt x="142756" y="13998"/>
                    <a:pt x="127491" y="4913"/>
                    <a:pt x="103518" y="118"/>
                  </a:cubicBezTo>
                  <a:cubicBezTo>
                    <a:pt x="97159" y="-1154"/>
                    <a:pt x="87306" y="8225"/>
                    <a:pt x="84063" y="9846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93E86420-4CCF-594E-A6C6-908DE38EB4E4}"/>
                </a:ext>
              </a:extLst>
            </p:cNvPr>
            <p:cNvSpPr/>
            <p:nvPr/>
          </p:nvSpPr>
          <p:spPr>
            <a:xfrm>
              <a:off x="3407537" y="1719365"/>
              <a:ext cx="178657" cy="194988"/>
            </a:xfrm>
            <a:custGeom>
              <a:avLst/>
              <a:gdLst>
                <a:gd name="connsiteX0" fmla="*/ 0 w 178259"/>
                <a:gd name="connsiteY0" fmla="*/ 29183 h 194554"/>
                <a:gd name="connsiteX1" fmla="*/ 0 w 178259"/>
                <a:gd name="connsiteY1" fmla="*/ 29183 h 194554"/>
                <a:gd name="connsiteX2" fmla="*/ 87549 w 178259"/>
                <a:gd name="connsiteY2" fmla="*/ 9728 h 194554"/>
                <a:gd name="connsiteX3" fmla="*/ 116732 w 178259"/>
                <a:gd name="connsiteY3" fmla="*/ 0 h 194554"/>
                <a:gd name="connsiteX4" fmla="*/ 145915 w 178259"/>
                <a:gd name="connsiteY4" fmla="*/ 9728 h 194554"/>
                <a:gd name="connsiteX5" fmla="*/ 155643 w 178259"/>
                <a:gd name="connsiteY5" fmla="*/ 184826 h 194554"/>
                <a:gd name="connsiteX6" fmla="*/ 126460 w 178259"/>
                <a:gd name="connsiteY6" fmla="*/ 194554 h 194554"/>
                <a:gd name="connsiteX7" fmla="*/ 29183 w 178259"/>
                <a:gd name="connsiteY7" fmla="*/ 184826 h 194554"/>
                <a:gd name="connsiteX8" fmla="*/ 19455 w 178259"/>
                <a:gd name="connsiteY8" fmla="*/ 155643 h 194554"/>
                <a:gd name="connsiteX9" fmla="*/ 29183 w 178259"/>
                <a:gd name="connsiteY9" fmla="*/ 48639 h 194554"/>
                <a:gd name="connsiteX10" fmla="*/ 0 w 178259"/>
                <a:gd name="connsiteY10" fmla="*/ 29183 h 194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8259" h="194554">
                  <a:moveTo>
                    <a:pt x="0" y="29183"/>
                  </a:moveTo>
                  <a:lnTo>
                    <a:pt x="0" y="29183"/>
                  </a:lnTo>
                  <a:cubicBezTo>
                    <a:pt x="29183" y="22698"/>
                    <a:pt x="58547" y="16979"/>
                    <a:pt x="87549" y="9728"/>
                  </a:cubicBezTo>
                  <a:cubicBezTo>
                    <a:pt x="97497" y="7241"/>
                    <a:pt x="106478" y="0"/>
                    <a:pt x="116732" y="0"/>
                  </a:cubicBezTo>
                  <a:cubicBezTo>
                    <a:pt x="126986" y="0"/>
                    <a:pt x="136187" y="6485"/>
                    <a:pt x="145915" y="9728"/>
                  </a:cubicBezTo>
                  <a:cubicBezTo>
                    <a:pt x="187370" y="71912"/>
                    <a:pt x="187158" y="58762"/>
                    <a:pt x="155643" y="184826"/>
                  </a:cubicBezTo>
                  <a:cubicBezTo>
                    <a:pt x="153156" y="194774"/>
                    <a:pt x="136188" y="191311"/>
                    <a:pt x="126460" y="194554"/>
                  </a:cubicBezTo>
                  <a:cubicBezTo>
                    <a:pt x="94034" y="191311"/>
                    <a:pt x="59808" y="195963"/>
                    <a:pt x="29183" y="184826"/>
                  </a:cubicBezTo>
                  <a:cubicBezTo>
                    <a:pt x="19546" y="181322"/>
                    <a:pt x="19455" y="165897"/>
                    <a:pt x="19455" y="155643"/>
                  </a:cubicBezTo>
                  <a:cubicBezTo>
                    <a:pt x="19455" y="119828"/>
                    <a:pt x="26436" y="84349"/>
                    <a:pt x="29183" y="48639"/>
                  </a:cubicBezTo>
                  <a:cubicBezTo>
                    <a:pt x="29680" y="42173"/>
                    <a:pt x="4864" y="32426"/>
                    <a:pt x="0" y="29183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3BA3822-3B8C-84A8-A949-E527C7FDD6D6}"/>
                </a:ext>
              </a:extLst>
            </p:cNvPr>
            <p:cNvSpPr/>
            <p:nvPr/>
          </p:nvSpPr>
          <p:spPr>
            <a:xfrm>
              <a:off x="2996508" y="2116527"/>
              <a:ext cx="194988" cy="204737"/>
            </a:xfrm>
            <a:custGeom>
              <a:avLst/>
              <a:gdLst>
                <a:gd name="connsiteX0" fmla="*/ 87549 w 194553"/>
                <a:gd name="connsiteY0" fmla="*/ 0 h 204281"/>
                <a:gd name="connsiteX1" fmla="*/ 87549 w 194553"/>
                <a:gd name="connsiteY1" fmla="*/ 0 h 204281"/>
                <a:gd name="connsiteX2" fmla="*/ 0 w 194553"/>
                <a:gd name="connsiteY2" fmla="*/ 107004 h 204281"/>
                <a:gd name="connsiteX3" fmla="*/ 9727 w 194553"/>
                <a:gd name="connsiteY3" fmla="*/ 204281 h 204281"/>
                <a:gd name="connsiteX4" fmla="*/ 145914 w 194553"/>
                <a:gd name="connsiteY4" fmla="*/ 184825 h 204281"/>
                <a:gd name="connsiteX5" fmla="*/ 194553 w 194553"/>
                <a:gd name="connsiteY5" fmla="*/ 155642 h 204281"/>
                <a:gd name="connsiteX6" fmla="*/ 175097 w 194553"/>
                <a:gd name="connsiteY6" fmla="*/ 68093 h 204281"/>
                <a:gd name="connsiteX7" fmla="*/ 116731 w 194553"/>
                <a:gd name="connsiteY7" fmla="*/ 38910 h 204281"/>
                <a:gd name="connsiteX8" fmla="*/ 87549 w 194553"/>
                <a:gd name="connsiteY8" fmla="*/ 0 h 2042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4553" h="204281">
                  <a:moveTo>
                    <a:pt x="87549" y="0"/>
                  </a:moveTo>
                  <a:lnTo>
                    <a:pt x="87549" y="0"/>
                  </a:lnTo>
                  <a:cubicBezTo>
                    <a:pt x="78780" y="8769"/>
                    <a:pt x="0" y="64345"/>
                    <a:pt x="0" y="107004"/>
                  </a:cubicBezTo>
                  <a:cubicBezTo>
                    <a:pt x="0" y="139591"/>
                    <a:pt x="6485" y="171855"/>
                    <a:pt x="9727" y="204281"/>
                  </a:cubicBezTo>
                  <a:cubicBezTo>
                    <a:pt x="55123" y="197796"/>
                    <a:pt x="113488" y="217250"/>
                    <a:pt x="145914" y="184825"/>
                  </a:cubicBezTo>
                  <a:cubicBezTo>
                    <a:pt x="172621" y="158120"/>
                    <a:pt x="156669" y="168270"/>
                    <a:pt x="194553" y="155642"/>
                  </a:cubicBezTo>
                  <a:cubicBezTo>
                    <a:pt x="194453" y="155044"/>
                    <a:pt x="185180" y="80697"/>
                    <a:pt x="175097" y="68093"/>
                  </a:cubicBezTo>
                  <a:cubicBezTo>
                    <a:pt x="164755" y="55166"/>
                    <a:pt x="132997" y="41621"/>
                    <a:pt x="116731" y="38910"/>
                  </a:cubicBezTo>
                  <a:cubicBezTo>
                    <a:pt x="107136" y="37311"/>
                    <a:pt x="92413" y="6485"/>
                    <a:pt x="87549" y="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113C0C4-E735-00B9-D81D-94A7C9462801}"/>
                </a:ext>
              </a:extLst>
            </p:cNvPr>
            <p:cNvSpPr/>
            <p:nvPr/>
          </p:nvSpPr>
          <p:spPr>
            <a:xfrm>
              <a:off x="3032504" y="2682491"/>
              <a:ext cx="214486" cy="263234"/>
            </a:xfrm>
            <a:custGeom>
              <a:avLst/>
              <a:gdLst>
                <a:gd name="connsiteX0" fmla="*/ 0 w 214008"/>
                <a:gd name="connsiteY0" fmla="*/ 136188 h 262647"/>
                <a:gd name="connsiteX1" fmla="*/ 0 w 214008"/>
                <a:gd name="connsiteY1" fmla="*/ 136188 h 262647"/>
                <a:gd name="connsiteX2" fmla="*/ 9728 w 214008"/>
                <a:gd name="connsiteY2" fmla="*/ 48639 h 262647"/>
                <a:gd name="connsiteX3" fmla="*/ 38911 w 214008"/>
                <a:gd name="connsiteY3" fmla="*/ 38911 h 262647"/>
                <a:gd name="connsiteX4" fmla="*/ 77821 w 214008"/>
                <a:gd name="connsiteY4" fmla="*/ 19456 h 262647"/>
                <a:gd name="connsiteX5" fmla="*/ 116732 w 214008"/>
                <a:gd name="connsiteY5" fmla="*/ 9728 h 262647"/>
                <a:gd name="connsiteX6" fmla="*/ 145915 w 214008"/>
                <a:gd name="connsiteY6" fmla="*/ 0 h 262647"/>
                <a:gd name="connsiteX7" fmla="*/ 175098 w 214008"/>
                <a:gd name="connsiteY7" fmla="*/ 9728 h 262647"/>
                <a:gd name="connsiteX8" fmla="*/ 214008 w 214008"/>
                <a:gd name="connsiteY8" fmla="*/ 68094 h 262647"/>
                <a:gd name="connsiteX9" fmla="*/ 204281 w 214008"/>
                <a:gd name="connsiteY9" fmla="*/ 223737 h 262647"/>
                <a:gd name="connsiteX10" fmla="*/ 184825 w 214008"/>
                <a:gd name="connsiteY10" fmla="*/ 243192 h 262647"/>
                <a:gd name="connsiteX11" fmla="*/ 126459 w 214008"/>
                <a:gd name="connsiteY11" fmla="*/ 262647 h 262647"/>
                <a:gd name="connsiteX12" fmla="*/ 87549 w 214008"/>
                <a:gd name="connsiteY12" fmla="*/ 252920 h 262647"/>
                <a:gd name="connsiteX13" fmla="*/ 68093 w 214008"/>
                <a:gd name="connsiteY13" fmla="*/ 233464 h 262647"/>
                <a:gd name="connsiteX14" fmla="*/ 19455 w 214008"/>
                <a:gd name="connsiteY14" fmla="*/ 145915 h 262647"/>
                <a:gd name="connsiteX15" fmla="*/ 0 w 214008"/>
                <a:gd name="connsiteY15" fmla="*/ 136188 h 2626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008" h="262647">
                  <a:moveTo>
                    <a:pt x="0" y="136188"/>
                  </a:moveTo>
                  <a:lnTo>
                    <a:pt x="0" y="136188"/>
                  </a:lnTo>
                  <a:cubicBezTo>
                    <a:pt x="3243" y="107005"/>
                    <a:pt x="-1177" y="75901"/>
                    <a:pt x="9728" y="48639"/>
                  </a:cubicBezTo>
                  <a:cubicBezTo>
                    <a:pt x="13536" y="39119"/>
                    <a:pt x="29486" y="42950"/>
                    <a:pt x="38911" y="38911"/>
                  </a:cubicBezTo>
                  <a:cubicBezTo>
                    <a:pt x="52239" y="33199"/>
                    <a:pt x="64243" y="24548"/>
                    <a:pt x="77821" y="19456"/>
                  </a:cubicBezTo>
                  <a:cubicBezTo>
                    <a:pt x="90339" y="14762"/>
                    <a:pt x="103877" y="13401"/>
                    <a:pt x="116732" y="9728"/>
                  </a:cubicBezTo>
                  <a:cubicBezTo>
                    <a:pt x="126591" y="6911"/>
                    <a:pt x="136187" y="3243"/>
                    <a:pt x="145915" y="0"/>
                  </a:cubicBezTo>
                  <a:cubicBezTo>
                    <a:pt x="155643" y="3243"/>
                    <a:pt x="167847" y="2477"/>
                    <a:pt x="175098" y="9728"/>
                  </a:cubicBezTo>
                  <a:cubicBezTo>
                    <a:pt x="191632" y="26262"/>
                    <a:pt x="214008" y="68094"/>
                    <a:pt x="214008" y="68094"/>
                  </a:cubicBezTo>
                  <a:cubicBezTo>
                    <a:pt x="210766" y="119975"/>
                    <a:pt x="212827" y="172462"/>
                    <a:pt x="204281" y="223737"/>
                  </a:cubicBezTo>
                  <a:cubicBezTo>
                    <a:pt x="202773" y="232784"/>
                    <a:pt x="193028" y="239091"/>
                    <a:pt x="184825" y="243192"/>
                  </a:cubicBezTo>
                  <a:cubicBezTo>
                    <a:pt x="166482" y="252363"/>
                    <a:pt x="126459" y="262647"/>
                    <a:pt x="126459" y="262647"/>
                  </a:cubicBezTo>
                  <a:cubicBezTo>
                    <a:pt x="113489" y="259405"/>
                    <a:pt x="99507" y="258899"/>
                    <a:pt x="87549" y="252920"/>
                  </a:cubicBezTo>
                  <a:cubicBezTo>
                    <a:pt x="79346" y="248818"/>
                    <a:pt x="73596" y="240801"/>
                    <a:pt x="68093" y="233464"/>
                  </a:cubicBezTo>
                  <a:cubicBezTo>
                    <a:pt x="40924" y="197239"/>
                    <a:pt x="28934" y="183829"/>
                    <a:pt x="19455" y="145915"/>
                  </a:cubicBezTo>
                  <a:cubicBezTo>
                    <a:pt x="18669" y="142769"/>
                    <a:pt x="3242" y="137809"/>
                    <a:pt x="0" y="136188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0EAABEF-6CB1-5048-DF85-245318CDA428}"/>
                </a:ext>
              </a:extLst>
            </p:cNvPr>
            <p:cNvSpPr/>
            <p:nvPr/>
          </p:nvSpPr>
          <p:spPr>
            <a:xfrm>
              <a:off x="7069236" y="2463264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B63CF552-7629-4CB6-4A93-210C3A6DEF82}"/>
                </a:ext>
              </a:extLst>
            </p:cNvPr>
            <p:cNvSpPr/>
            <p:nvPr/>
          </p:nvSpPr>
          <p:spPr>
            <a:xfrm>
              <a:off x="6457665" y="1803155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F1438F63-D355-FB42-C5B8-FFABF50FD6E8}"/>
                </a:ext>
              </a:extLst>
            </p:cNvPr>
            <p:cNvSpPr/>
            <p:nvPr/>
          </p:nvSpPr>
          <p:spPr>
            <a:xfrm>
              <a:off x="6469613" y="2948005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CC6D526E-0924-FF49-89FA-F8FCDD88699F}"/>
                </a:ext>
              </a:extLst>
            </p:cNvPr>
            <p:cNvCxnSpPr>
              <a:cxnSpLocks/>
            </p:cNvCxnSpPr>
            <p:nvPr/>
          </p:nvCxnSpPr>
          <p:spPr>
            <a:xfrm>
              <a:off x="6697100" y="1981113"/>
              <a:ext cx="339312" cy="46034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4F40129E-4603-65CF-EF7E-F10C041E09C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231964" y="1969023"/>
              <a:ext cx="2091721" cy="147504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A9CC1227-04F2-D43A-69BB-5F866DC47F56}"/>
                </a:ext>
              </a:extLst>
            </p:cNvPr>
            <p:cNvCxnSpPr>
              <a:cxnSpLocks/>
            </p:cNvCxnSpPr>
            <p:nvPr/>
          </p:nvCxnSpPr>
          <p:spPr>
            <a:xfrm>
              <a:off x="3685663" y="1800251"/>
              <a:ext cx="2638022" cy="8534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C4B35B64-6099-99A7-8640-09EEE36B07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054486" y="2611583"/>
              <a:ext cx="2882689" cy="334142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DDB5A0C8-E865-7D7C-37F3-1431CB8E4138}"/>
                </a:ext>
              </a:extLst>
            </p:cNvPr>
            <p:cNvSpPr/>
            <p:nvPr/>
          </p:nvSpPr>
          <p:spPr>
            <a:xfrm>
              <a:off x="2662082" y="3159153"/>
              <a:ext cx="170388" cy="212184"/>
            </a:xfrm>
            <a:custGeom>
              <a:avLst/>
              <a:gdLst>
                <a:gd name="connsiteX0" fmla="*/ 85725 w 114300"/>
                <a:gd name="connsiteY0" fmla="*/ 3084 h 142338"/>
                <a:gd name="connsiteX1" fmla="*/ 61912 w 114300"/>
                <a:gd name="connsiteY1" fmla="*/ 12609 h 142338"/>
                <a:gd name="connsiteX2" fmla="*/ 9525 w 114300"/>
                <a:gd name="connsiteY2" fmla="*/ 50709 h 142338"/>
                <a:gd name="connsiteX3" fmla="*/ 0 w 114300"/>
                <a:gd name="connsiteY3" fmla="*/ 69759 h 142338"/>
                <a:gd name="connsiteX4" fmla="*/ 9525 w 114300"/>
                <a:gd name="connsiteY4" fmla="*/ 131671 h 142338"/>
                <a:gd name="connsiteX5" fmla="*/ 100012 w 114300"/>
                <a:gd name="connsiteY5" fmla="*/ 117384 h 142338"/>
                <a:gd name="connsiteX6" fmla="*/ 114300 w 114300"/>
                <a:gd name="connsiteY6" fmla="*/ 69759 h 142338"/>
                <a:gd name="connsiteX7" fmla="*/ 85725 w 114300"/>
                <a:gd name="connsiteY7" fmla="*/ 3084 h 1423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4300" h="142338">
                  <a:moveTo>
                    <a:pt x="85725" y="3084"/>
                  </a:moveTo>
                  <a:cubicBezTo>
                    <a:pt x="76994" y="-6441"/>
                    <a:pt x="69559" y="8786"/>
                    <a:pt x="61912" y="12609"/>
                  </a:cubicBezTo>
                  <a:cubicBezTo>
                    <a:pt x="40323" y="23403"/>
                    <a:pt x="23911" y="31528"/>
                    <a:pt x="9525" y="50709"/>
                  </a:cubicBezTo>
                  <a:cubicBezTo>
                    <a:pt x="5265" y="56389"/>
                    <a:pt x="3175" y="63409"/>
                    <a:pt x="0" y="69759"/>
                  </a:cubicBezTo>
                  <a:cubicBezTo>
                    <a:pt x="3175" y="90396"/>
                    <a:pt x="-4683" y="116370"/>
                    <a:pt x="9525" y="131671"/>
                  </a:cubicBezTo>
                  <a:cubicBezTo>
                    <a:pt x="34455" y="158519"/>
                    <a:pt x="79914" y="127433"/>
                    <a:pt x="100012" y="117384"/>
                  </a:cubicBezTo>
                  <a:cubicBezTo>
                    <a:pt x="100565" y="115725"/>
                    <a:pt x="114300" y="76954"/>
                    <a:pt x="114300" y="69759"/>
                  </a:cubicBezTo>
                  <a:cubicBezTo>
                    <a:pt x="114300" y="-1041"/>
                    <a:pt x="94456" y="12609"/>
                    <a:pt x="85725" y="3084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2BAFC07-2B15-C2B7-C128-75B2BF0AF847}"/>
                </a:ext>
              </a:extLst>
            </p:cNvPr>
            <p:cNvSpPr/>
            <p:nvPr/>
          </p:nvSpPr>
          <p:spPr>
            <a:xfrm>
              <a:off x="3642606" y="2473285"/>
              <a:ext cx="86112" cy="86434"/>
            </a:xfrm>
            <a:custGeom>
              <a:avLst/>
              <a:gdLst>
                <a:gd name="connsiteX0" fmla="*/ 39719 w 57766"/>
                <a:gd name="connsiteY0" fmla="*/ 0 h 57982"/>
                <a:gd name="connsiteX1" fmla="*/ 1619 w 57766"/>
                <a:gd name="connsiteY1" fmla="*/ 52387 h 57982"/>
                <a:gd name="connsiteX2" fmla="*/ 34956 w 57766"/>
                <a:gd name="connsiteY2" fmla="*/ 57150 h 57982"/>
                <a:gd name="connsiteX3" fmla="*/ 54006 w 57766"/>
                <a:gd name="connsiteY3" fmla="*/ 52387 h 57982"/>
                <a:gd name="connsiteX4" fmla="*/ 39719 w 57766"/>
                <a:gd name="connsiteY4" fmla="*/ 0 h 5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7766" h="57982">
                  <a:moveTo>
                    <a:pt x="39719" y="0"/>
                  </a:moveTo>
                  <a:cubicBezTo>
                    <a:pt x="30988" y="0"/>
                    <a:pt x="-8398" y="32353"/>
                    <a:pt x="1619" y="52387"/>
                  </a:cubicBezTo>
                  <a:cubicBezTo>
                    <a:pt x="6639" y="62427"/>
                    <a:pt x="23844" y="55562"/>
                    <a:pt x="34956" y="57150"/>
                  </a:cubicBezTo>
                  <a:cubicBezTo>
                    <a:pt x="41306" y="55562"/>
                    <a:pt x="50079" y="57623"/>
                    <a:pt x="54006" y="52387"/>
                  </a:cubicBezTo>
                  <a:cubicBezTo>
                    <a:pt x="65276" y="37361"/>
                    <a:pt x="48450" y="0"/>
                    <a:pt x="39719" y="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8D433390-980E-6EFE-4519-E9BB6383A5C4}"/>
                </a:ext>
              </a:extLst>
            </p:cNvPr>
            <p:cNvSpPr/>
            <p:nvPr/>
          </p:nvSpPr>
          <p:spPr>
            <a:xfrm>
              <a:off x="3818922" y="2894846"/>
              <a:ext cx="132199" cy="249764"/>
            </a:xfrm>
            <a:custGeom>
              <a:avLst/>
              <a:gdLst>
                <a:gd name="connsiteX0" fmla="*/ 45820 w 88682"/>
                <a:gd name="connsiteY0" fmla="*/ 230 h 167547"/>
                <a:gd name="connsiteX1" fmla="*/ 17245 w 88682"/>
                <a:gd name="connsiteY1" fmla="*/ 24043 h 167547"/>
                <a:gd name="connsiteX2" fmla="*/ 7720 w 88682"/>
                <a:gd name="connsiteY2" fmla="*/ 105005 h 167547"/>
                <a:gd name="connsiteX3" fmla="*/ 50582 w 88682"/>
                <a:gd name="connsiteY3" fmla="*/ 133580 h 167547"/>
                <a:gd name="connsiteX4" fmla="*/ 79157 w 88682"/>
                <a:gd name="connsiteY4" fmla="*/ 166918 h 167547"/>
                <a:gd name="connsiteX5" fmla="*/ 88682 w 88682"/>
                <a:gd name="connsiteY5" fmla="*/ 105005 h 167547"/>
                <a:gd name="connsiteX6" fmla="*/ 79157 w 88682"/>
                <a:gd name="connsiteY6" fmla="*/ 57380 h 167547"/>
                <a:gd name="connsiteX7" fmla="*/ 69632 w 88682"/>
                <a:gd name="connsiteY7" fmla="*/ 38330 h 167547"/>
                <a:gd name="connsiteX8" fmla="*/ 45820 w 88682"/>
                <a:gd name="connsiteY8" fmla="*/ 230 h 1675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682" h="167547">
                  <a:moveTo>
                    <a:pt x="45820" y="230"/>
                  </a:moveTo>
                  <a:cubicBezTo>
                    <a:pt x="37089" y="-2151"/>
                    <a:pt x="25096" y="14447"/>
                    <a:pt x="17245" y="24043"/>
                  </a:cubicBezTo>
                  <a:cubicBezTo>
                    <a:pt x="294" y="44761"/>
                    <a:pt x="-6535" y="80772"/>
                    <a:pt x="7720" y="105005"/>
                  </a:cubicBezTo>
                  <a:cubicBezTo>
                    <a:pt x="16426" y="119806"/>
                    <a:pt x="50582" y="133580"/>
                    <a:pt x="50582" y="133580"/>
                  </a:cubicBezTo>
                  <a:cubicBezTo>
                    <a:pt x="52820" y="136937"/>
                    <a:pt x="75307" y="172693"/>
                    <a:pt x="79157" y="166918"/>
                  </a:cubicBezTo>
                  <a:cubicBezTo>
                    <a:pt x="90739" y="149544"/>
                    <a:pt x="85507" y="125643"/>
                    <a:pt x="88682" y="105005"/>
                  </a:cubicBezTo>
                  <a:cubicBezTo>
                    <a:pt x="85507" y="89130"/>
                    <a:pt x="83605" y="72946"/>
                    <a:pt x="79157" y="57380"/>
                  </a:cubicBezTo>
                  <a:cubicBezTo>
                    <a:pt x="77207" y="50554"/>
                    <a:pt x="71877" y="45065"/>
                    <a:pt x="69632" y="38330"/>
                  </a:cubicBezTo>
                  <a:cubicBezTo>
                    <a:pt x="57466" y="1830"/>
                    <a:pt x="54551" y="2611"/>
                    <a:pt x="45820" y="230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12B8DE6-0091-CF65-8DC2-E691F469D4CE}"/>
                </a:ext>
              </a:extLst>
            </p:cNvPr>
            <p:cNvSpPr/>
            <p:nvPr/>
          </p:nvSpPr>
          <p:spPr>
            <a:xfrm>
              <a:off x="4053826" y="1981113"/>
              <a:ext cx="178138" cy="241383"/>
            </a:xfrm>
            <a:custGeom>
              <a:avLst/>
              <a:gdLst>
                <a:gd name="connsiteX0" fmla="*/ 0 w 119499"/>
                <a:gd name="connsiteY0" fmla="*/ 152400 h 161925"/>
                <a:gd name="connsiteX1" fmla="*/ 38100 w 119499"/>
                <a:gd name="connsiteY1" fmla="*/ 19050 h 161925"/>
                <a:gd name="connsiteX2" fmla="*/ 42863 w 119499"/>
                <a:gd name="connsiteY2" fmla="*/ 4762 h 161925"/>
                <a:gd name="connsiteX3" fmla="*/ 80963 w 119499"/>
                <a:gd name="connsiteY3" fmla="*/ 0 h 161925"/>
                <a:gd name="connsiteX4" fmla="*/ 109538 w 119499"/>
                <a:gd name="connsiteY4" fmla="*/ 4762 h 161925"/>
                <a:gd name="connsiteX5" fmla="*/ 100013 w 119499"/>
                <a:gd name="connsiteY5" fmla="*/ 90487 h 161925"/>
                <a:gd name="connsiteX6" fmla="*/ 61913 w 119499"/>
                <a:gd name="connsiteY6" fmla="*/ 138112 h 161925"/>
                <a:gd name="connsiteX7" fmla="*/ 47625 w 119499"/>
                <a:gd name="connsiteY7" fmla="*/ 147637 h 161925"/>
                <a:gd name="connsiteX8" fmla="*/ 33338 w 119499"/>
                <a:gd name="connsiteY8" fmla="*/ 161925 h 161925"/>
                <a:gd name="connsiteX9" fmla="*/ 0 w 119499"/>
                <a:gd name="connsiteY9" fmla="*/ 152400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9499" h="161925">
                  <a:moveTo>
                    <a:pt x="0" y="152400"/>
                  </a:moveTo>
                  <a:cubicBezTo>
                    <a:pt x="12700" y="107950"/>
                    <a:pt x="23480" y="62906"/>
                    <a:pt x="38100" y="19050"/>
                  </a:cubicBezTo>
                  <a:cubicBezTo>
                    <a:pt x="39688" y="14287"/>
                    <a:pt x="38275" y="6801"/>
                    <a:pt x="42863" y="4762"/>
                  </a:cubicBezTo>
                  <a:cubicBezTo>
                    <a:pt x="54559" y="-436"/>
                    <a:pt x="68263" y="1587"/>
                    <a:pt x="80963" y="0"/>
                  </a:cubicBezTo>
                  <a:cubicBezTo>
                    <a:pt x="90488" y="1587"/>
                    <a:pt x="102710" y="-2066"/>
                    <a:pt x="109538" y="4762"/>
                  </a:cubicBezTo>
                  <a:cubicBezTo>
                    <a:pt x="133010" y="28234"/>
                    <a:pt x="108796" y="71824"/>
                    <a:pt x="100013" y="90487"/>
                  </a:cubicBezTo>
                  <a:cubicBezTo>
                    <a:pt x="91727" y="108094"/>
                    <a:pt x="76706" y="125433"/>
                    <a:pt x="61913" y="138112"/>
                  </a:cubicBezTo>
                  <a:cubicBezTo>
                    <a:pt x="57567" y="141837"/>
                    <a:pt x="52022" y="143973"/>
                    <a:pt x="47625" y="147637"/>
                  </a:cubicBezTo>
                  <a:cubicBezTo>
                    <a:pt x="42451" y="151949"/>
                    <a:pt x="38100" y="157162"/>
                    <a:pt x="33338" y="161925"/>
                  </a:cubicBezTo>
                  <a:lnTo>
                    <a:pt x="0" y="152400"/>
                  </a:ln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3477024A-7402-06BD-0405-BF3BFCC7DAB5}"/>
                </a:ext>
              </a:extLst>
            </p:cNvPr>
            <p:cNvSpPr/>
            <p:nvPr/>
          </p:nvSpPr>
          <p:spPr>
            <a:xfrm>
              <a:off x="2445399" y="1802161"/>
              <a:ext cx="238224" cy="166862"/>
            </a:xfrm>
            <a:custGeom>
              <a:avLst/>
              <a:gdLst>
                <a:gd name="connsiteX0" fmla="*/ 112181 w 159806"/>
                <a:gd name="connsiteY0" fmla="*/ 2397 h 111935"/>
                <a:gd name="connsiteX1" fmla="*/ 88368 w 159806"/>
                <a:gd name="connsiteY1" fmla="*/ 7160 h 111935"/>
                <a:gd name="connsiteX2" fmla="*/ 26456 w 159806"/>
                <a:gd name="connsiteY2" fmla="*/ 11922 h 111935"/>
                <a:gd name="connsiteX3" fmla="*/ 12168 w 159806"/>
                <a:gd name="connsiteY3" fmla="*/ 21447 h 111935"/>
                <a:gd name="connsiteX4" fmla="*/ 7406 w 159806"/>
                <a:gd name="connsiteY4" fmla="*/ 54785 h 111935"/>
                <a:gd name="connsiteX5" fmla="*/ 2643 w 159806"/>
                <a:gd name="connsiteY5" fmla="*/ 83360 h 111935"/>
                <a:gd name="connsiteX6" fmla="*/ 78843 w 159806"/>
                <a:gd name="connsiteY6" fmla="*/ 111935 h 111935"/>
                <a:gd name="connsiteX7" fmla="*/ 135993 w 159806"/>
                <a:gd name="connsiteY7" fmla="*/ 102410 h 111935"/>
                <a:gd name="connsiteX8" fmla="*/ 159806 w 159806"/>
                <a:gd name="connsiteY8" fmla="*/ 50022 h 111935"/>
                <a:gd name="connsiteX9" fmla="*/ 112181 w 159806"/>
                <a:gd name="connsiteY9" fmla="*/ 2397 h 111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9806" h="111935">
                  <a:moveTo>
                    <a:pt x="112181" y="2397"/>
                  </a:moveTo>
                  <a:cubicBezTo>
                    <a:pt x="100275" y="-4747"/>
                    <a:pt x="96413" y="6266"/>
                    <a:pt x="88368" y="7160"/>
                  </a:cubicBezTo>
                  <a:cubicBezTo>
                    <a:pt x="67796" y="9446"/>
                    <a:pt x="46800" y="8108"/>
                    <a:pt x="26456" y="11922"/>
                  </a:cubicBezTo>
                  <a:cubicBezTo>
                    <a:pt x="20830" y="12977"/>
                    <a:pt x="16931" y="18272"/>
                    <a:pt x="12168" y="21447"/>
                  </a:cubicBezTo>
                  <a:cubicBezTo>
                    <a:pt x="10581" y="32560"/>
                    <a:pt x="9113" y="43690"/>
                    <a:pt x="7406" y="54785"/>
                  </a:cubicBezTo>
                  <a:cubicBezTo>
                    <a:pt x="5938" y="64329"/>
                    <a:pt x="-4897" y="77328"/>
                    <a:pt x="2643" y="83360"/>
                  </a:cubicBezTo>
                  <a:cubicBezTo>
                    <a:pt x="23826" y="100306"/>
                    <a:pt x="78843" y="111935"/>
                    <a:pt x="78843" y="111935"/>
                  </a:cubicBezTo>
                  <a:cubicBezTo>
                    <a:pt x="97893" y="108760"/>
                    <a:pt x="118062" y="109583"/>
                    <a:pt x="135993" y="102410"/>
                  </a:cubicBezTo>
                  <a:cubicBezTo>
                    <a:pt x="150826" y="96477"/>
                    <a:pt x="157403" y="58432"/>
                    <a:pt x="159806" y="50022"/>
                  </a:cubicBezTo>
                  <a:cubicBezTo>
                    <a:pt x="154149" y="-885"/>
                    <a:pt x="124087" y="9541"/>
                    <a:pt x="112181" y="2397"/>
                  </a:cubicBezTo>
                  <a:close/>
                </a:path>
              </a:pathLst>
            </a:custGeom>
            <a:gradFill flip="none" rotWithShape="1">
              <a:gsLst>
                <a:gs pos="56000">
                  <a:srgbClr val="3C1A56"/>
                </a:gs>
                <a:gs pos="100000">
                  <a:schemeClr val="bg1"/>
                </a:gs>
                <a:gs pos="12000">
                  <a:srgbClr val="7030A0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52CFBEFD-C539-F22A-5773-DA41B0CACE49}"/>
                </a:ext>
              </a:extLst>
            </p:cNvPr>
            <p:cNvSpPr/>
            <p:nvPr/>
          </p:nvSpPr>
          <p:spPr>
            <a:xfrm>
              <a:off x="7176162" y="1595824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7B08C79-E0A3-A062-B355-638D0B715826}"/>
                </a:ext>
              </a:extLst>
            </p:cNvPr>
            <p:cNvSpPr/>
            <p:nvPr/>
          </p:nvSpPr>
          <p:spPr>
            <a:xfrm>
              <a:off x="7036615" y="3197984"/>
              <a:ext cx="182196" cy="18219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5A8BFD85-BE0D-220A-0B5A-8282FD9D24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818922" y="2523972"/>
              <a:ext cx="3047834" cy="30390"/>
            </a:xfrm>
            <a:prstGeom prst="straightConnector1">
              <a:avLst/>
            </a:prstGeom>
            <a:ln>
              <a:prstDash val="dash"/>
              <a:tailEnd type="triangle"/>
            </a:ln>
          </p:spPr>
          <p:style>
            <a:lnRef idx="1">
              <a:schemeClr val="accent6"/>
            </a:lnRef>
            <a:fillRef idx="0">
              <a:schemeClr val="accent6"/>
            </a:fillRef>
            <a:effectRef idx="0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AF6A3C0C-AA43-AB12-B591-60EE1F68F9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931199" y="2279717"/>
              <a:ext cx="142601" cy="534391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3C8D90E5-DE74-9536-B31F-893EF27FF4B3}"/>
                </a:ext>
              </a:extLst>
            </p:cNvPr>
            <p:cNvCxnSpPr>
              <a:cxnSpLocks/>
            </p:cNvCxnSpPr>
            <p:nvPr/>
          </p:nvCxnSpPr>
          <p:spPr>
            <a:xfrm>
              <a:off x="3517794" y="1981113"/>
              <a:ext cx="137045" cy="447374"/>
            </a:xfrm>
            <a:prstGeom prst="straightConnector1">
              <a:avLst/>
            </a:prstGeom>
            <a:ln>
              <a:solidFill>
                <a:srgbClr val="7030A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6FBE9D0E-A939-803F-7A1A-4E28A9EC13D5}"/>
                </a:ext>
              </a:extLst>
            </p:cNvPr>
            <p:cNvSpPr/>
            <p:nvPr/>
          </p:nvSpPr>
          <p:spPr>
            <a:xfrm>
              <a:off x="1940845" y="1380960"/>
              <a:ext cx="2556149" cy="2240718"/>
            </a:xfrm>
            <a:prstGeom prst="ellipse">
              <a:avLst/>
            </a:prstGeom>
            <a:noFill/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0" name="Arrow: Left-Right 29">
              <a:extLst>
                <a:ext uri="{FF2B5EF4-FFF2-40B4-BE49-F238E27FC236}">
                  <a16:creationId xmlns:a16="http://schemas.microsoft.com/office/drawing/2014/main" id="{0C5E626F-1820-E7F4-4783-CBB2400D137B}"/>
                </a:ext>
              </a:extLst>
            </p:cNvPr>
            <p:cNvSpPr/>
            <p:nvPr/>
          </p:nvSpPr>
          <p:spPr>
            <a:xfrm>
              <a:off x="4627004" y="3992634"/>
              <a:ext cx="1290083" cy="514093"/>
            </a:xfrm>
            <a:prstGeom prst="leftRightArrow">
              <a:avLst/>
            </a:prstGeom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00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9369652-E2B6-0919-E609-0AD8B0448273}"/>
                </a:ext>
              </a:extLst>
            </p:cNvPr>
            <p:cNvSpPr txBox="1"/>
            <p:nvPr/>
          </p:nvSpPr>
          <p:spPr>
            <a:xfrm>
              <a:off x="6098939" y="4034308"/>
              <a:ext cx="2518838" cy="4307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Mathematical definition</a:t>
              </a: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B04EE0A-C9A2-CA53-A5E3-4E4DB722A141}"/>
                </a:ext>
              </a:extLst>
            </p:cNvPr>
            <p:cNvSpPr txBox="1"/>
            <p:nvPr/>
          </p:nvSpPr>
          <p:spPr>
            <a:xfrm>
              <a:off x="715701" y="1209223"/>
              <a:ext cx="1458807" cy="96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/>
                <a:t>well-defined</a:t>
              </a:r>
              <a:br>
                <a:rPr lang="en-US" sz="1000" dirty="0"/>
              </a:br>
              <a:r>
                <a:rPr lang="en-US" sz="1000" dirty="0"/>
                <a:t>physical</a:t>
              </a:r>
            </a:p>
            <a:p>
              <a:r>
                <a:rPr lang="en-US" sz="1000" dirty="0"/>
                <a:t>objects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87F22B2-141B-7991-0969-F197AC42CFCC}"/>
                </a:ext>
              </a:extLst>
            </p:cNvPr>
            <p:cNvSpPr txBox="1"/>
            <p:nvPr/>
          </p:nvSpPr>
          <p:spPr>
            <a:xfrm>
              <a:off x="7766372" y="1355196"/>
              <a:ext cx="1579390" cy="96917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en-US" sz="1000" dirty="0"/>
                <a:t>well-defined</a:t>
              </a:r>
              <a:br>
                <a:rPr lang="en-US" sz="1000" dirty="0"/>
              </a:br>
              <a:r>
                <a:rPr lang="en-US" sz="1000" dirty="0"/>
                <a:t>mathematical</a:t>
              </a:r>
              <a:br>
                <a:rPr lang="en-US" sz="1000" dirty="0"/>
              </a:br>
              <a:r>
                <a:rPr lang="en-US" sz="1000" dirty="0"/>
                <a:t>objects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FE9AEAA-531A-20A1-E7ED-4D547365745E}"/>
                </a:ext>
              </a:extLst>
            </p:cNvPr>
            <p:cNvSpPr txBox="1"/>
            <p:nvPr/>
          </p:nvSpPr>
          <p:spPr>
            <a:xfrm>
              <a:off x="2023985" y="226388"/>
              <a:ext cx="2140030" cy="834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Physical world</a:t>
              </a:r>
              <a:br>
                <a:rPr lang="en-US" sz="1400" dirty="0"/>
              </a:br>
              <a:r>
                <a:rPr lang="en-US" sz="1050" dirty="0"/>
                <a:t>(informal system)</a:t>
              </a:r>
              <a:endParaRPr lang="en-US" sz="1400" dirty="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F517E7BB-5D04-50BB-F95A-71F36AD0532D}"/>
                </a:ext>
              </a:extLst>
            </p:cNvPr>
            <p:cNvSpPr txBox="1"/>
            <p:nvPr/>
          </p:nvSpPr>
          <p:spPr>
            <a:xfrm>
              <a:off x="5496596" y="225083"/>
              <a:ext cx="4065698" cy="8345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dirty="0"/>
                <a:t>Mathematical representation</a:t>
              </a:r>
            </a:p>
            <a:p>
              <a:pPr algn="ctr"/>
              <a:r>
                <a:rPr lang="en-US" sz="1050" dirty="0"/>
                <a:t>(formal system)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FEF3A588-0B5D-AA2D-8F9F-F306FD6B1F65}"/>
              </a:ext>
            </a:extLst>
          </p:cNvPr>
          <p:cNvSpPr txBox="1"/>
          <p:nvPr/>
        </p:nvSpPr>
        <p:spPr>
          <a:xfrm>
            <a:off x="5951322" y="4077929"/>
            <a:ext cx="293208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Clear realm of applicability of</a:t>
            </a:r>
            <a:br>
              <a:rPr lang="en-US" dirty="0"/>
            </a:br>
            <a:r>
              <a:rPr lang="en-US" dirty="0"/>
              <a:t>mathematical tools</a:t>
            </a:r>
          </a:p>
        </p:txBody>
      </p:sp>
      <p:sp>
        <p:nvSpPr>
          <p:cNvPr id="38" name="Slide Number Placeholder 37">
            <a:extLst>
              <a:ext uri="{FF2B5EF4-FFF2-40B4-BE49-F238E27FC236}">
                <a16:creationId xmlns:a16="http://schemas.microsoft.com/office/drawing/2014/main" id="{9DB93454-BCB6-C0EF-CB0E-179AA6305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923303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1BC45F6-08B6-742A-C56A-6D0489043B35}"/>
              </a:ext>
            </a:extLst>
          </p:cNvPr>
          <p:cNvSpPr txBox="1"/>
          <p:nvPr/>
        </p:nvSpPr>
        <p:spPr>
          <a:xfrm>
            <a:off x="2758002" y="352075"/>
            <a:ext cx="66759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There is no “just math”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213897F-65C9-066E-32B7-B18AEED18034}"/>
              </a:ext>
            </a:extLst>
          </p:cNvPr>
          <p:cNvSpPr txBox="1"/>
          <p:nvPr/>
        </p:nvSpPr>
        <p:spPr>
          <a:xfrm>
            <a:off x="261079" y="1624827"/>
            <a:ext cx="5410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Either the math represents physical objects, then it’s describing physics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A646AF8-C227-96E5-DD22-E9E653138FAE}"/>
              </a:ext>
            </a:extLst>
          </p:cNvPr>
          <p:cNvSpPr txBox="1"/>
          <p:nvPr/>
        </p:nvSpPr>
        <p:spPr>
          <a:xfrm>
            <a:off x="1079770" y="3731628"/>
            <a:ext cx="775155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chemeClr val="accent6">
                    <a:lumMod val="75000"/>
                  </a:schemeClr>
                </a:solidFill>
              </a:rPr>
              <a:t>Only by understanding the full details of the math and physics (and philosophy) can you make that determination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EA2B033-5D43-0E1A-693C-1E50E4994AED}"/>
              </a:ext>
            </a:extLst>
          </p:cNvPr>
          <p:cNvSpPr txBox="1"/>
          <p:nvPr/>
        </p:nvSpPr>
        <p:spPr>
          <a:xfrm>
            <a:off x="6520775" y="1624827"/>
            <a:ext cx="5410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accent6">
                    <a:lumMod val="75000"/>
                  </a:schemeClr>
                </a:solidFill>
              </a:rPr>
              <a:t>Or it doesn’t, and therefore it should be stripped away from the physical theory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190B7CF-1D4A-8314-A31D-58BF8877B3E3}"/>
              </a:ext>
            </a:extLst>
          </p:cNvPr>
          <p:cNvSpPr txBox="1"/>
          <p:nvPr/>
        </p:nvSpPr>
        <p:spPr>
          <a:xfrm>
            <a:off x="1121064" y="5769159"/>
            <a:ext cx="7668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you do not know what the well-ordering of the reals is, you are precisely a person that cannot determine whether it is physically significant or not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A4F2A35-4386-4534-70E9-F0F3515D6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5878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7C2045-FA28-A701-4643-172B86C87CFC}"/>
                  </a:ext>
                </a:extLst>
              </p:cNvPr>
              <p:cNvSpPr txBox="1"/>
              <p:nvPr/>
            </p:nvSpPr>
            <p:spPr>
              <a:xfrm>
                <a:off x="589006" y="1000713"/>
                <a:ext cx="11013988" cy="20621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Experimental verifiability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topologies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-algebras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Geometric structures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Entropic structures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Hamiltonian evolution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>
                    <a:solidFill>
                      <a:schemeClr val="tx1"/>
                    </a:solidFill>
                  </a:rPr>
                  <a:t> det</a:t>
                </a:r>
                <a:r>
                  <a:rPr lang="en-US" sz="3200" dirty="0"/>
                  <a:t>-</a:t>
                </a:r>
                <a:r>
                  <a:rPr lang="en-US" sz="3200" dirty="0">
                    <a:solidFill>
                      <a:schemeClr val="tx1"/>
                    </a:solidFill>
                  </a:rPr>
                  <a:t>rev/isolation + DOF independence</a:t>
                </a:r>
              </a:p>
              <a:p>
                <a:pPr algn="ctr"/>
                <a:r>
                  <a:rPr lang="en-US" sz="3200" dirty="0">
                    <a:solidFill>
                      <a:schemeClr val="tx1"/>
                    </a:solidFill>
                  </a:rPr>
                  <a:t>Massive particles and potential forces </a:t>
                </a:r>
                <a14:m>
                  <m:oMath xmlns:m="http://schemas.openxmlformats.org/officeDocument/2006/math">
                    <m:r>
                      <a:rPr lang="en-US" sz="32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</m:oMath>
                </a14:m>
                <a:r>
                  <a:rPr lang="en-US" sz="3200" dirty="0"/>
                  <a:t>        + Kinematic eq</a:t>
                </a:r>
                <a:endParaRPr lang="en-US" sz="3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C7C2045-FA28-A701-4643-172B86C87C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006" y="1000713"/>
                <a:ext cx="11013988" cy="2062103"/>
              </a:xfrm>
              <a:prstGeom prst="rect">
                <a:avLst/>
              </a:prstGeom>
              <a:blipFill>
                <a:blip r:embed="rId3"/>
                <a:stretch>
                  <a:fillRect l="-609" t="-3550" r="-554" b="-91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DC966CF-5103-181D-9D36-444F3DED48AF}"/>
              </a:ext>
            </a:extLst>
          </p:cNvPr>
          <p:cNvSpPr txBox="1"/>
          <p:nvPr/>
        </p:nvSpPr>
        <p:spPr>
          <a:xfrm>
            <a:off x="281138" y="3274024"/>
            <a:ext cx="116341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chemeClr val="accent6">
                    <a:lumMod val="75000"/>
                  </a:schemeClr>
                </a:solidFill>
              </a:rPr>
              <a:t>Physical requirements and assumptions drive most of the theoretical apparatus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50F7BCB-F83D-5611-3EAB-F67AB76B060E}"/>
              </a:ext>
            </a:extLst>
          </p:cNvPr>
          <p:cNvSpPr txBox="1"/>
          <p:nvPr/>
        </p:nvSpPr>
        <p:spPr>
          <a:xfrm>
            <a:off x="243307" y="4448340"/>
            <a:ext cx="47018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 of physics is to find the true laws of the universe!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4F7F79C-08DC-2759-7F56-DE50E361B65E}"/>
              </a:ext>
            </a:extLst>
          </p:cNvPr>
          <p:cNvGrpSpPr/>
          <p:nvPr/>
        </p:nvGrpSpPr>
        <p:grpSpPr>
          <a:xfrm>
            <a:off x="849980" y="4375134"/>
            <a:ext cx="2747840" cy="1100517"/>
            <a:chOff x="5862086" y="4215950"/>
            <a:chExt cx="2747840" cy="1100517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19414EEC-5FD5-A71C-B1D8-C13ACC3E3662}"/>
                </a:ext>
              </a:extLst>
            </p:cNvPr>
            <p:cNvCxnSpPr/>
            <p:nvPr/>
          </p:nvCxnSpPr>
          <p:spPr>
            <a:xfrm>
              <a:off x="5862086" y="4215950"/>
              <a:ext cx="2747840" cy="11005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F5099D18-E71B-D593-9697-101D52BFD5B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862086" y="4215950"/>
              <a:ext cx="2747840" cy="1100517"/>
            </a:xfrm>
            <a:prstGeom prst="line">
              <a:avLst/>
            </a:prstGeom>
            <a:ln w="7620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2527D1FA-4916-705B-987B-20A8DCD1CF03}"/>
              </a:ext>
            </a:extLst>
          </p:cNvPr>
          <p:cNvSpPr txBox="1"/>
          <p:nvPr/>
        </p:nvSpPr>
        <p:spPr>
          <a:xfrm>
            <a:off x="419101" y="5548857"/>
            <a:ext cx="38223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</a:rPr>
              <a:t>Less productive point of view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2387A4C-4F69-D8F7-91A7-73F28F44CB22}"/>
              </a:ext>
            </a:extLst>
          </p:cNvPr>
          <p:cNvSpPr txBox="1"/>
          <p:nvPr/>
        </p:nvSpPr>
        <p:spPr>
          <a:xfrm>
            <a:off x="5027919" y="161842"/>
            <a:ext cx="21361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/>
              <a:t>We found:</a:t>
            </a:r>
          </a:p>
        </p:txBody>
      </p:sp>
      <p:sp>
        <p:nvSpPr>
          <p:cNvPr id="12" name="Arrow: Down 11">
            <a:extLst>
              <a:ext uri="{FF2B5EF4-FFF2-40B4-BE49-F238E27FC236}">
                <a16:creationId xmlns:a16="http://schemas.microsoft.com/office/drawing/2014/main" id="{F3AB3CC5-313B-A90E-4D14-41826B9B2525}"/>
              </a:ext>
            </a:extLst>
          </p:cNvPr>
          <p:cNvSpPr/>
          <p:nvPr/>
        </p:nvSpPr>
        <p:spPr>
          <a:xfrm rot="19924937">
            <a:off x="8108218" y="2506360"/>
            <a:ext cx="234669" cy="299406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CA24FF-27CE-F012-3DA3-564FD6AEC814}"/>
              </a:ext>
            </a:extLst>
          </p:cNvPr>
          <p:cNvSpPr txBox="1"/>
          <p:nvPr/>
        </p:nvSpPr>
        <p:spPr>
          <a:xfrm>
            <a:off x="4687327" y="4448338"/>
            <a:ext cx="489418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Goal of physics is to find models that can be empirically tested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6E240D5-8371-FCEE-213E-2242A927AA1C}"/>
              </a:ext>
            </a:extLst>
          </p:cNvPr>
          <p:cNvSpPr txBox="1"/>
          <p:nvPr/>
        </p:nvSpPr>
        <p:spPr>
          <a:xfrm>
            <a:off x="4945180" y="5548856"/>
            <a:ext cx="39802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More productive point of view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AC0E0A-9B59-A6FB-31A8-66BC33EEB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283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51FFCB-0467-E626-588B-5AB47666B78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A8BFE-3F2F-54AC-A65B-DF8560D1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Wrapping it up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14B59-DDEB-61AC-5A92-A299A4767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Assumptions of Physics: different approach to the foundations of physics</a:t>
            </a:r>
          </a:p>
          <a:p>
            <a:pPr lvl="1"/>
            <a:r>
              <a:rPr lang="en-US" dirty="0"/>
              <a:t>No interpretations, no theories of everything: physically meaningful starting points from which we can rederive the laws and the mathematical frameworks they need</a:t>
            </a:r>
          </a:p>
          <a:p>
            <a:pPr lvl="1"/>
            <a:r>
              <a:rPr lang="en-US" dirty="0"/>
              <a:t>Physical theories are models</a:t>
            </a:r>
          </a:p>
          <a:p>
            <a:pPr lvl="2"/>
            <a:r>
              <a:rPr lang="en-US" dirty="0"/>
              <a:t>Need to clarify exactly what the realm of applicability of each model is</a:t>
            </a:r>
          </a:p>
          <a:p>
            <a:r>
              <a:rPr lang="en-US" dirty="0"/>
              <a:t>Physical mathematics: derive the math required from physical requirements</a:t>
            </a:r>
          </a:p>
          <a:p>
            <a:pPr lvl="1"/>
            <a:r>
              <a:rPr lang="en-US" dirty="0"/>
              <a:t>In physics, mathematics is used to model physical systems, therefore we need mathematics that is designed specifically for that purpose</a:t>
            </a:r>
          </a:p>
          <a:p>
            <a:r>
              <a:rPr lang="en-US" dirty="0"/>
              <a:t>You need to start at the lowest level of mathematics</a:t>
            </a:r>
          </a:p>
          <a:p>
            <a:pPr lvl="1"/>
            <a:r>
              <a:rPr lang="en-US" dirty="0"/>
              <a:t>Rigor, precision, meaning, correctness cannot be “sprinkled on top”</a:t>
            </a:r>
          </a:p>
          <a:p>
            <a:pPr lvl="1"/>
            <a:r>
              <a:rPr lang="en-US" dirty="0"/>
              <a:t>“Big systems that work evolve from small systems that work,</a:t>
            </a:r>
            <a:br>
              <a:rPr lang="en-US" dirty="0"/>
            </a:br>
            <a:r>
              <a:rPr lang="en-US" dirty="0"/>
              <a:t>never from big systems that do not work” (Gall’s law)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651CF2-64F0-D84A-55DB-184565ED4F89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39914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09098F7-B06E-6F59-0481-692138E13EC1}"/>
              </a:ext>
            </a:extLst>
          </p:cNvPr>
          <p:cNvSpPr txBox="1"/>
          <p:nvPr/>
        </p:nvSpPr>
        <p:spPr>
          <a:xfrm>
            <a:off x="309966" y="255722"/>
            <a:ext cx="888300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Assumptions of Physics is an open research program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E16D0D8-F8B5-E092-4ACB-36AABB38ECC5}"/>
              </a:ext>
            </a:extLst>
          </p:cNvPr>
          <p:cNvSpPr txBox="1"/>
          <p:nvPr/>
        </p:nvSpPr>
        <p:spPr>
          <a:xfrm>
            <a:off x="896023" y="2717466"/>
            <a:ext cx="96802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Activities coordinated through a Discord server (contact </a:t>
            </a:r>
            <a:r>
              <a:rPr lang="en-US" dirty="0">
                <a:hlinkClick r:id="rId2"/>
              </a:rPr>
              <a:t>info@assumptionsofphysics.org</a:t>
            </a:r>
            <a:r>
              <a:rPr lang="en-US" dirty="0"/>
              <a:t> for an invite)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D36676-CAD3-512F-FA3C-AB1C8F384E35}"/>
              </a:ext>
            </a:extLst>
          </p:cNvPr>
          <p:cNvSpPr txBox="1"/>
          <p:nvPr/>
        </p:nvSpPr>
        <p:spPr>
          <a:xfrm>
            <a:off x="896023" y="1016167"/>
            <a:ext cx="784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Our main output is an open access book: </a:t>
            </a:r>
            <a:r>
              <a:rPr lang="en-US" dirty="0">
                <a:hlinkClick r:id="rId3"/>
              </a:rPr>
              <a:t>https://assumptionsofphysics.org/book/</a:t>
            </a:r>
            <a:r>
              <a:rPr lang="en-US" dirty="0"/>
              <a:t>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D40D855-8B42-8151-46EB-25EEEEBA0116}"/>
              </a:ext>
            </a:extLst>
          </p:cNvPr>
          <p:cNvSpPr txBox="1"/>
          <p:nvPr/>
        </p:nvSpPr>
        <p:spPr>
          <a:xfrm>
            <a:off x="896022" y="1444998"/>
            <a:ext cx="7962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our material is developed on GitHub: </a:t>
            </a:r>
            <a:r>
              <a:rPr lang="en-US" dirty="0">
                <a:hlinkClick r:id="rId4"/>
              </a:rPr>
              <a:t>https://github.com/assumptionsofphysics</a:t>
            </a:r>
            <a:r>
              <a:rPr lang="en-US" dirty="0"/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6ED9373-1FEB-9976-A78B-A00D06A46DE9}"/>
              </a:ext>
            </a:extLst>
          </p:cNvPr>
          <p:cNvSpPr txBox="1"/>
          <p:nvPr/>
        </p:nvSpPr>
        <p:spPr>
          <a:xfrm>
            <a:off x="896022" y="1869154"/>
            <a:ext cx="90824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One YouTube channel dedicated to publicize results: </a:t>
            </a:r>
            <a:r>
              <a:rPr lang="en-US" dirty="0">
                <a:hlinkClick r:id="rId5"/>
              </a:rPr>
              <a:t>https://www.youtube.com/user/gcarcassi</a:t>
            </a:r>
            <a:r>
              <a:rPr lang="en-US" dirty="0"/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DC6F4BD-1E3C-D3EE-C20F-36109D14DF97}"/>
              </a:ext>
            </a:extLst>
          </p:cNvPr>
          <p:cNvSpPr txBox="1"/>
          <p:nvPr/>
        </p:nvSpPr>
        <p:spPr>
          <a:xfrm>
            <a:off x="896022" y="2293310"/>
            <a:ext cx="10506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Another YouTube channel dedicated to research: </a:t>
            </a:r>
            <a:r>
              <a:rPr lang="en-US" dirty="0">
                <a:hlinkClick r:id="rId6"/>
              </a:rPr>
              <a:t>https://www.youtube.com/@AssumptionsofPhysicsResearch</a:t>
            </a:r>
            <a:r>
              <a:rPr lang="en-US" dirty="0"/>
              <a:t> 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77E8F19-4C4A-4370-166E-784670AA0AE5}"/>
              </a:ext>
            </a:extLst>
          </p:cNvPr>
          <p:cNvCxnSpPr>
            <a:cxnSpLocks/>
          </p:cNvCxnSpPr>
          <p:nvPr/>
        </p:nvCxnSpPr>
        <p:spPr>
          <a:xfrm flipH="1">
            <a:off x="10405317" y="1945037"/>
            <a:ext cx="567483" cy="3482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E4D4BB4F-769D-D958-0C96-1035D7BF67CF}"/>
              </a:ext>
            </a:extLst>
          </p:cNvPr>
          <p:cNvSpPr txBox="1"/>
          <p:nvPr/>
        </p:nvSpPr>
        <p:spPr>
          <a:xfrm>
            <a:off x="10972800" y="1629664"/>
            <a:ext cx="1003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Livestream</a:t>
            </a:r>
            <a:br>
              <a:rPr lang="en-US" sz="1400" dirty="0"/>
            </a:br>
            <a:r>
              <a:rPr lang="en-US" sz="1400" dirty="0"/>
              <a:t>discussions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C9A0C1C-460C-FC41-10B0-C9F895D7754C}"/>
              </a:ext>
            </a:extLst>
          </p:cNvPr>
          <p:cNvSpPr txBox="1"/>
          <p:nvPr/>
        </p:nvSpPr>
        <p:spPr>
          <a:xfrm>
            <a:off x="309966" y="3672139"/>
            <a:ext cx="805996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Always looking for experts to gain insights and/or help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19F76A6E-D82D-E1E9-0E94-01C9D53092C2}"/>
              </a:ext>
            </a:extLst>
          </p:cNvPr>
          <p:cNvSpPr txBox="1"/>
          <p:nvPr/>
        </p:nvSpPr>
        <p:spPr>
          <a:xfrm>
            <a:off x="309965" y="4195359"/>
            <a:ext cx="49744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Always looking for collaborations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0C5F555-A118-B178-FEF8-56FAAC1BCAA8}"/>
              </a:ext>
            </a:extLst>
          </p:cNvPr>
          <p:cNvSpPr txBox="1"/>
          <p:nvPr/>
        </p:nvSpPr>
        <p:spPr>
          <a:xfrm>
            <a:off x="309964" y="4718579"/>
            <a:ext cx="83691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Always looking for editors/journals/conferences that are</a:t>
            </a:r>
            <a:br>
              <a:rPr lang="en-US" sz="2800" dirty="0"/>
            </a:br>
            <a:r>
              <a:rPr lang="en-US" sz="2800" dirty="0"/>
              <a:t>sympathetic to the mission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14F0697-4F33-2829-AFE9-BE91BE7BF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83DD05B-694A-3FA0-61AA-E984A1A855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Christine Aidala - University of Michigan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38873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51AE0D-C5E6-31F4-2BD8-52FAC747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6816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ED448397-B8D4-1179-F3D7-42CAF0EF9C1A}"/>
              </a:ext>
            </a:extLst>
          </p:cNvPr>
          <p:cNvCxnSpPr>
            <a:stCxn id="46" idx="3"/>
            <a:endCxn id="50" idx="1"/>
          </p:cNvCxnSpPr>
          <p:nvPr/>
        </p:nvCxnSpPr>
        <p:spPr>
          <a:xfrm flipV="1">
            <a:off x="3725915" y="2131254"/>
            <a:ext cx="949024" cy="1028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6" name="Rectangle 45">
            <a:extLst>
              <a:ext uri="{FF2B5EF4-FFF2-40B4-BE49-F238E27FC236}">
                <a16:creationId xmlns:a16="http://schemas.microsoft.com/office/drawing/2014/main" id="{71833B01-0AEA-FC46-1647-BF375E02B35E}"/>
              </a:ext>
            </a:extLst>
          </p:cNvPr>
          <p:cNvSpPr/>
          <p:nvPr/>
        </p:nvSpPr>
        <p:spPr>
          <a:xfrm>
            <a:off x="935433" y="1778199"/>
            <a:ext cx="2790483" cy="7266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General physical principles</a:t>
            </a:r>
            <a:br>
              <a:rPr lang="en-US" sz="1600" dirty="0"/>
            </a:br>
            <a:r>
              <a:rPr lang="en-US" sz="1600" dirty="0"/>
              <a:t>and requirements</a:t>
            </a:r>
          </a:p>
        </p:txBody>
      </p: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BE8B9163-2895-C079-CAA8-09EC5E2C9DE6}"/>
              </a:ext>
            </a:extLst>
          </p:cNvPr>
          <p:cNvCxnSpPr>
            <a:stCxn id="47" idx="3"/>
            <a:endCxn id="82" idx="1"/>
          </p:cNvCxnSpPr>
          <p:nvPr/>
        </p:nvCxnSpPr>
        <p:spPr>
          <a:xfrm>
            <a:off x="3254087" y="3335369"/>
            <a:ext cx="961262" cy="140445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4" name="Straight Arrow Connector 103">
            <a:extLst>
              <a:ext uri="{FF2B5EF4-FFF2-40B4-BE49-F238E27FC236}">
                <a16:creationId xmlns:a16="http://schemas.microsoft.com/office/drawing/2014/main" id="{AB4AEA42-65BC-759B-FF0D-2218853194C3}"/>
              </a:ext>
            </a:extLst>
          </p:cNvPr>
          <p:cNvCxnSpPr>
            <a:stCxn id="47" idx="3"/>
            <a:endCxn id="81" idx="1"/>
          </p:cNvCxnSpPr>
          <p:nvPr/>
        </p:nvCxnSpPr>
        <p:spPr>
          <a:xfrm>
            <a:off x="3254087" y="3335369"/>
            <a:ext cx="3660265" cy="146249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E94D6ED4-E49F-020B-A6CD-CFD886462A0C}"/>
              </a:ext>
            </a:extLst>
          </p:cNvPr>
          <p:cNvCxnSpPr>
            <a:stCxn id="47" idx="3"/>
            <a:endCxn id="83" idx="1"/>
          </p:cNvCxnSpPr>
          <p:nvPr/>
        </p:nvCxnSpPr>
        <p:spPr>
          <a:xfrm>
            <a:off x="3254087" y="3335369"/>
            <a:ext cx="3764370" cy="1310697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2BA0CA5A-51B6-6CC2-A0B3-77A1CB65FA64}"/>
              </a:ext>
            </a:extLst>
          </p:cNvPr>
          <p:cNvSpPr/>
          <p:nvPr/>
        </p:nvSpPr>
        <p:spPr>
          <a:xfrm>
            <a:off x="1018288" y="3088672"/>
            <a:ext cx="2235799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Specific assumptions</a:t>
            </a:r>
          </a:p>
        </p:txBody>
      </p: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D4382CBC-25B4-093A-2FB4-EA1CE7BA6E73}"/>
              </a:ext>
            </a:extLst>
          </p:cNvPr>
          <p:cNvCxnSpPr>
            <a:stCxn id="47" idx="3"/>
            <a:endCxn id="55" idx="1"/>
          </p:cNvCxnSpPr>
          <p:nvPr/>
        </p:nvCxnSpPr>
        <p:spPr>
          <a:xfrm>
            <a:off x="3254087" y="3335369"/>
            <a:ext cx="1000505" cy="168866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A2589ECB-4FEC-8822-C293-1E80E4AE1244}"/>
              </a:ext>
            </a:extLst>
          </p:cNvPr>
          <p:cNvSpPr/>
          <p:nvPr/>
        </p:nvSpPr>
        <p:spPr>
          <a:xfrm>
            <a:off x="4674939" y="1884557"/>
            <a:ext cx="3316669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General mathematical framework</a:t>
            </a:r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9867F18A-C6C4-6631-7C5A-2CA171BE9DF4}"/>
              </a:ext>
            </a:extLst>
          </p:cNvPr>
          <p:cNvSpPr/>
          <p:nvPr/>
        </p:nvSpPr>
        <p:spPr>
          <a:xfrm>
            <a:off x="4254592" y="3132989"/>
            <a:ext cx="1443880" cy="7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Classical mechanics</a:t>
            </a:r>
          </a:p>
        </p:txBody>
      </p:sp>
      <p:cxnSp>
        <p:nvCxnSpPr>
          <p:cNvPr id="61" name="Connector: Elbow 60">
            <a:extLst>
              <a:ext uri="{FF2B5EF4-FFF2-40B4-BE49-F238E27FC236}">
                <a16:creationId xmlns:a16="http://schemas.microsoft.com/office/drawing/2014/main" id="{AA5318C7-8417-DF7C-C752-CCB6F8A4A3D7}"/>
              </a:ext>
            </a:extLst>
          </p:cNvPr>
          <p:cNvCxnSpPr>
            <a:cxnSpLocks/>
            <a:stCxn id="82" idx="0"/>
            <a:endCxn id="50" idx="2"/>
          </p:cNvCxnSpPr>
          <p:nvPr/>
        </p:nvCxnSpPr>
        <p:spPr>
          <a:xfrm rot="5400000" flipH="1" flipV="1">
            <a:off x="4697712" y="2857562"/>
            <a:ext cx="2115173" cy="1155949"/>
          </a:xfrm>
          <a:prstGeom prst="bentConnector3">
            <a:avLst>
              <a:gd name="adj1" fmla="val 15814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Connector: Elbow 61">
            <a:extLst>
              <a:ext uri="{FF2B5EF4-FFF2-40B4-BE49-F238E27FC236}">
                <a16:creationId xmlns:a16="http://schemas.microsoft.com/office/drawing/2014/main" id="{F4BDF83E-D03B-A807-7306-AB39588802C5}"/>
              </a:ext>
            </a:extLst>
          </p:cNvPr>
          <p:cNvCxnSpPr>
            <a:cxnSpLocks/>
            <a:stCxn id="81" idx="0"/>
            <a:endCxn id="50" idx="2"/>
          </p:cNvCxnSpPr>
          <p:nvPr/>
        </p:nvCxnSpPr>
        <p:spPr>
          <a:xfrm rot="16200000" flipV="1">
            <a:off x="6618573" y="2092651"/>
            <a:ext cx="732423" cy="1303018"/>
          </a:xfrm>
          <a:prstGeom prst="bentConnector3">
            <a:avLst>
              <a:gd name="adj1" fmla="val 46709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CAFFAC0F-4D84-36A4-60F4-D1DF1584C7E3}"/>
              </a:ext>
            </a:extLst>
          </p:cNvPr>
          <p:cNvCxnSpPr>
            <a:cxnSpLocks/>
            <a:stCxn id="83" idx="0"/>
            <a:endCxn id="50" idx="2"/>
          </p:cNvCxnSpPr>
          <p:nvPr/>
        </p:nvCxnSpPr>
        <p:spPr>
          <a:xfrm rot="16200000" flipV="1">
            <a:off x="5828213" y="2883011"/>
            <a:ext cx="2021420" cy="1011298"/>
          </a:xfrm>
          <a:prstGeom prst="bentConnector3">
            <a:avLst>
              <a:gd name="adj1" fmla="val 11844"/>
            </a:avLst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0A5607E8-01B8-AB17-62C2-FEB71456DCDF}"/>
              </a:ext>
            </a:extLst>
          </p:cNvPr>
          <p:cNvCxnSpPr>
            <a:cxnSpLocks/>
            <a:stCxn id="55" idx="0"/>
            <a:endCxn id="50" idx="2"/>
          </p:cNvCxnSpPr>
          <p:nvPr/>
        </p:nvCxnSpPr>
        <p:spPr>
          <a:xfrm rot="5400000" flipH="1" flipV="1">
            <a:off x="5277382" y="2077098"/>
            <a:ext cx="755040" cy="1356742"/>
          </a:xfrm>
          <a:prstGeom prst="bentConnector3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778F1B12-6402-8417-5D4D-4561E309C890}"/>
              </a:ext>
            </a:extLst>
          </p:cNvPr>
          <p:cNvSpPr txBox="1"/>
          <p:nvPr/>
        </p:nvSpPr>
        <p:spPr>
          <a:xfrm>
            <a:off x="1018288" y="4674991"/>
            <a:ext cx="1448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specialization</a:t>
            </a:r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363F4759-7443-71D3-0F39-79A31AAFF655}"/>
              </a:ext>
            </a:extLst>
          </p:cNvPr>
          <p:cNvCxnSpPr>
            <a:cxnSpLocks/>
          </p:cNvCxnSpPr>
          <p:nvPr/>
        </p:nvCxnSpPr>
        <p:spPr>
          <a:xfrm flipV="1">
            <a:off x="871765" y="4664851"/>
            <a:ext cx="0" cy="434031"/>
          </a:xfrm>
          <a:prstGeom prst="straightConnector1">
            <a:avLst/>
          </a:prstGeom>
          <a:ln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7C20F-C8BF-EF82-AFA4-F8F2C295FAE2}"/>
                  </a:ext>
                </a:extLst>
              </p:cNvPr>
              <p:cNvSpPr txBox="1"/>
              <p:nvPr/>
            </p:nvSpPr>
            <p:spPr>
              <a:xfrm>
                <a:off x="8814262" y="816766"/>
                <a:ext cx="3207898" cy="25545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Foundations of physics</a:t>
                </a:r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accent6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⇕</m:t>
                      </m:r>
                    </m:oMath>
                  </m:oMathPara>
                </a14:m>
                <a:b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  <a:ea typeface="Cambria Math" panose="02040503050406030204" pitchFamily="18" charset="0"/>
                  </a:rPr>
                </a:br>
                <a:r>
                  <a:rPr lang="en-US" sz="3200" dirty="0">
                    <a:solidFill>
                      <a:schemeClr val="accent6">
                        <a:lumMod val="75000"/>
                      </a:schemeClr>
                    </a:solidFill>
                  </a:rPr>
                  <a:t>The theory of physical models</a:t>
                </a: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BF7C20F-C8BF-EF82-AFA4-F8F2C295FA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4262" y="816766"/>
                <a:ext cx="3207898" cy="2554545"/>
              </a:xfrm>
              <a:prstGeom prst="rect">
                <a:avLst/>
              </a:prstGeom>
              <a:blipFill>
                <a:blip r:embed="rId3"/>
                <a:stretch>
                  <a:fillRect t="-3103" r="-2471" b="-69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" name="Rectangle 80">
            <a:extLst>
              <a:ext uri="{FF2B5EF4-FFF2-40B4-BE49-F238E27FC236}">
                <a16:creationId xmlns:a16="http://schemas.microsoft.com/office/drawing/2014/main" id="{02DA4AF3-03BA-693A-5F74-F35B68D85F1E}"/>
              </a:ext>
            </a:extLst>
          </p:cNvPr>
          <p:cNvSpPr/>
          <p:nvPr/>
        </p:nvSpPr>
        <p:spPr>
          <a:xfrm>
            <a:off x="6914352" y="3110371"/>
            <a:ext cx="1443880" cy="7424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Quantum mechanics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0CC58172-C520-8D9B-3459-7D95656965CC}"/>
              </a:ext>
            </a:extLst>
          </p:cNvPr>
          <p:cNvSpPr/>
          <p:nvPr/>
        </p:nvSpPr>
        <p:spPr>
          <a:xfrm>
            <a:off x="4215348" y="4493122"/>
            <a:ext cx="1923953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Thermodynamics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8E4A39E-4020-45F7-2594-D0FCE4CD7932}"/>
              </a:ext>
            </a:extLst>
          </p:cNvPr>
          <p:cNvSpPr/>
          <p:nvPr/>
        </p:nvSpPr>
        <p:spPr>
          <a:xfrm>
            <a:off x="7018456" y="4399369"/>
            <a:ext cx="652228" cy="49339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/>
              <a:t>…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38D0531C-598B-7E8A-5278-A46F910A073D}"/>
              </a:ext>
            </a:extLst>
          </p:cNvPr>
          <p:cNvSpPr txBox="1"/>
          <p:nvPr/>
        </p:nvSpPr>
        <p:spPr>
          <a:xfrm>
            <a:off x="1048233" y="4055438"/>
            <a:ext cx="1137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derivation</a:t>
            </a:r>
          </a:p>
        </p:txBody>
      </p:sp>
      <p:cxnSp>
        <p:nvCxnSpPr>
          <p:cNvPr id="114" name="Straight Arrow Connector 113">
            <a:extLst>
              <a:ext uri="{FF2B5EF4-FFF2-40B4-BE49-F238E27FC236}">
                <a16:creationId xmlns:a16="http://schemas.microsoft.com/office/drawing/2014/main" id="{9F4D4F6C-6B11-53FA-711E-B9280B955F92}"/>
              </a:ext>
            </a:extLst>
          </p:cNvPr>
          <p:cNvCxnSpPr>
            <a:cxnSpLocks/>
            <a:endCxn id="113" idx="1"/>
          </p:cNvCxnSpPr>
          <p:nvPr/>
        </p:nvCxnSpPr>
        <p:spPr>
          <a:xfrm>
            <a:off x="685800" y="4240104"/>
            <a:ext cx="362433" cy="0"/>
          </a:xfrm>
          <a:prstGeom prst="straightConnector1">
            <a:avLst/>
          </a:prstGeom>
          <a:ln>
            <a:prstDash val="lgDash"/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40" name="Title 1">
            <a:extLst>
              <a:ext uri="{FF2B5EF4-FFF2-40B4-BE49-F238E27FC236}">
                <a16:creationId xmlns:a16="http://schemas.microsoft.com/office/drawing/2014/main" id="{84F99B99-C72E-9414-BC83-463ADD151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84779"/>
            <a:ext cx="8278347" cy="897424"/>
          </a:xfrm>
        </p:spPr>
        <p:txBody>
          <a:bodyPr>
            <a:noAutofit/>
          </a:bodyPr>
          <a:lstStyle/>
          <a:p>
            <a:r>
              <a:rPr lang="en-US" sz="3200" dirty="0"/>
              <a:t>Our view of the foundations of physics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F294F67-AD53-17F8-426A-CA5F18D33F9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37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53FD256-8EF3-2CAD-3891-DA63FAC9AC45}"/>
              </a:ext>
            </a:extLst>
          </p:cNvPr>
          <p:cNvGrpSpPr/>
          <p:nvPr/>
        </p:nvGrpSpPr>
        <p:grpSpPr>
          <a:xfrm>
            <a:off x="4710071" y="429936"/>
            <a:ext cx="6874792" cy="2141013"/>
            <a:chOff x="399019" y="972049"/>
            <a:chExt cx="8637977" cy="269012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29F3BCD-6C22-5015-4CA7-9B7479F446F0}"/>
                </a:ext>
              </a:extLst>
            </p:cNvPr>
            <p:cNvSpPr/>
            <p:nvPr/>
          </p:nvSpPr>
          <p:spPr>
            <a:xfrm>
              <a:off x="3795926" y="1329706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theory</a:t>
              </a: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7576610B-CEA6-FBB0-B9B5-0D9BF37FBC18}"/>
                </a:ext>
              </a:extLst>
            </p:cNvPr>
            <p:cNvSpPr/>
            <p:nvPr/>
          </p:nvSpPr>
          <p:spPr>
            <a:xfrm>
              <a:off x="6976707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Physical result/</a:t>
              </a:r>
              <a:br>
                <a:rPr lang="en-US" sz="1200" dirty="0"/>
              </a:br>
              <a:r>
                <a:rPr lang="en-US" sz="1200" dirty="0"/>
                <a:t>effect/prediction</a:t>
              </a: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3BE36B8-A6D0-39C4-A154-AA905C41004F}"/>
                </a:ext>
              </a:extLst>
            </p:cNvPr>
            <p:cNvSpPr/>
            <p:nvPr/>
          </p:nvSpPr>
          <p:spPr>
            <a:xfrm>
              <a:off x="399019" y="1329706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assumptions required to rederive the theory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33F24E5E-CCFF-20CC-B578-D81013155CA4}"/>
                </a:ext>
              </a:extLst>
            </p:cNvPr>
            <p:cNvSpPr/>
            <p:nvPr/>
          </p:nvSpPr>
          <p:spPr>
            <a:xfrm>
              <a:off x="3795926" y="2764005"/>
              <a:ext cx="1844162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Theorem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FDF5662A-11CC-A9A5-85A4-0EB4819E5760}"/>
                </a:ext>
              </a:extLst>
            </p:cNvPr>
            <p:cNvSpPr/>
            <p:nvPr/>
          </p:nvSpPr>
          <p:spPr>
            <a:xfrm>
              <a:off x="6976707" y="2764004"/>
              <a:ext cx="2060289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200" dirty="0"/>
                <a:t>Mathematical result/</a:t>
              </a:r>
              <a:br>
                <a:rPr lang="en-US" sz="1200" dirty="0"/>
              </a:br>
              <a:r>
                <a:rPr lang="en-US" sz="1200" dirty="0"/>
                <a:t>corollary/calculation</a:t>
              </a: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3283CDD-E5A5-6865-61C6-6F42896B003B}"/>
                </a:ext>
              </a:extLst>
            </p:cNvPr>
            <p:cNvSpPr/>
            <p:nvPr/>
          </p:nvSpPr>
          <p:spPr>
            <a:xfrm>
              <a:off x="399019" y="2755319"/>
              <a:ext cx="2060288" cy="89816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100" dirty="0"/>
                <a:t>Smallest set of axioms required to prove the theorem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A43AB2F-47D9-0ADF-0D6F-11DFC381E15E}"/>
                </a:ext>
              </a:extLst>
            </p:cNvPr>
            <p:cNvSpPr txBox="1"/>
            <p:nvPr/>
          </p:nvSpPr>
          <p:spPr>
            <a:xfrm>
              <a:off x="5919156" y="972049"/>
              <a:ext cx="794614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Physics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6B2CE97-EF76-6FBD-8BF6-63958D3DF9F5}"/>
                </a:ext>
              </a:extLst>
            </p:cNvPr>
            <p:cNvSpPr txBox="1"/>
            <p:nvPr/>
          </p:nvSpPr>
          <p:spPr>
            <a:xfrm>
              <a:off x="5670562" y="2406347"/>
              <a:ext cx="1263743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Mathematics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511A4CC-2AB0-C80D-0310-4CB077E92EAC}"/>
                </a:ext>
              </a:extLst>
            </p:cNvPr>
            <p:cNvSpPr txBox="1"/>
            <p:nvPr/>
          </p:nvSpPr>
          <p:spPr>
            <a:xfrm>
              <a:off x="2138980" y="2406347"/>
              <a:ext cx="192292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Mathematics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D90093B7-F63D-5525-9E8E-40428990E2CA}"/>
                </a:ext>
              </a:extLst>
            </p:cNvPr>
            <p:cNvSpPr txBox="1"/>
            <p:nvPr/>
          </p:nvSpPr>
          <p:spPr>
            <a:xfrm>
              <a:off x="2387574" y="977841"/>
              <a:ext cx="1453797" cy="3480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Reverse Physics</a:t>
              </a:r>
            </a:p>
          </p:txBody>
        </p:sp>
        <p:sp>
          <p:nvSpPr>
            <p:cNvPr id="15" name="Arrow: Right 14">
              <a:extLst>
                <a:ext uri="{FF2B5EF4-FFF2-40B4-BE49-F238E27FC236}">
                  <a16:creationId xmlns:a16="http://schemas.microsoft.com/office/drawing/2014/main" id="{BB041DDA-3315-88BA-4B5D-0B523133EFB6}"/>
                </a:ext>
              </a:extLst>
            </p:cNvPr>
            <p:cNvSpPr/>
            <p:nvPr/>
          </p:nvSpPr>
          <p:spPr>
            <a:xfrm>
              <a:off x="5841981" y="1582148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6" name="Arrow: Right 15">
              <a:extLst>
                <a:ext uri="{FF2B5EF4-FFF2-40B4-BE49-F238E27FC236}">
                  <a16:creationId xmlns:a16="http://schemas.microsoft.com/office/drawing/2014/main" id="{BF303E98-5098-A28D-C12A-2C380EA534C8}"/>
                </a:ext>
              </a:extLst>
            </p:cNvPr>
            <p:cNvSpPr/>
            <p:nvPr/>
          </p:nvSpPr>
          <p:spPr>
            <a:xfrm>
              <a:off x="5841981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7" name="Arrow: Right 16">
              <a:extLst>
                <a:ext uri="{FF2B5EF4-FFF2-40B4-BE49-F238E27FC236}">
                  <a16:creationId xmlns:a16="http://schemas.microsoft.com/office/drawing/2014/main" id="{673ABAFE-21B5-F1AC-9A63-E9A373BC731A}"/>
                </a:ext>
              </a:extLst>
            </p:cNvPr>
            <p:cNvSpPr/>
            <p:nvPr/>
          </p:nvSpPr>
          <p:spPr>
            <a:xfrm flipH="1">
              <a:off x="2661200" y="1577251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18" name="Arrow: Right 17">
              <a:extLst>
                <a:ext uri="{FF2B5EF4-FFF2-40B4-BE49-F238E27FC236}">
                  <a16:creationId xmlns:a16="http://schemas.microsoft.com/office/drawing/2014/main" id="{A86F3F47-F806-C396-9164-5D3FBBA5C453}"/>
                </a:ext>
              </a:extLst>
            </p:cNvPr>
            <p:cNvSpPr/>
            <p:nvPr/>
          </p:nvSpPr>
          <p:spPr>
            <a:xfrm flipH="1">
              <a:off x="2661199" y="3016446"/>
              <a:ext cx="932834" cy="393279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DA84E64C-F062-6186-BFB5-ADE119629F4D}"/>
              </a:ext>
            </a:extLst>
          </p:cNvPr>
          <p:cNvSpPr txBox="1"/>
          <p:nvPr/>
        </p:nvSpPr>
        <p:spPr>
          <a:xfrm>
            <a:off x="312183" y="429936"/>
            <a:ext cx="4138083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Reverse physics</a:t>
            </a:r>
            <a:r>
              <a:rPr lang="en-US" sz="3200" dirty="0">
                <a:latin typeface="+mj-lt"/>
              </a:rPr>
              <a:t>:</a:t>
            </a:r>
            <a:br>
              <a:rPr lang="en-US" sz="3200" dirty="0">
                <a:latin typeface="+mj-lt"/>
              </a:rPr>
            </a:br>
            <a:r>
              <a:rPr lang="en-US" sz="2400" dirty="0"/>
              <a:t>Start with the equations,</a:t>
            </a:r>
            <a:br>
              <a:rPr lang="en-US" sz="2400" dirty="0"/>
            </a:br>
            <a:r>
              <a:rPr lang="en-US" sz="2400" dirty="0"/>
              <a:t>reverse engineer physical assumptions/principles</a:t>
            </a:r>
            <a:endParaRPr lang="en-US" sz="32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E5EBCFB-6C69-2A78-7DC7-BB2C9F6E8688}"/>
              </a:ext>
            </a:extLst>
          </p:cNvPr>
          <p:cNvSpPr txBox="1"/>
          <p:nvPr/>
        </p:nvSpPr>
        <p:spPr>
          <a:xfrm>
            <a:off x="312183" y="2889928"/>
            <a:ext cx="11634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find the right overall physical concepts, “elevate” the discussion from mathematical constructs to physical principles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FA56BD7-6D62-3C17-6715-106FC651938E}"/>
              </a:ext>
            </a:extLst>
          </p:cNvPr>
          <p:cNvSpPr txBox="1"/>
          <p:nvPr/>
        </p:nvSpPr>
        <p:spPr>
          <a:xfrm>
            <a:off x="312184" y="3619907"/>
            <a:ext cx="4327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>
                <a:latin typeface="+mj-lt"/>
              </a:rPr>
              <a:t>Physical mathematics</a:t>
            </a:r>
            <a:r>
              <a:rPr lang="en-US" sz="3200" dirty="0">
                <a:latin typeface="+mj-lt"/>
              </a:rPr>
              <a:t>: </a:t>
            </a:r>
            <a:r>
              <a:rPr lang="en-US" sz="2400" dirty="0"/>
              <a:t>Start from scratch and rederive all mathematical structures from physical requirements</a:t>
            </a:r>
            <a:endParaRPr lang="en-US" sz="3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28CA008-AC4D-7585-97AA-7CB9439BF587}"/>
              </a:ext>
            </a:extLst>
          </p:cNvPr>
          <p:cNvSpPr txBox="1"/>
          <p:nvPr/>
        </p:nvSpPr>
        <p:spPr>
          <a:xfrm>
            <a:off x="312183" y="5752716"/>
            <a:ext cx="11634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Goal: get the details right, perfect one-to-one map between mathematical and physical objects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CBEDE08-09D5-7EFF-9987-91627F5B13A4}"/>
              </a:ext>
            </a:extLst>
          </p:cNvPr>
          <p:cNvGrpSpPr/>
          <p:nvPr/>
        </p:nvGrpSpPr>
        <p:grpSpPr>
          <a:xfrm>
            <a:off x="5255523" y="3578239"/>
            <a:ext cx="2854992" cy="1887622"/>
            <a:chOff x="5664688" y="1950599"/>
            <a:chExt cx="3247734" cy="2147290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B6C4FC1-812B-C0D6-72F4-02BE99A16AC0}"/>
                </a:ext>
              </a:extLst>
            </p:cNvPr>
            <p:cNvSpPr/>
            <p:nvPr/>
          </p:nvSpPr>
          <p:spPr>
            <a:xfrm>
              <a:off x="6719639" y="1950599"/>
              <a:ext cx="120364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Physics</a:t>
              </a:r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8C3AA9D-ECB2-0F25-ACE9-B17F803D53B0}"/>
                </a:ext>
              </a:extLst>
            </p:cNvPr>
            <p:cNvSpPr/>
            <p:nvPr/>
          </p:nvSpPr>
          <p:spPr>
            <a:xfrm>
              <a:off x="6719638" y="3511811"/>
              <a:ext cx="1533029" cy="586078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mathematics</a:t>
              </a:r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200AEFC6-FB5C-7016-C007-BC5685F5DCF3}"/>
                </a:ext>
              </a:extLst>
            </p:cNvPr>
            <p:cNvSpPr/>
            <p:nvPr/>
          </p:nvSpPr>
          <p:spPr>
            <a:xfrm>
              <a:off x="5664688" y="2701218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Physical requirements</a:t>
              </a: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C21D225-5FE0-2CC6-CD7A-D80DB11F3DD9}"/>
                </a:ext>
              </a:extLst>
            </p:cNvPr>
            <p:cNvSpPr/>
            <p:nvPr/>
          </p:nvSpPr>
          <p:spPr>
            <a:xfrm>
              <a:off x="7379393" y="2701217"/>
              <a:ext cx="1533029" cy="586079"/>
            </a:xfrm>
            <a:prstGeom prst="rect">
              <a:avLst/>
            </a:prstGeom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1600" dirty="0"/>
                <a:t>Semantics</a:t>
              </a:r>
            </a:p>
          </p:txBody>
        </p:sp>
        <p:cxnSp>
          <p:nvCxnSpPr>
            <p:cNvPr id="28" name="Connector: Elbow 27">
              <a:extLst>
                <a:ext uri="{FF2B5EF4-FFF2-40B4-BE49-F238E27FC236}">
                  <a16:creationId xmlns:a16="http://schemas.microsoft.com/office/drawing/2014/main" id="{385D63F1-0B84-79A7-5A6D-89F1784C6586}"/>
                </a:ext>
              </a:extLst>
            </p:cNvPr>
            <p:cNvCxnSpPr>
              <a:cxnSpLocks/>
              <a:stCxn id="24" idx="1"/>
              <a:endCxn id="26" idx="0"/>
            </p:cNvCxnSpPr>
            <p:nvPr/>
          </p:nvCxnSpPr>
          <p:spPr>
            <a:xfrm rot="10800000" flipV="1">
              <a:off x="6431203" y="2243638"/>
              <a:ext cx="288436" cy="457579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Connector: Elbow 28">
              <a:extLst>
                <a:ext uri="{FF2B5EF4-FFF2-40B4-BE49-F238E27FC236}">
                  <a16:creationId xmlns:a16="http://schemas.microsoft.com/office/drawing/2014/main" id="{48E3DC06-D692-BA12-57A9-7D57B0F99690}"/>
                </a:ext>
              </a:extLst>
            </p:cNvPr>
            <p:cNvCxnSpPr>
              <a:cxnSpLocks/>
              <a:stCxn id="24" idx="3"/>
              <a:endCxn id="27" idx="0"/>
            </p:cNvCxnSpPr>
            <p:nvPr/>
          </p:nvCxnSpPr>
          <p:spPr>
            <a:xfrm>
              <a:off x="7923288" y="2243639"/>
              <a:ext cx="222620" cy="457578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30" name="Connector: Elbow 29">
              <a:extLst>
                <a:ext uri="{FF2B5EF4-FFF2-40B4-BE49-F238E27FC236}">
                  <a16:creationId xmlns:a16="http://schemas.microsoft.com/office/drawing/2014/main" id="{3532B734-C3AA-F223-19DB-DBDF89C0C67C}"/>
                </a:ext>
              </a:extLst>
            </p:cNvPr>
            <p:cNvCxnSpPr>
              <a:cxnSpLocks/>
              <a:stCxn id="26" idx="2"/>
              <a:endCxn id="25" idx="1"/>
            </p:cNvCxnSpPr>
            <p:nvPr/>
          </p:nvCxnSpPr>
          <p:spPr>
            <a:xfrm rot="16200000" flipH="1">
              <a:off x="6316644" y="3401855"/>
              <a:ext cx="517554" cy="288435"/>
            </a:xfrm>
            <a:prstGeom prst="bentConnector2">
              <a:avLst/>
            </a:prstGeom>
            <a:ln>
              <a:tailEnd type="triangle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06E67379-7191-B0CE-50CB-FD5FCC991021}"/>
              </a:ext>
            </a:extLst>
          </p:cNvPr>
          <p:cNvSpPr txBox="1"/>
          <p:nvPr/>
        </p:nvSpPr>
        <p:spPr>
          <a:xfrm>
            <a:off x="1729209" y="2113443"/>
            <a:ext cx="2591159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i="1" dirty="0"/>
              <a:t>Found Phys</a:t>
            </a:r>
            <a:r>
              <a:rPr lang="en-US" dirty="0"/>
              <a:t> </a:t>
            </a:r>
            <a:r>
              <a:rPr lang="en-US" b="1" dirty="0"/>
              <a:t>52</a:t>
            </a:r>
            <a:r>
              <a:rPr lang="en-US" dirty="0"/>
              <a:t>, 40 (2022)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57A16540-E440-B395-7EC3-66423D899F08}"/>
              </a:ext>
            </a:extLst>
          </p:cNvPr>
          <p:cNvSpPr txBox="1"/>
          <p:nvPr/>
        </p:nvSpPr>
        <p:spPr>
          <a:xfrm>
            <a:off x="3021164" y="233145"/>
            <a:ext cx="30217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Find the right overall concepts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1407875-F2F8-C359-3D66-0A8D24892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3265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232ADF-9C4E-82EA-3F93-9755261BA6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1E31A0-A4A8-DBCD-FAC7-7FAE4DB848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The fundamental misunderstanding</a:t>
            </a:r>
            <a:br>
              <a:rPr lang="en-US" dirty="0"/>
            </a:br>
            <a:r>
              <a:rPr lang="en-US" dirty="0"/>
              <a:t>in the foundations of physics</a:t>
            </a:r>
            <a:br>
              <a:rPr lang="en-US" dirty="0"/>
            </a:b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6E90E7-D4D4-C7DE-8D5C-F0CBD53142B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A724B-811D-1709-B63B-E8B397E51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5432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C62FBE0-632C-6139-961C-B3DEA507F024}"/>
              </a:ext>
            </a:extLst>
          </p:cNvPr>
          <p:cNvSpPr txBox="1"/>
          <p:nvPr/>
        </p:nvSpPr>
        <p:spPr>
          <a:xfrm>
            <a:off x="0" y="876585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Math is a just tool for calculation,</a:t>
            </a:r>
            <a:br>
              <a:rPr lang="en-US" sz="4000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whose technical details are better left to mathematicians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0813D15-FC25-E914-952B-D4A5DAF81E0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729" y="2704431"/>
            <a:ext cx="7836774" cy="149681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FC0C0C2-FD16-EAAC-699B-FA73E362C13E}"/>
              </a:ext>
            </a:extLst>
          </p:cNvPr>
          <p:cNvSpPr txBox="1"/>
          <p:nvPr/>
        </p:nvSpPr>
        <p:spPr>
          <a:xfrm>
            <a:off x="4122153" y="4064605"/>
            <a:ext cx="3487878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en-US" dirty="0"/>
              <a:t>Sabine </a:t>
            </a:r>
            <a:r>
              <a:rPr lang="en-US" dirty="0" err="1"/>
              <a:t>Hossenfelder</a:t>
            </a:r>
            <a:r>
              <a:rPr lang="en-US" dirty="0"/>
              <a:t> – Lost in Math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14C2214-67E9-9332-D121-A72EDB3661D4}"/>
              </a:ext>
            </a:extLst>
          </p:cNvPr>
          <p:cNvSpPr txBox="1"/>
          <p:nvPr/>
        </p:nvSpPr>
        <p:spPr>
          <a:xfrm>
            <a:off x="8007016" y="591474"/>
            <a:ext cx="35141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Prevalent attitude among physicists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4B1E78-9C46-A89F-8B5D-843B73D87420}"/>
              </a:ext>
            </a:extLst>
          </p:cNvPr>
          <p:cNvSpPr txBox="1"/>
          <p:nvPr/>
        </p:nvSpPr>
        <p:spPr>
          <a:xfrm>
            <a:off x="3895735" y="4963114"/>
            <a:ext cx="45050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chemeClr val="accent1"/>
                </a:solidFill>
              </a:rPr>
              <a:t>Even those that work on the math,</a:t>
            </a:r>
            <a:br>
              <a:rPr lang="en-US" sz="2400" dirty="0">
                <a:solidFill>
                  <a:schemeClr val="accent1"/>
                </a:solidFill>
              </a:rPr>
            </a:br>
            <a:r>
              <a:rPr lang="en-US" sz="2400" dirty="0">
                <a:solidFill>
                  <a:schemeClr val="accent1"/>
                </a:solidFill>
              </a:rPr>
              <a:t>they work on it as mathematicians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68A7684-5676-1B19-477B-D9CBE548C54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8</a:t>
            </a:fld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3EF0E36-C542-E48D-850E-815CA534C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76778" y="2156363"/>
            <a:ext cx="2524125" cy="184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2750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362691-6081-A670-7F1E-9F90AAC47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F4FF5CBB-07FE-FD3F-BAFC-CEA1E6CBB770}"/>
              </a:ext>
            </a:extLst>
          </p:cNvPr>
          <p:cNvSpPr txBox="1"/>
          <p:nvPr/>
        </p:nvSpPr>
        <p:spPr>
          <a:xfrm>
            <a:off x="487279" y="355878"/>
            <a:ext cx="1121744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chemeClr val="accent6">
                    <a:lumMod val="75000"/>
                  </a:schemeClr>
                </a:solidFill>
              </a:rPr>
              <a:t>We use mathematics to specify our models, not just calculations, and specifying physical models is the whole point of physics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5F07710-587E-66B7-9933-88766CAE5739}"/>
              </a:ext>
            </a:extLst>
          </p:cNvPr>
          <p:cNvSpPr txBox="1"/>
          <p:nvPr/>
        </p:nvSpPr>
        <p:spPr>
          <a:xfrm>
            <a:off x="0" y="2852769"/>
            <a:ext cx="1219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Also, there is no single way to “clean up the mess”: each axiom</a:t>
            </a:r>
            <a:br>
              <a:rPr lang="en-US" sz="3200" dirty="0"/>
            </a:br>
            <a:r>
              <a:rPr lang="en-US" sz="3200" dirty="0"/>
              <a:t>and definition represents a choice in mathematical modeling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37A09FB-E92B-5C9A-1F1F-D31A5A3B8DDD}"/>
              </a:ext>
            </a:extLst>
          </p:cNvPr>
          <p:cNvSpPr txBox="1"/>
          <p:nvPr/>
        </p:nvSpPr>
        <p:spPr>
          <a:xfrm>
            <a:off x="216567" y="4451631"/>
            <a:ext cx="872891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C00000"/>
                </a:solidFill>
              </a:rPr>
              <a:t>Those are physical choices, which mathematicians are ill-equipped to make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CE31C4-2309-632A-7A39-6ECA3BC75F93}"/>
              </a:ext>
            </a:extLst>
          </p:cNvPr>
          <p:cNvSpPr txBox="1"/>
          <p:nvPr/>
        </p:nvSpPr>
        <p:spPr>
          <a:xfrm>
            <a:off x="2003229" y="6112048"/>
            <a:ext cx="19218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So we end up with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44C7A82C-9548-2557-98EE-2B932C1220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5102" y="6025199"/>
            <a:ext cx="3432209" cy="540556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5498369-D5D2-DA17-24B4-31921D99B76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F47845EA-7733-40EE-B074-20032348B72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27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oP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00"/>
      </a:hlink>
      <a:folHlink>
        <a:srgbClr val="0000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68322</TotalTime>
  <Words>2882</Words>
  <Application>Microsoft Office PowerPoint</Application>
  <PresentationFormat>Widescreen</PresentationFormat>
  <Paragraphs>523</Paragraphs>
  <Slides>42</Slides>
  <Notes>41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7" baseType="lpstr">
      <vt:lpstr>Arial</vt:lpstr>
      <vt:lpstr>Calibri</vt:lpstr>
      <vt:lpstr>Calibri Light</vt:lpstr>
      <vt:lpstr>Cambria Math</vt:lpstr>
      <vt:lpstr>Office Theme</vt:lpstr>
      <vt:lpstr>Assumptions of Physics Summer School 2026  Introduction to Physical Mathematics</vt:lpstr>
      <vt:lpstr>Main goal of the program</vt:lpstr>
      <vt:lpstr>Standard view of the foundations of physics</vt:lpstr>
      <vt:lpstr>PowerPoint Presentation</vt:lpstr>
      <vt:lpstr>Our view of the foundations of physics</vt:lpstr>
      <vt:lpstr>PowerPoint Presentation</vt:lpstr>
      <vt:lpstr>The fundamental misunderstanding in the foundations of physics </vt:lpstr>
      <vt:lpstr>PowerPoint Presentation</vt:lpstr>
      <vt:lpstr>PowerPoint Presentation</vt:lpstr>
      <vt:lpstr>Examples of unphysical mathematics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Takeaway</vt:lpstr>
      <vt:lpstr>Logic of experimental verifiability ⇓ topologies and σ-algebras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Topology and σ-algebra</vt:lpstr>
      <vt:lpstr>PowerPoint Presentation</vt:lpstr>
      <vt:lpstr>PowerPoint Presentation</vt:lpstr>
      <vt:lpstr>PowerPoint Presentation</vt:lpstr>
      <vt:lpstr>PowerPoint Presentation</vt:lpstr>
      <vt:lpstr>Takeaway</vt:lpstr>
      <vt:lpstr>PowerPoint Presentation</vt:lpstr>
      <vt:lpstr>PowerPoint Presentation</vt:lpstr>
      <vt:lpstr>Wrapping it up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Gabriele Carcassi</dc:creator>
  <cp:lastModifiedBy>Tobias Thrien</cp:lastModifiedBy>
  <cp:revision>224</cp:revision>
  <dcterms:created xsi:type="dcterms:W3CDTF">2021-04-07T15:17:47Z</dcterms:created>
  <dcterms:modified xsi:type="dcterms:W3CDTF">2026-06-25T13:58:02Z</dcterms:modified>
</cp:coreProperties>
</file>