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1286" r:id="rId2"/>
    <p:sldId id="1011" r:id="rId3"/>
    <p:sldId id="1091" r:id="rId4"/>
    <p:sldId id="1095" r:id="rId5"/>
    <p:sldId id="1014" r:id="rId6"/>
    <p:sldId id="1015" r:id="rId7"/>
    <p:sldId id="986" r:id="rId8"/>
    <p:sldId id="1423" r:id="rId9"/>
    <p:sldId id="1399" r:id="rId10"/>
    <p:sldId id="1291" r:id="rId11"/>
    <p:sldId id="1412" r:id="rId12"/>
    <p:sldId id="980" r:id="rId13"/>
    <p:sldId id="981" r:id="rId14"/>
    <p:sldId id="1407" r:id="rId15"/>
    <p:sldId id="1410" r:id="rId16"/>
    <p:sldId id="1413" r:id="rId17"/>
    <p:sldId id="1394" r:id="rId18"/>
    <p:sldId id="1392" r:id="rId19"/>
    <p:sldId id="1400" r:id="rId20"/>
    <p:sldId id="1398" r:id="rId21"/>
    <p:sldId id="1255" r:id="rId22"/>
    <p:sldId id="1393" r:id="rId23"/>
    <p:sldId id="1416" r:id="rId24"/>
    <p:sldId id="1401" r:id="rId25"/>
    <p:sldId id="1420" r:id="rId26"/>
    <p:sldId id="1425" r:id="rId27"/>
    <p:sldId id="1397" r:id="rId28"/>
    <p:sldId id="1402" r:id="rId29"/>
    <p:sldId id="1403" r:id="rId30"/>
    <p:sldId id="1404" r:id="rId31"/>
    <p:sldId id="1405" r:id="rId32"/>
    <p:sldId id="1289" r:id="rId33"/>
    <p:sldId id="1347" r:id="rId34"/>
    <p:sldId id="1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607" autoAdjust="0"/>
  </p:normalViewPr>
  <p:slideViewPr>
    <p:cSldViewPr snapToGrid="0">
      <p:cViewPr varScale="1">
        <p:scale>
          <a:sx n="66" d="100"/>
          <a:sy n="66" d="100"/>
        </p:scale>
        <p:origin x="63" y="231"/>
      </p:cViewPr>
      <p:guideLst/>
    </p:cSldViewPr>
  </p:slideViewPr>
  <p:outlineViewPr>
    <p:cViewPr>
      <p:scale>
        <a:sx n="33" d="100"/>
        <a:sy n="33" d="100"/>
      </p:scale>
      <p:origin x="0" y="-9029"/>
    </p:cViewPr>
  </p:outlineViewPr>
  <p:notesTextViewPr>
    <p:cViewPr>
      <p:scale>
        <a:sx n="3" d="2"/>
        <a:sy n="3" d="2"/>
      </p:scale>
      <p:origin x="0" y="0"/>
    </p:cViewPr>
  </p:notesTextViewPr>
  <p:sorterViewPr>
    <p:cViewPr>
      <p:scale>
        <a:sx n="90" d="100"/>
        <a:sy n="90" d="100"/>
      </p:scale>
      <p:origin x="0" y="-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9C704-B8F9-449B-B828-36D786A1FE73}"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4F452-85BD-4268-B680-C313DBFDCEB3}" type="slidenum">
              <a:rPr lang="en-US" smtClean="0"/>
              <a:t>‹#›</a:t>
            </a:fld>
            <a:endParaRPr lang="en-US"/>
          </a:p>
        </p:txBody>
      </p:sp>
    </p:spTree>
    <p:extLst>
      <p:ext uri="{BB962C8B-B14F-4D97-AF65-F5344CB8AC3E}">
        <p14:creationId xmlns:p14="http://schemas.microsoft.com/office/powerpoint/2010/main" val="84343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 up, the claim is that the foundation of physics has a big methodology problem. And that Reverse Physics gives us a powerful methodology that is more in line to what people do in the foundations of mathematics, gives us a lot more and more precise insights, and open news avenues of research. The point of this talk was not to show you all the results in detail… it would take weeks. The point was to put you in front of a binary choice. Either I am insane, I have no idea what I am talking about and it’s all rubbish… and you should disregard the claim. Or I am not insane, I have enough understanding of physics, math and philosophy to substantiate the claim… and it would be insane to disregard it.</a:t>
            </a:r>
          </a:p>
        </p:txBody>
      </p:sp>
      <p:sp>
        <p:nvSpPr>
          <p:cNvPr id="4" name="Slide Number Placeholder 3"/>
          <p:cNvSpPr>
            <a:spLocks noGrp="1"/>
          </p:cNvSpPr>
          <p:nvPr>
            <p:ph type="sldNum" sz="quarter" idx="5"/>
          </p:nvPr>
        </p:nvSpPr>
        <p:spPr/>
        <p:txBody>
          <a:bodyPr/>
          <a:lstStyle/>
          <a:p>
            <a:fld id="{A154F452-85BD-4268-B680-C313DBFDCEB3}" type="slidenum">
              <a:rPr lang="en-US" smtClean="0"/>
              <a:t>33</a:t>
            </a:fld>
            <a:endParaRPr lang="en-US"/>
          </a:p>
        </p:txBody>
      </p:sp>
    </p:spTree>
    <p:extLst>
      <p:ext uri="{BB962C8B-B14F-4D97-AF65-F5344CB8AC3E}">
        <p14:creationId xmlns:p14="http://schemas.microsoft.com/office/powerpoint/2010/main" val="1426453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FB9D-FE32-4608-A322-879EB604C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BEF24-38DB-414B-9143-835F94C5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9D3D-74DA-4CF4-9D8A-35BEC589E886}"/>
              </a:ext>
            </a:extLst>
          </p:cNvPr>
          <p:cNvSpPr>
            <a:spLocks noGrp="1"/>
          </p:cNvSpPr>
          <p:nvPr>
            <p:ph type="dt" sz="half" idx="10"/>
          </p:nvPr>
        </p:nvSpPr>
        <p:spPr/>
        <p:txBody>
          <a:bodyPr/>
          <a:lstStyle/>
          <a:p>
            <a:fld id="{CE50B839-345A-4718-B2BE-911B1B7F8431}" type="datetime1">
              <a:rPr lang="en-US" smtClean="0"/>
              <a:t>6/23/2026</a:t>
            </a:fld>
            <a:endParaRPr lang="en-US"/>
          </a:p>
        </p:txBody>
      </p:sp>
      <p:sp>
        <p:nvSpPr>
          <p:cNvPr id="5" name="Footer Placeholder 4">
            <a:extLst>
              <a:ext uri="{FF2B5EF4-FFF2-40B4-BE49-F238E27FC236}">
                <a16:creationId xmlns:a16="http://schemas.microsoft.com/office/drawing/2014/main" id="{C3B2A6A3-4127-48D5-9784-9FE0EA9F2B0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747A031F-D251-4900-90B5-0DBC5EEB8B53}"/>
              </a:ext>
            </a:extLst>
          </p:cNvPr>
          <p:cNvSpPr>
            <a:spLocks noGrp="1"/>
          </p:cNvSpPr>
          <p:nvPr>
            <p:ph type="sldNum" sz="quarter" idx="12"/>
          </p:nvPr>
        </p:nvSpPr>
        <p:spPr/>
        <p:txBody>
          <a:bodyPr/>
          <a:lstStyle/>
          <a:p>
            <a:fld id="{F47845EA-7733-40EE-B074-20032348B727}" type="slidenum">
              <a:rPr lang="en-US" smtClean="0"/>
              <a:t>‹#›</a:t>
            </a:fld>
            <a:endParaRPr lang="en-US"/>
          </a:p>
        </p:txBody>
      </p:sp>
      <p:pic>
        <p:nvPicPr>
          <p:cNvPr id="7" name="Picture 6">
            <a:extLst>
              <a:ext uri="{FF2B5EF4-FFF2-40B4-BE49-F238E27FC236}">
                <a16:creationId xmlns:a16="http://schemas.microsoft.com/office/drawing/2014/main" id="{557EBE43-81C5-C3A7-19B2-4AEF320C7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ED5FB429-4DC1-9EA8-5594-36E9029DC1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sp>
        <p:nvSpPr>
          <p:cNvPr id="9" name="Oval 8">
            <a:extLst>
              <a:ext uri="{FF2B5EF4-FFF2-40B4-BE49-F238E27FC236}">
                <a16:creationId xmlns:a16="http://schemas.microsoft.com/office/drawing/2014/main" id="{3AF2D39E-1CF2-6C35-A74E-C2E85F817FF0}"/>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45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1A85-F374-4F3F-BA0C-52075B074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497C3-0A16-4208-BEB3-607737FD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D635-7E11-4664-8FBC-36FEBFF2DC4C}"/>
              </a:ext>
            </a:extLst>
          </p:cNvPr>
          <p:cNvSpPr>
            <a:spLocks noGrp="1"/>
          </p:cNvSpPr>
          <p:nvPr>
            <p:ph type="dt" sz="half" idx="10"/>
          </p:nvPr>
        </p:nvSpPr>
        <p:spPr/>
        <p:txBody>
          <a:bodyPr/>
          <a:lstStyle/>
          <a:p>
            <a:fld id="{2F07684E-3043-4D89-AB93-24A8B3D0B480}" type="datetime1">
              <a:rPr lang="en-US" smtClean="0"/>
              <a:t>6/23/2026</a:t>
            </a:fld>
            <a:endParaRPr lang="en-US"/>
          </a:p>
        </p:txBody>
      </p:sp>
      <p:sp>
        <p:nvSpPr>
          <p:cNvPr id="5" name="Footer Placeholder 4">
            <a:extLst>
              <a:ext uri="{FF2B5EF4-FFF2-40B4-BE49-F238E27FC236}">
                <a16:creationId xmlns:a16="http://schemas.microsoft.com/office/drawing/2014/main" id="{C4B9DE0C-6D6F-4D42-817A-BBD09369DA6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E2E03EC4-334C-45C4-A174-AFF5497F81A4}"/>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733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97DE0-D863-4430-924C-3EB271CE8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8BD85-A68E-409D-B87F-BAD203419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A6CF-52A1-4471-AFF7-79B37FEF207B}"/>
              </a:ext>
            </a:extLst>
          </p:cNvPr>
          <p:cNvSpPr>
            <a:spLocks noGrp="1"/>
          </p:cNvSpPr>
          <p:nvPr>
            <p:ph type="dt" sz="half" idx="10"/>
          </p:nvPr>
        </p:nvSpPr>
        <p:spPr/>
        <p:txBody>
          <a:bodyPr/>
          <a:lstStyle/>
          <a:p>
            <a:fld id="{32B255C0-9107-426E-A285-EA20229157AC}" type="datetime1">
              <a:rPr lang="en-US" smtClean="0"/>
              <a:t>6/23/2026</a:t>
            </a:fld>
            <a:endParaRPr lang="en-US"/>
          </a:p>
        </p:txBody>
      </p:sp>
      <p:sp>
        <p:nvSpPr>
          <p:cNvPr id="5" name="Footer Placeholder 4">
            <a:extLst>
              <a:ext uri="{FF2B5EF4-FFF2-40B4-BE49-F238E27FC236}">
                <a16:creationId xmlns:a16="http://schemas.microsoft.com/office/drawing/2014/main" id="{C9E4AF83-3843-42EB-A5A1-2BDCD43FA05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15368DFD-8437-42AF-BA50-3290D8CDC27B}"/>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8859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083A-4E98-4B0F-9BE9-89B3801C5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EDFED-B2F5-4E8E-B7CC-56CC10C1C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65BC790-453E-4FDF-8576-041B1DF9865E}"/>
              </a:ext>
            </a:extLst>
          </p:cNvPr>
          <p:cNvSpPr>
            <a:spLocks noGrp="1"/>
          </p:cNvSpPr>
          <p:nvPr>
            <p:ph type="ftr" sz="quarter" idx="11"/>
          </p:nvPr>
        </p:nvSpPr>
        <p:spPr/>
        <p:txBody>
          <a:bodyPr/>
          <a:lstStyle/>
          <a:p>
            <a:r>
              <a:rPr lang="en-US"/>
              <a:t>Christine Aidala - University of Michigan</a:t>
            </a:r>
          </a:p>
        </p:txBody>
      </p:sp>
      <p:sp>
        <p:nvSpPr>
          <p:cNvPr id="9" name="Date Placeholder 8">
            <a:extLst>
              <a:ext uri="{FF2B5EF4-FFF2-40B4-BE49-F238E27FC236}">
                <a16:creationId xmlns:a16="http://schemas.microsoft.com/office/drawing/2014/main" id="{0BC8FBAB-8131-440B-982D-5FFA7A53024B}"/>
              </a:ext>
            </a:extLst>
          </p:cNvPr>
          <p:cNvSpPr>
            <a:spLocks noGrp="1"/>
          </p:cNvSpPr>
          <p:nvPr>
            <p:ph type="dt" sz="half" idx="12"/>
          </p:nvPr>
        </p:nvSpPr>
        <p:spPr/>
        <p:txBody>
          <a:bodyPr/>
          <a:lstStyle/>
          <a:p>
            <a:fld id="{3DA3A4CF-E53B-4A01-842C-5E1CA2E437F3}" type="datetime1">
              <a:rPr lang="en-US" smtClean="0"/>
              <a:t>6/23/2026</a:t>
            </a:fld>
            <a:endParaRPr lang="en-US" dirty="0"/>
          </a:p>
        </p:txBody>
      </p:sp>
      <p:sp>
        <p:nvSpPr>
          <p:cNvPr id="10" name="Slide Number Placeholder 9">
            <a:extLst>
              <a:ext uri="{FF2B5EF4-FFF2-40B4-BE49-F238E27FC236}">
                <a16:creationId xmlns:a16="http://schemas.microsoft.com/office/drawing/2014/main" id="{2CD6FF50-33B5-48AA-9106-E41AD3A7C711}"/>
              </a:ext>
            </a:extLst>
          </p:cNvPr>
          <p:cNvSpPr>
            <a:spLocks noGrp="1"/>
          </p:cNvSpPr>
          <p:nvPr>
            <p:ph type="sldNum" sz="quarter" idx="13"/>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2789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B5C-4D91-4CEE-A37D-A6D6EA775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2FF89-CC5E-4ECF-8587-C5477617E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5818F-79A2-4B99-9E93-0A0D3450941C}"/>
              </a:ext>
            </a:extLst>
          </p:cNvPr>
          <p:cNvSpPr>
            <a:spLocks noGrp="1"/>
          </p:cNvSpPr>
          <p:nvPr>
            <p:ph type="dt" sz="half" idx="10"/>
          </p:nvPr>
        </p:nvSpPr>
        <p:spPr/>
        <p:txBody>
          <a:bodyPr/>
          <a:lstStyle/>
          <a:p>
            <a:fld id="{BCCB4F3F-7249-4946-9B84-9C14F4751166}" type="datetime1">
              <a:rPr lang="en-US" smtClean="0"/>
              <a:t>6/23/2026</a:t>
            </a:fld>
            <a:endParaRPr lang="en-US"/>
          </a:p>
        </p:txBody>
      </p:sp>
      <p:sp>
        <p:nvSpPr>
          <p:cNvPr id="5" name="Footer Placeholder 4">
            <a:extLst>
              <a:ext uri="{FF2B5EF4-FFF2-40B4-BE49-F238E27FC236}">
                <a16:creationId xmlns:a16="http://schemas.microsoft.com/office/drawing/2014/main" id="{A0A0A171-786D-4212-94DA-A3B5DDCBE8F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F90C80CF-897E-4A36-9214-10EE125C5239}"/>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8786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B1A4-D1EF-45A3-9791-016116AFC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0615B-3F88-41CF-8B1F-20FB3C7BE2C0}"/>
              </a:ext>
            </a:extLst>
          </p:cNvPr>
          <p:cNvSpPr>
            <a:spLocks noGrp="1"/>
          </p:cNvSpPr>
          <p:nvPr>
            <p:ph sz="half" idx="1"/>
          </p:nvPr>
        </p:nvSpPr>
        <p:spPr>
          <a:xfrm>
            <a:off x="103955"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97195-09DC-40DF-8642-91B5CEAE2EB1}"/>
              </a:ext>
            </a:extLst>
          </p:cNvPr>
          <p:cNvSpPr>
            <a:spLocks noGrp="1"/>
          </p:cNvSpPr>
          <p:nvPr>
            <p:ph sz="half" idx="2"/>
          </p:nvPr>
        </p:nvSpPr>
        <p:spPr>
          <a:xfrm>
            <a:off x="6172199"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7FD46-DF3C-4CF1-8DB8-AE555EDA6094}"/>
              </a:ext>
            </a:extLst>
          </p:cNvPr>
          <p:cNvSpPr>
            <a:spLocks noGrp="1"/>
          </p:cNvSpPr>
          <p:nvPr>
            <p:ph type="dt" sz="half" idx="10"/>
          </p:nvPr>
        </p:nvSpPr>
        <p:spPr/>
        <p:txBody>
          <a:bodyPr/>
          <a:lstStyle/>
          <a:p>
            <a:fld id="{D3373EAB-4F05-44F4-9456-61BF9F07E94D}" type="datetime1">
              <a:rPr lang="en-US" smtClean="0"/>
              <a:t>6/23/2026</a:t>
            </a:fld>
            <a:endParaRPr lang="en-US"/>
          </a:p>
        </p:txBody>
      </p:sp>
      <p:sp>
        <p:nvSpPr>
          <p:cNvPr id="6" name="Footer Placeholder 5">
            <a:extLst>
              <a:ext uri="{FF2B5EF4-FFF2-40B4-BE49-F238E27FC236}">
                <a16:creationId xmlns:a16="http://schemas.microsoft.com/office/drawing/2014/main" id="{32AA3C63-BDA7-4CD1-98D2-7B44F82B1548}"/>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C09C5504-0686-44F8-A23D-45B91F88ED2C}"/>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5862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177B-A747-42FD-8F29-D1361B4E2C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EB389-9A95-4143-B34D-74A157C3E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FF914-FCFA-477B-964A-C59B91251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DC335-A7AE-4EBC-A953-CD7B08744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6B780-1F08-4E36-968D-D083275A4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AC007B-DA08-41DC-96BA-9EDC62C18742}"/>
              </a:ext>
            </a:extLst>
          </p:cNvPr>
          <p:cNvSpPr>
            <a:spLocks noGrp="1"/>
          </p:cNvSpPr>
          <p:nvPr>
            <p:ph type="dt" sz="half" idx="10"/>
          </p:nvPr>
        </p:nvSpPr>
        <p:spPr/>
        <p:txBody>
          <a:bodyPr/>
          <a:lstStyle/>
          <a:p>
            <a:fld id="{224A24E6-B8F5-4DE4-81BD-CB3B8159DC7B}" type="datetime1">
              <a:rPr lang="en-US" smtClean="0"/>
              <a:t>6/23/2026</a:t>
            </a:fld>
            <a:endParaRPr lang="en-US"/>
          </a:p>
        </p:txBody>
      </p:sp>
      <p:sp>
        <p:nvSpPr>
          <p:cNvPr id="8" name="Footer Placeholder 7">
            <a:extLst>
              <a:ext uri="{FF2B5EF4-FFF2-40B4-BE49-F238E27FC236}">
                <a16:creationId xmlns:a16="http://schemas.microsoft.com/office/drawing/2014/main" id="{29F2FD71-2584-48F8-992F-EBA7CFFACF44}"/>
              </a:ext>
            </a:extLst>
          </p:cNvPr>
          <p:cNvSpPr>
            <a:spLocks noGrp="1"/>
          </p:cNvSpPr>
          <p:nvPr>
            <p:ph type="ftr" sz="quarter" idx="11"/>
          </p:nvPr>
        </p:nvSpPr>
        <p:spPr/>
        <p:txBody>
          <a:bodyPr/>
          <a:lstStyle/>
          <a:p>
            <a:r>
              <a:rPr lang="en-US"/>
              <a:t>Christine Aidala - University of Michigan</a:t>
            </a:r>
          </a:p>
        </p:txBody>
      </p:sp>
      <p:sp>
        <p:nvSpPr>
          <p:cNvPr id="9" name="Slide Number Placeholder 8">
            <a:extLst>
              <a:ext uri="{FF2B5EF4-FFF2-40B4-BE49-F238E27FC236}">
                <a16:creationId xmlns:a16="http://schemas.microsoft.com/office/drawing/2014/main" id="{51FB88B5-3CD1-407E-B5B5-2FDF80D2DBD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287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D30F-053D-46F9-9A37-D1DA8923C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A0CFC-E613-4829-BB1E-23DC17F1F460}"/>
              </a:ext>
            </a:extLst>
          </p:cNvPr>
          <p:cNvSpPr>
            <a:spLocks noGrp="1"/>
          </p:cNvSpPr>
          <p:nvPr>
            <p:ph type="dt" sz="half" idx="10"/>
          </p:nvPr>
        </p:nvSpPr>
        <p:spPr/>
        <p:txBody>
          <a:bodyPr/>
          <a:lstStyle/>
          <a:p>
            <a:fld id="{733F9396-4A2F-4BAA-B732-4CC2CEEF5341}" type="datetime1">
              <a:rPr lang="en-US" smtClean="0"/>
              <a:t>6/23/2026</a:t>
            </a:fld>
            <a:endParaRPr lang="en-US"/>
          </a:p>
        </p:txBody>
      </p:sp>
      <p:sp>
        <p:nvSpPr>
          <p:cNvPr id="4" name="Footer Placeholder 3">
            <a:extLst>
              <a:ext uri="{FF2B5EF4-FFF2-40B4-BE49-F238E27FC236}">
                <a16:creationId xmlns:a16="http://schemas.microsoft.com/office/drawing/2014/main" id="{B344F9ED-0DC1-499C-966A-67FA83690F04}"/>
              </a:ext>
            </a:extLst>
          </p:cNvPr>
          <p:cNvSpPr>
            <a:spLocks noGrp="1"/>
          </p:cNvSpPr>
          <p:nvPr>
            <p:ph type="ftr" sz="quarter" idx="11"/>
          </p:nvPr>
        </p:nvSpPr>
        <p:spPr/>
        <p:txBody>
          <a:bodyPr/>
          <a:lstStyle/>
          <a:p>
            <a:r>
              <a:rPr lang="en-US"/>
              <a:t>Christine Aidala - University of Michigan</a:t>
            </a:r>
          </a:p>
        </p:txBody>
      </p:sp>
      <p:sp>
        <p:nvSpPr>
          <p:cNvPr id="5" name="Slide Number Placeholder 4">
            <a:extLst>
              <a:ext uri="{FF2B5EF4-FFF2-40B4-BE49-F238E27FC236}">
                <a16:creationId xmlns:a16="http://schemas.microsoft.com/office/drawing/2014/main" id="{5E2F0D14-ECEA-4749-973A-35A78F792B4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5621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F97A8DE-26FB-44D4-A9F1-CB9FF4220695}"/>
              </a:ext>
            </a:extLst>
          </p:cNvPr>
          <p:cNvSpPr>
            <a:spLocks noGrp="1"/>
          </p:cNvSpPr>
          <p:nvPr>
            <p:ph type="dt" sz="half" idx="10"/>
          </p:nvPr>
        </p:nvSpPr>
        <p:spPr/>
        <p:txBody>
          <a:bodyPr/>
          <a:lstStyle/>
          <a:p>
            <a:fld id="{2EC1261A-F975-4CDA-8D0D-351402357468}" type="datetime1">
              <a:rPr lang="en-US" smtClean="0"/>
              <a:t>6/23/2026</a:t>
            </a:fld>
            <a:endParaRPr lang="en-US" dirty="0"/>
          </a:p>
        </p:txBody>
      </p:sp>
      <p:sp>
        <p:nvSpPr>
          <p:cNvPr id="6" name="Footer Placeholder 5">
            <a:extLst>
              <a:ext uri="{FF2B5EF4-FFF2-40B4-BE49-F238E27FC236}">
                <a16:creationId xmlns:a16="http://schemas.microsoft.com/office/drawing/2014/main" id="{AB56CC65-9693-4336-8892-7DBB0D428480}"/>
              </a:ext>
            </a:extLst>
          </p:cNvPr>
          <p:cNvSpPr>
            <a:spLocks noGrp="1"/>
          </p:cNvSpPr>
          <p:nvPr>
            <p:ph type="ftr" sz="quarter" idx="11"/>
          </p:nvPr>
        </p:nvSpPr>
        <p:spPr/>
        <p:txBody>
          <a:bodyPr/>
          <a:lstStyle/>
          <a:p>
            <a:r>
              <a:rPr lang="en-US"/>
              <a:t>Christine Aidala - University of Michigan</a:t>
            </a:r>
            <a:endParaRPr lang="en-US" dirty="0"/>
          </a:p>
        </p:txBody>
      </p:sp>
      <p:sp>
        <p:nvSpPr>
          <p:cNvPr id="7" name="Slide Number Placeholder 6">
            <a:extLst>
              <a:ext uri="{FF2B5EF4-FFF2-40B4-BE49-F238E27FC236}">
                <a16:creationId xmlns:a16="http://schemas.microsoft.com/office/drawing/2014/main" id="{01092D98-AE7E-447E-AA93-A2032A1FEC20}"/>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85832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36F1-9482-436E-9974-452FA8C03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3F32D-85F2-44AA-81B0-6B60F5AE6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A3A79-53E7-4E9B-A70E-77106E56C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D5672-F891-4ED6-8D9F-0B8771B5CE5E}"/>
              </a:ext>
            </a:extLst>
          </p:cNvPr>
          <p:cNvSpPr>
            <a:spLocks noGrp="1"/>
          </p:cNvSpPr>
          <p:nvPr>
            <p:ph type="dt" sz="half" idx="10"/>
          </p:nvPr>
        </p:nvSpPr>
        <p:spPr/>
        <p:txBody>
          <a:bodyPr/>
          <a:lstStyle/>
          <a:p>
            <a:fld id="{28D64066-FCE9-47AC-8AC1-CD2AA0AAED7E}" type="datetime1">
              <a:rPr lang="en-US" smtClean="0"/>
              <a:t>6/23/2026</a:t>
            </a:fld>
            <a:endParaRPr lang="en-US"/>
          </a:p>
        </p:txBody>
      </p:sp>
      <p:sp>
        <p:nvSpPr>
          <p:cNvPr id="6" name="Footer Placeholder 5">
            <a:extLst>
              <a:ext uri="{FF2B5EF4-FFF2-40B4-BE49-F238E27FC236}">
                <a16:creationId xmlns:a16="http://schemas.microsoft.com/office/drawing/2014/main" id="{11272739-2C05-4A24-88F6-82BBE08FDB25}"/>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62675969-E211-4DE2-B886-5934860C36F7}"/>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1226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7BCD-8167-44E1-825E-012B66377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2A2AE-5BB8-4C31-9C94-6EDE7D578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D1A6C8-B63C-47F8-8C8C-4DB028D4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6164-D348-4A71-AE1D-E22897D3C6B4}"/>
              </a:ext>
            </a:extLst>
          </p:cNvPr>
          <p:cNvSpPr>
            <a:spLocks noGrp="1"/>
          </p:cNvSpPr>
          <p:nvPr>
            <p:ph type="dt" sz="half" idx="10"/>
          </p:nvPr>
        </p:nvSpPr>
        <p:spPr/>
        <p:txBody>
          <a:bodyPr/>
          <a:lstStyle/>
          <a:p>
            <a:fld id="{69486C9A-B80A-4C4B-85D5-0E4B9D852F57}" type="datetime1">
              <a:rPr lang="en-US" smtClean="0"/>
              <a:t>6/23/2026</a:t>
            </a:fld>
            <a:endParaRPr lang="en-US"/>
          </a:p>
        </p:txBody>
      </p:sp>
      <p:sp>
        <p:nvSpPr>
          <p:cNvPr id="6" name="Footer Placeholder 5">
            <a:extLst>
              <a:ext uri="{FF2B5EF4-FFF2-40B4-BE49-F238E27FC236}">
                <a16:creationId xmlns:a16="http://schemas.microsoft.com/office/drawing/2014/main" id="{91F6AADB-3A05-424C-9F43-41572E843641}"/>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A6B28A14-221B-4635-AA55-72AC789D4FBE}"/>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9556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AE79D-67AF-4A6E-B20E-A13E26034F0F}"/>
              </a:ext>
            </a:extLst>
          </p:cNvPr>
          <p:cNvSpPr>
            <a:spLocks noGrp="1"/>
          </p:cNvSpPr>
          <p:nvPr>
            <p:ph type="title"/>
          </p:nvPr>
        </p:nvSpPr>
        <p:spPr>
          <a:xfrm>
            <a:off x="103955" y="84779"/>
            <a:ext cx="11984090" cy="8974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DFF892-5903-470F-A479-331C39379FA1}"/>
              </a:ext>
            </a:extLst>
          </p:cNvPr>
          <p:cNvSpPr>
            <a:spLocks noGrp="1"/>
          </p:cNvSpPr>
          <p:nvPr>
            <p:ph type="body" idx="1"/>
          </p:nvPr>
        </p:nvSpPr>
        <p:spPr>
          <a:xfrm>
            <a:off x="103955" y="1075038"/>
            <a:ext cx="11984090" cy="5381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86424-CA87-4045-BC8B-6EDDC11B3217}"/>
              </a:ext>
            </a:extLst>
          </p:cNvPr>
          <p:cNvSpPr>
            <a:spLocks noGrp="1"/>
          </p:cNvSpPr>
          <p:nvPr>
            <p:ph type="dt" sz="half" idx="2"/>
          </p:nvPr>
        </p:nvSpPr>
        <p:spPr>
          <a:xfrm>
            <a:off x="7604759" y="6580246"/>
            <a:ext cx="2229706" cy="228609"/>
          </a:xfrm>
          <a:prstGeom prst="rect">
            <a:avLst/>
          </a:prstGeom>
        </p:spPr>
        <p:txBody>
          <a:bodyPr vert="horz" lIns="91440" tIns="45720" rIns="91440" bIns="45720" rtlCol="0" anchor="ctr"/>
          <a:lstStyle>
            <a:lvl1pPr algn="l">
              <a:defRPr sz="1200">
                <a:solidFill>
                  <a:schemeClr val="tx1">
                    <a:tint val="75000"/>
                  </a:schemeClr>
                </a:solidFill>
              </a:defRPr>
            </a:lvl1pPr>
          </a:lstStyle>
          <a:p>
            <a:fld id="{74E4E9EC-0045-4928-B2C4-B8B6BC70974C}" type="datetime1">
              <a:rPr lang="en-US" smtClean="0"/>
              <a:t>6/23/2026</a:t>
            </a:fld>
            <a:endParaRPr lang="en-US" dirty="0"/>
          </a:p>
        </p:txBody>
      </p:sp>
      <p:sp>
        <p:nvSpPr>
          <p:cNvPr id="5" name="Footer Placeholder 4">
            <a:extLst>
              <a:ext uri="{FF2B5EF4-FFF2-40B4-BE49-F238E27FC236}">
                <a16:creationId xmlns:a16="http://schemas.microsoft.com/office/drawing/2014/main" id="{3A6D1E3F-305F-48EC-9661-A5555D6D9141}"/>
              </a:ext>
            </a:extLst>
          </p:cNvPr>
          <p:cNvSpPr>
            <a:spLocks noGrp="1"/>
          </p:cNvSpPr>
          <p:nvPr>
            <p:ph type="ftr" sz="quarter" idx="3"/>
          </p:nvPr>
        </p:nvSpPr>
        <p:spPr>
          <a:xfrm>
            <a:off x="119730" y="6565529"/>
            <a:ext cx="5967867" cy="23596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Christine Aidala - University of Michigan</a:t>
            </a:r>
            <a:endParaRPr lang="en-US" dirty="0"/>
          </a:p>
        </p:txBody>
      </p:sp>
      <p:sp>
        <p:nvSpPr>
          <p:cNvPr id="6" name="Slide Number Placeholder 5">
            <a:extLst>
              <a:ext uri="{FF2B5EF4-FFF2-40B4-BE49-F238E27FC236}">
                <a16:creationId xmlns:a16="http://schemas.microsoft.com/office/drawing/2014/main" id="{1B9D7172-52C7-47AA-A8CB-03E0DDB3662E}"/>
              </a:ext>
            </a:extLst>
          </p:cNvPr>
          <p:cNvSpPr>
            <a:spLocks noGrp="1"/>
          </p:cNvSpPr>
          <p:nvPr>
            <p:ph type="sldNum" sz="quarter" idx="4"/>
          </p:nvPr>
        </p:nvSpPr>
        <p:spPr>
          <a:xfrm>
            <a:off x="11540178" y="6572888"/>
            <a:ext cx="555908" cy="228609"/>
          </a:xfrm>
          <a:prstGeom prst="rect">
            <a:avLst/>
          </a:prstGeom>
        </p:spPr>
        <p:txBody>
          <a:bodyPr vert="horz" lIns="91440" tIns="45720" rIns="91440" bIns="45720" rtlCol="0" anchor="ctr"/>
          <a:lstStyle>
            <a:lvl1pPr algn="r">
              <a:defRPr sz="1200">
                <a:solidFill>
                  <a:schemeClr val="tx1">
                    <a:tint val="75000"/>
                  </a:schemeClr>
                </a:solidFill>
              </a:defRPr>
            </a:lvl1pPr>
          </a:lstStyle>
          <a:p>
            <a:fld id="{F47845EA-7733-40EE-B074-20032348B727}" type="slidenum">
              <a:rPr lang="en-US" smtClean="0"/>
              <a:t>‹#›</a:t>
            </a:fld>
            <a:endParaRPr lang="en-US"/>
          </a:p>
        </p:txBody>
      </p:sp>
      <p:sp>
        <p:nvSpPr>
          <p:cNvPr id="7" name="Oval 6">
            <a:extLst>
              <a:ext uri="{FF2B5EF4-FFF2-40B4-BE49-F238E27FC236}">
                <a16:creationId xmlns:a16="http://schemas.microsoft.com/office/drawing/2014/main" id="{B1AA285D-1676-8476-E3FF-1782C3DC601F}"/>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8BC4DAF4-877C-B697-9F33-77BD3CFF0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1201" y="5161510"/>
            <a:ext cx="755810" cy="687101"/>
          </a:xfrm>
          <a:prstGeom prst="rect">
            <a:avLst/>
          </a:prstGeom>
        </p:spPr>
      </p:pic>
      <p:pic>
        <p:nvPicPr>
          <p:cNvPr id="11" name="Picture 10">
            <a:extLst>
              <a:ext uri="{FF2B5EF4-FFF2-40B4-BE49-F238E27FC236}">
                <a16:creationId xmlns:a16="http://schemas.microsoft.com/office/drawing/2014/main" id="{7689385B-0892-E7A3-350A-12FC896047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22674" y="6273515"/>
            <a:ext cx="1313865" cy="446572"/>
          </a:xfrm>
          <a:prstGeom prst="rect">
            <a:avLst/>
          </a:prstGeom>
        </p:spPr>
      </p:pic>
      <p:sp>
        <p:nvSpPr>
          <p:cNvPr id="12" name="TextBox 11">
            <a:extLst>
              <a:ext uri="{FF2B5EF4-FFF2-40B4-BE49-F238E27FC236}">
                <a16:creationId xmlns:a16="http://schemas.microsoft.com/office/drawing/2014/main" id="{93C0152C-5722-D560-A1D1-83330A0E1841}"/>
              </a:ext>
            </a:extLst>
          </p:cNvPr>
          <p:cNvSpPr txBox="1"/>
          <p:nvPr userDrawn="1"/>
        </p:nvSpPr>
        <p:spPr>
          <a:xfrm>
            <a:off x="9723330" y="5954370"/>
            <a:ext cx="2151551" cy="261610"/>
          </a:xfrm>
          <a:prstGeom prst="rect">
            <a:avLst/>
          </a:prstGeom>
          <a:noFill/>
        </p:spPr>
        <p:txBody>
          <a:bodyPr wrap="none">
            <a:spAutoFit/>
          </a:bodyPr>
          <a:lstStyle/>
          <a:p>
            <a:r>
              <a:rPr lang="en-US" sz="1100" dirty="0"/>
              <a:t>https://assumptionsofphysics.org/</a:t>
            </a:r>
          </a:p>
        </p:txBody>
      </p:sp>
    </p:spTree>
    <p:extLst>
      <p:ext uri="{BB962C8B-B14F-4D97-AF65-F5344CB8AC3E}">
        <p14:creationId xmlns:p14="http://schemas.microsoft.com/office/powerpoint/2010/main" val="360347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Lst>
  </p:timing>
  <p:hf hd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assumptionsofphysics.or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7.png"/><Relationship Id="rId24" Type="http://schemas.openxmlformats.org/officeDocument/2006/relationships/image" Target="../media/image46.png"/><Relationship Id="rId15" Type="http://schemas.openxmlformats.org/officeDocument/2006/relationships/image" Target="../media/image36.png"/><Relationship Id="rId23" Type="http://schemas.openxmlformats.org/officeDocument/2006/relationships/image" Target="../media/image45.png"/><Relationship Id="rId28" Type="http://schemas.openxmlformats.org/officeDocument/2006/relationships/hyperlink" Target="https://assumptionsofphysics.org/book/AssumptionsOfPhysicsV3.0.pdf#section.1.1.4" TargetMode="External"/><Relationship Id="rId10" Type="http://schemas.openxmlformats.org/officeDocument/2006/relationships/image" Target="../media/image31.png"/><Relationship Id="rId19" Type="http://schemas.openxmlformats.org/officeDocument/2006/relationships/image" Target="../media/image4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4.png"/><Relationship Id="rId27"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1.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50.png"/><Relationship Id="rId16" Type="http://schemas.openxmlformats.org/officeDocument/2006/relationships/image" Target="../media/image71.png"/><Relationship Id="rId20" Type="http://schemas.openxmlformats.org/officeDocument/2006/relationships/hyperlink" Target="https://assumptionsofphysics.org/autogen/briefs/009-UnitaryEntropy.pdf" TargetMode="Externa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53.pn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2.png"/><Relationship Id="rId9" Type="http://schemas.openxmlformats.org/officeDocument/2006/relationships/image" Target="../media/image64.png"/><Relationship Id="rId1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320.png"/><Relationship Id="rId3" Type="http://schemas.openxmlformats.org/officeDocument/2006/relationships/image" Target="../media/image262.png"/><Relationship Id="rId7" Type="http://schemas.openxmlformats.org/officeDocument/2006/relationships/image" Target="../media/image211.png"/><Relationship Id="rId12" Type="http://schemas.openxmlformats.org/officeDocument/2006/relationships/image" Target="../media/image201.png"/><Relationship Id="rId17" Type="http://schemas.openxmlformats.org/officeDocument/2006/relationships/hyperlink" Target="https://www.nature.com/articles/s41598-023-39145-y" TargetMode="External"/><Relationship Id="rId2" Type="http://schemas.openxmlformats.org/officeDocument/2006/relationships/image" Target="../media/image252.png"/><Relationship Id="rId16" Type="http://schemas.openxmlformats.org/officeDocument/2006/relationships/hyperlink" Target="https://arxiv.org/pdf/2208.06428" TargetMode="External"/><Relationship Id="rId1" Type="http://schemas.openxmlformats.org/officeDocument/2006/relationships/slideLayout" Target="../slideLayouts/slideLayout6.xml"/><Relationship Id="rId6" Type="http://schemas.openxmlformats.org/officeDocument/2006/relationships/image" Target="../media/image192.png"/><Relationship Id="rId11" Type="http://schemas.openxmlformats.org/officeDocument/2006/relationships/image" Target="../media/image190.png"/><Relationship Id="rId5" Type="http://schemas.openxmlformats.org/officeDocument/2006/relationships/image" Target="../media/image172.png"/><Relationship Id="rId15" Type="http://schemas.openxmlformats.org/officeDocument/2006/relationships/image" Target="../media/image340.png"/><Relationship Id="rId10" Type="http://schemas.openxmlformats.org/officeDocument/2006/relationships/image" Target="../media/image241.png"/><Relationship Id="rId9" Type="http://schemas.openxmlformats.org/officeDocument/2006/relationships/image" Target="../media/image232.png"/><Relationship Id="rId14" Type="http://schemas.openxmlformats.org/officeDocument/2006/relationships/image" Target="../media/image251.png"/></Relationships>
</file>

<file path=ppt/slides/_rels/slide13.xml.rels><?xml version="1.0" encoding="UTF-8" standalone="yes"?>
<Relationships xmlns="http://schemas.openxmlformats.org/package/2006/relationships"><Relationship Id="rId8" Type="http://schemas.openxmlformats.org/officeDocument/2006/relationships/image" Target="../media/image281.png"/><Relationship Id="rId18" Type="http://schemas.openxmlformats.org/officeDocument/2006/relationships/image" Target="../media/image9.png"/><Relationship Id="rId3" Type="http://schemas.openxmlformats.org/officeDocument/2006/relationships/image" Target="../media/image2330.png"/><Relationship Id="rId21" Type="http://schemas.openxmlformats.org/officeDocument/2006/relationships/hyperlink" Target="https://link.springer.com/article/10.1007/s10670-023-00708-0" TargetMode="External"/><Relationship Id="rId7" Type="http://schemas.openxmlformats.org/officeDocument/2006/relationships/image" Target="../media/image270.png"/><Relationship Id="rId12" Type="http://schemas.openxmlformats.org/officeDocument/2006/relationships/image" Target="../media/image76.png"/><Relationship Id="rId17" Type="http://schemas.openxmlformats.org/officeDocument/2006/relationships/image" Target="../media/image370.png"/><Relationship Id="rId2" Type="http://schemas.openxmlformats.org/officeDocument/2006/relationships/image" Target="../media/image2230.png"/><Relationship Id="rId20" Type="http://schemas.openxmlformats.org/officeDocument/2006/relationships/hyperlink" Target="https://philsci-archive.pitt.edu/22202/1/Hamiltonian_Privilege_preprint.pdf" TargetMode="External"/><Relationship Id="rId1" Type="http://schemas.openxmlformats.org/officeDocument/2006/relationships/slideLayout" Target="../slideLayouts/slideLayout6.xml"/><Relationship Id="rId6" Type="http://schemas.openxmlformats.org/officeDocument/2006/relationships/image" Target="../media/image261.png"/><Relationship Id="rId11" Type="http://schemas.openxmlformats.org/officeDocument/2006/relationships/image" Target="../media/image313.png"/><Relationship Id="rId5" Type="http://schemas.openxmlformats.org/officeDocument/2006/relationships/image" Target="../media/image2511.png"/><Relationship Id="rId10" Type="http://schemas.openxmlformats.org/officeDocument/2006/relationships/image" Target="../media/image1700.png"/><Relationship Id="rId19" Type="http://schemas.openxmlformats.org/officeDocument/2006/relationships/image" Target="../media/image10.png"/><Relationship Id="rId4" Type="http://schemas.openxmlformats.org/officeDocument/2006/relationships/image" Target="../media/image2430.png"/><Relationship Id="rId9" Type="http://schemas.openxmlformats.org/officeDocument/2006/relationships/image" Target="../media/image292.pn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83.png"/><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link.springer.com/article/10.1007/s10701-022-00555-z" TargetMode="External"/><Relationship Id="rId5" Type="http://schemas.openxmlformats.org/officeDocument/2006/relationships/image" Target="../media/image88.png"/><Relationship Id="rId10" Type="http://schemas.openxmlformats.org/officeDocument/2006/relationships/hyperlink" Target="https://assumptionsofphysics.org/autogen/briefs/004-ClassicalUncertaintyPrinciple.pdf" TargetMode="External"/><Relationship Id="rId4" Type="http://schemas.openxmlformats.org/officeDocument/2006/relationships/image" Target="../media/image87.png"/><Relationship Id="rId9"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5.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hyperlink" Target="https://iopscience.iop.org/article/10.1088/1402-4896/ae3a20" TargetMode="External"/><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hyperlink" Target="https://arxiv.org/pdf/2411.0097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hyperlink" Target="https://assumptionsofphysics.org/autogen/briefs/008-NonLinearQuantum.pdf" TargetMode="External"/><Relationship Id="rId4" Type="http://schemas.openxmlformats.org/officeDocument/2006/relationships/image" Target="../media/image1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hyperlink" Target="https://assumptionsofphysics.org/autogen/briefs/002-SuperpositionAndMultipleMixtures.pdf" TargetMode="External"/><Relationship Id="rId5" Type="http://schemas.openxmlformats.org/officeDocument/2006/relationships/image" Target="../media/image118.png"/><Relationship Id="rId4" Type="http://schemas.openxmlformats.org/officeDocument/2006/relationships/image" Target="../media/image117.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1.png"/><Relationship Id="rId5" Type="http://schemas.openxmlformats.org/officeDocument/2006/relationships/image" Target="../media/image310.png"/><Relationship Id="rId4" Type="http://schemas.openxmlformats.org/officeDocument/2006/relationships/hyperlink" Target="https://assumptionsofphysic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7.png"/><Relationship Id="rId18" Type="http://schemas.openxmlformats.org/officeDocument/2006/relationships/hyperlink" Target="https://link.springer.com/article/10.1007/s40509-024-00357-0" TargetMode="External"/><Relationship Id="rId7" Type="http://schemas.openxmlformats.org/officeDocument/2006/relationships/image" Target="../media/image760.png"/><Relationship Id="rId12" Type="http://schemas.openxmlformats.org/officeDocument/2006/relationships/image" Target="../media/image810.png"/><Relationship Id="rId17" Type="http://schemas.openxmlformats.org/officeDocument/2006/relationships/hyperlink" Target="https://arxiv.org/pdf/2308.06669" TargetMode="External"/><Relationship Id="rId2" Type="http://schemas.openxmlformats.org/officeDocument/2006/relationships/image" Target="../media/image16.png"/><Relationship Id="rId16" Type="http://schemas.openxmlformats.org/officeDocument/2006/relationships/image" Target="../media/image850.png"/><Relationship Id="rId1" Type="http://schemas.openxmlformats.org/officeDocument/2006/relationships/slideLayout" Target="../slideLayouts/slideLayout7.xml"/><Relationship Id="rId6" Type="http://schemas.openxmlformats.org/officeDocument/2006/relationships/image" Target="../media/image750.png"/><Relationship Id="rId11" Type="http://schemas.openxmlformats.org/officeDocument/2006/relationships/image" Target="../media/image47.png"/><Relationship Id="rId5" Type="http://schemas.openxmlformats.org/officeDocument/2006/relationships/image" Target="../media/image740.png"/><Relationship Id="rId15" Type="http://schemas.openxmlformats.org/officeDocument/2006/relationships/image" Target="../media/image840.png"/><Relationship Id="rId10" Type="http://schemas.openxmlformats.org/officeDocument/2006/relationships/image" Target="../media/image790.png"/><Relationship Id="rId4" Type="http://schemas.openxmlformats.org/officeDocument/2006/relationships/image" Target="../media/image730.png"/><Relationship Id="rId9" Type="http://schemas.openxmlformats.org/officeDocument/2006/relationships/image" Target="../media/image780.png"/><Relationship Id="rId14" Type="http://schemas.openxmlformats.org/officeDocument/2006/relationships/image" Target="../media/image1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1.png"/><Relationship Id="rId1" Type="http://schemas.openxmlformats.org/officeDocument/2006/relationships/slideLayout" Target="../slideLayouts/slideLayout7.xml"/><Relationship Id="rId6" Type="http://schemas.openxmlformats.org/officeDocument/2006/relationships/hyperlink" Target="https://assumptionsofphysics.org/autogen/briefs/006-InconsistentConvergence.pdf" TargetMode="External"/><Relationship Id="rId5" Type="http://schemas.openxmlformats.org/officeDocument/2006/relationships/image" Target="../media/image350.png"/><Relationship Id="rId4"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40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s://assumptionsofphysics.org/book/AssumptionsOfPhysicsV3.0.pdf#chapter.1.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4.png"/><Relationship Id="rId7" Type="http://schemas.openxmlformats.org/officeDocument/2006/relationships/image" Target="../media/image121.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hyperlink" Target="https://assumptionsofphysics.org/book/AssumptionsOfPhysicsV3.0.pdf#section.2.1.1" TargetMode="External"/><Relationship Id="rId4" Type="http://schemas.openxmlformats.org/officeDocument/2006/relationships/image" Target="../media/image115.png"/><Relationship Id="rId9" Type="http://schemas.openxmlformats.org/officeDocument/2006/relationships/image" Target="../media/image123.png"/></Relationships>
</file>

<file path=ppt/slides/_rels/slide2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26.png"/><Relationship Id="rId7" Type="http://schemas.openxmlformats.org/officeDocument/2006/relationships/image" Target="../media/image131.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48.png"/><Relationship Id="rId5" Type="http://schemas.openxmlformats.org/officeDocument/2006/relationships/image" Target="../media/image140.png"/><Relationship Id="rId10" Type="http://schemas.openxmlformats.org/officeDocument/2006/relationships/image" Target="../media/image147.png"/><Relationship Id="rId4" Type="http://schemas.openxmlformats.org/officeDocument/2006/relationships/image" Target="../media/image129.png"/><Relationship Id="rId9" Type="http://schemas.openxmlformats.org/officeDocument/2006/relationships/image" Target="../media/image1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48.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8.png"/><Relationship Id="rId5" Type="http://schemas.openxmlformats.org/officeDocument/2006/relationships/image" Target="../media/image151.png"/><Relationship Id="rId10" Type="http://schemas.openxmlformats.org/officeDocument/2006/relationships/image" Target="../media/image157.png"/><Relationship Id="rId4" Type="http://schemas.openxmlformats.org/officeDocument/2006/relationships/image" Target="../media/image150.png"/><Relationship Id="rId9" Type="http://schemas.openxmlformats.org/officeDocument/2006/relationships/image" Target="../media/image156.png"/></Relationships>
</file>

<file path=ppt/slides/_rels/slide31.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ssumptionsofphysics.org/book/" TargetMode="External"/><Relationship Id="rId2" Type="http://schemas.openxmlformats.org/officeDocument/2006/relationships/hyperlink" Target="mailto:info@assumptionsofphysics.org" TargetMode="External"/><Relationship Id="rId1" Type="http://schemas.openxmlformats.org/officeDocument/2006/relationships/slideLayout" Target="../slideLayouts/slideLayout7.xml"/><Relationship Id="rId6" Type="http://schemas.openxmlformats.org/officeDocument/2006/relationships/hyperlink" Target="https://www.youtube.com/@AssumptionsofPhysicsResearch" TargetMode="External"/><Relationship Id="rId5" Type="http://schemas.openxmlformats.org/officeDocument/2006/relationships/hyperlink" Target="https://www.youtube.com/user/gcarcassi" TargetMode="External"/><Relationship Id="rId4" Type="http://schemas.openxmlformats.org/officeDocument/2006/relationships/hyperlink" Target="https://github.com/assumptionsofphysic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998/mpub.12204707" TargetMode="External"/><Relationship Id="rId2" Type="http://schemas.openxmlformats.org/officeDocument/2006/relationships/hyperlink" Target="https://link.springer.com/article/10.1007/s10701-022-00555-z"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iopscience.iop.org/article/10.1088/2399-6528/aaba2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8EF8-1CA4-0AF4-8F17-8A411A35912C}"/>
              </a:ext>
            </a:extLst>
          </p:cNvPr>
          <p:cNvSpPr>
            <a:spLocks noGrp="1"/>
          </p:cNvSpPr>
          <p:nvPr>
            <p:ph type="ctrTitle"/>
          </p:nvPr>
        </p:nvSpPr>
        <p:spPr/>
        <p:txBody>
          <a:bodyPr>
            <a:normAutofit fontScale="90000"/>
          </a:bodyPr>
          <a:lstStyle/>
          <a:p>
            <a:r>
              <a:rPr lang="en-US" sz="4000" dirty="0"/>
              <a:t>Assumptions of Physics</a:t>
            </a:r>
            <a:br>
              <a:rPr lang="en-US" sz="4000" dirty="0"/>
            </a:br>
            <a:r>
              <a:rPr lang="en-US" sz="4000" dirty="0"/>
              <a:t>Summer School 2026</a:t>
            </a:r>
            <a:br>
              <a:rPr lang="en-US" sz="4000" dirty="0"/>
            </a:br>
            <a:br>
              <a:rPr lang="en-US" dirty="0"/>
            </a:br>
            <a:r>
              <a:rPr lang="en-US" dirty="0"/>
              <a:t>Introduction to Reverse Physics</a:t>
            </a:r>
          </a:p>
        </p:txBody>
      </p:sp>
      <p:sp>
        <p:nvSpPr>
          <p:cNvPr id="3" name="Subtitle 2">
            <a:extLst>
              <a:ext uri="{FF2B5EF4-FFF2-40B4-BE49-F238E27FC236}">
                <a16:creationId xmlns:a16="http://schemas.microsoft.com/office/drawing/2014/main" id="{2AB966BA-E88F-9DF9-B52F-C052D3944FD2}"/>
              </a:ext>
            </a:extLst>
          </p:cNvPr>
          <p:cNvSpPr>
            <a:spLocks noGrp="1"/>
          </p:cNvSpPr>
          <p:nvPr>
            <p:ph type="subTitle" idx="1"/>
          </p:nvPr>
        </p:nvSpPr>
        <p:spPr/>
        <p:txBody>
          <a:bodyPr/>
          <a:lstStyle/>
          <a:p>
            <a:r>
              <a:rPr lang="en-US" sz="2400" dirty="0"/>
              <a:t>Gabriele </a:t>
            </a:r>
            <a:r>
              <a:rPr lang="en-US" dirty="0"/>
              <a:t>Carcassi, </a:t>
            </a:r>
            <a:r>
              <a:rPr lang="en-US" sz="2400" u="sng" dirty="0"/>
              <a:t>Christine A. Aidala</a:t>
            </a:r>
            <a:r>
              <a:rPr lang="en-US" sz="2400" dirty="0"/>
              <a:t>, and Tobias </a:t>
            </a:r>
            <a:r>
              <a:rPr lang="en-US" sz="2400" dirty="0" err="1"/>
              <a:t>Thrien</a:t>
            </a:r>
            <a:endParaRPr lang="en-US" sz="2400" dirty="0"/>
          </a:p>
          <a:p>
            <a:r>
              <a:rPr lang="en-US" dirty="0"/>
              <a:t>Physics Department</a:t>
            </a:r>
            <a:br>
              <a:rPr lang="en-US" dirty="0"/>
            </a:br>
            <a:r>
              <a:rPr lang="en-US" dirty="0"/>
              <a:t>University of Michigan</a:t>
            </a:r>
          </a:p>
          <a:p>
            <a:endParaRPr lang="en-US" dirty="0"/>
          </a:p>
        </p:txBody>
      </p:sp>
      <p:pic>
        <p:nvPicPr>
          <p:cNvPr id="9" name="Picture 8">
            <a:extLst>
              <a:ext uri="{FF2B5EF4-FFF2-40B4-BE49-F238E27FC236}">
                <a16:creationId xmlns:a16="http://schemas.microsoft.com/office/drawing/2014/main" id="{27DA8297-35B9-5FEA-640F-38C0EA9E4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4491460"/>
            <a:ext cx="1891314" cy="2016141"/>
          </a:xfrm>
          <a:prstGeom prst="rect">
            <a:avLst/>
          </a:prstGeom>
        </p:spPr>
      </p:pic>
      <p:pic>
        <p:nvPicPr>
          <p:cNvPr id="4" name="Picture 3">
            <a:extLst>
              <a:ext uri="{FF2B5EF4-FFF2-40B4-BE49-F238E27FC236}">
                <a16:creationId xmlns:a16="http://schemas.microsoft.com/office/drawing/2014/main" id="{E413BA43-F306-19D8-7A6E-AEAEFC0ED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479" y="5127252"/>
            <a:ext cx="4085076" cy="1510898"/>
          </a:xfrm>
          <a:prstGeom prst="rect">
            <a:avLst/>
          </a:prstGeom>
        </p:spPr>
      </p:pic>
      <p:grpSp>
        <p:nvGrpSpPr>
          <p:cNvPr id="5" name="Group 4">
            <a:extLst>
              <a:ext uri="{FF2B5EF4-FFF2-40B4-BE49-F238E27FC236}">
                <a16:creationId xmlns:a16="http://schemas.microsoft.com/office/drawing/2014/main" id="{9EB33A88-7DCF-3196-4253-EBAB22D705DC}"/>
              </a:ext>
            </a:extLst>
          </p:cNvPr>
          <p:cNvGrpSpPr/>
          <p:nvPr/>
        </p:nvGrpSpPr>
        <p:grpSpPr>
          <a:xfrm>
            <a:off x="441960" y="195874"/>
            <a:ext cx="2708632" cy="2137329"/>
            <a:chOff x="8807251" y="356793"/>
            <a:chExt cx="3436710" cy="2736585"/>
          </a:xfrm>
        </p:grpSpPr>
        <p:grpSp>
          <p:nvGrpSpPr>
            <p:cNvPr id="6" name="Group 5">
              <a:extLst>
                <a:ext uri="{FF2B5EF4-FFF2-40B4-BE49-F238E27FC236}">
                  <a16:creationId xmlns:a16="http://schemas.microsoft.com/office/drawing/2014/main" id="{96192FA9-2732-9419-AF8A-DCC9DDEA5F36}"/>
                </a:ext>
              </a:extLst>
            </p:cNvPr>
            <p:cNvGrpSpPr/>
            <p:nvPr/>
          </p:nvGrpSpPr>
          <p:grpSpPr>
            <a:xfrm>
              <a:off x="9410754" y="356793"/>
              <a:ext cx="2229706" cy="2324557"/>
              <a:chOff x="9664754" y="4369993"/>
              <a:chExt cx="2229706" cy="2324557"/>
            </a:xfrm>
          </p:grpSpPr>
          <p:pic>
            <p:nvPicPr>
              <p:cNvPr id="8" name="Picture 7">
                <a:extLst>
                  <a:ext uri="{FF2B5EF4-FFF2-40B4-BE49-F238E27FC236}">
                    <a16:creationId xmlns:a16="http://schemas.microsoft.com/office/drawing/2014/main" id="{05BED7B4-A4F7-4AB8-A055-829A3614D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10" name="Picture 9">
                <a:extLst>
                  <a:ext uri="{FF2B5EF4-FFF2-40B4-BE49-F238E27FC236}">
                    <a16:creationId xmlns:a16="http://schemas.microsoft.com/office/drawing/2014/main" id="{00172A1D-C1E5-C8D1-18D3-BF8649F9A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grpSp>
        <p:sp>
          <p:nvSpPr>
            <p:cNvPr id="7" name="TextBox 6">
              <a:extLst>
                <a:ext uri="{FF2B5EF4-FFF2-40B4-BE49-F238E27FC236}">
                  <a16:creationId xmlns:a16="http://schemas.microsoft.com/office/drawing/2014/main" id="{EFCF726A-30FE-68BA-E0BD-E49D2B1D39E8}"/>
                </a:ext>
              </a:extLst>
            </p:cNvPr>
            <p:cNvSpPr txBox="1"/>
            <p:nvPr/>
          </p:nvSpPr>
          <p:spPr>
            <a:xfrm>
              <a:off x="8807251" y="2724046"/>
              <a:ext cx="3436710" cy="369332"/>
            </a:xfrm>
            <a:prstGeom prst="rect">
              <a:avLst/>
            </a:prstGeom>
            <a:noFill/>
          </p:spPr>
          <p:txBody>
            <a:bodyPr wrap="none" rtlCol="0">
              <a:spAutoFit/>
            </a:bodyPr>
            <a:lstStyle/>
            <a:p>
              <a:pPr algn="ctr"/>
              <a:r>
                <a:rPr lang="en-US" dirty="0">
                  <a:hlinkClick r:id="rId6"/>
                </a:rPr>
                <a:t>https://assumptionsofphysics.org</a:t>
              </a:r>
              <a:endParaRPr lang="en-US" dirty="0"/>
            </a:p>
          </p:txBody>
        </p:sp>
      </p:grpSp>
    </p:spTree>
    <p:extLst>
      <p:ext uri="{BB962C8B-B14F-4D97-AF65-F5344CB8AC3E}">
        <p14:creationId xmlns:p14="http://schemas.microsoft.com/office/powerpoint/2010/main" val="325990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E282F-AD9E-6F67-DB17-B753AC8E761A}"/>
              </a:ext>
            </a:extLst>
          </p:cNvPr>
          <p:cNvSpPr/>
          <p:nvPr/>
        </p:nvSpPr>
        <p:spPr>
          <a:xfrm>
            <a:off x="336884" y="5089659"/>
            <a:ext cx="8656721" cy="13833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 name="TextBox 2">
            <a:extLst>
              <a:ext uri="{FF2B5EF4-FFF2-40B4-BE49-F238E27FC236}">
                <a16:creationId xmlns:a16="http://schemas.microsoft.com/office/drawing/2014/main" id="{59AE417B-5CBC-0E52-1E7F-ED550B2136FE}"/>
              </a:ext>
            </a:extLst>
          </p:cNvPr>
          <p:cNvSpPr txBox="1"/>
          <p:nvPr/>
        </p:nvSpPr>
        <p:spPr>
          <a:xfrm>
            <a:off x="611937" y="5275666"/>
            <a:ext cx="1362424" cy="369332"/>
          </a:xfrm>
          <a:prstGeom prst="rect">
            <a:avLst/>
          </a:prstGeom>
          <a:noFill/>
        </p:spPr>
        <p:txBody>
          <a:bodyPr wrap="none" rtlCol="0">
            <a:spAutoFit/>
          </a:bodyPr>
          <a:lstStyle/>
          <a:p>
            <a:r>
              <a:rPr lang="en-US" dirty="0"/>
              <a:t>Base theory: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A55473-5CB0-F8CF-53DB-2C6C6EEDE4CE}"/>
                  </a:ext>
                </a:extLst>
              </p:cNvPr>
              <p:cNvSpPr txBox="1"/>
              <p:nvPr/>
            </p:nvSpPr>
            <p:spPr>
              <a:xfrm>
                <a:off x="2249413" y="5198722"/>
                <a:ext cx="3704347" cy="523220"/>
              </a:xfrm>
              <a:prstGeom prst="rect">
                <a:avLst/>
              </a:prstGeom>
              <a:noFill/>
            </p:spPr>
            <p:txBody>
              <a:bodyPr wrap="none" rtlCol="0">
                <a:spAutoFit/>
              </a:bodyPr>
              <a:lstStyle/>
              <a:p>
                <a:r>
                  <a:rPr lang="en-US" sz="2800" dirty="0"/>
                  <a:t>State: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𝜉</m:t>
                        </m:r>
                      </m:e>
                      <m:sup>
                        <m:r>
                          <a:rPr lang="en-US" sz="2800" b="0" i="1" smtClean="0">
                            <a:latin typeface="Cambria Math" panose="02040503050406030204" pitchFamily="18" charset="0"/>
                          </a:rPr>
                          <m:t>𝑎</m:t>
                        </m:r>
                      </m:sup>
                    </m:sSup>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 </m:t>
                        </m:r>
                        <m:r>
                          <a:rPr lang="en-US" sz="2800" b="0" i="1" smtClean="0">
                            <a:latin typeface="Cambria Math" panose="02040503050406030204" pitchFamily="18" charset="0"/>
                          </a:rPr>
                          <m:t>𝑞</m:t>
                        </m:r>
                        <m:r>
                          <a:rPr lang="en-US" sz="2800" b="0" i="1" smtClean="0">
                            <a:latin typeface="Cambria Math" panose="02040503050406030204" pitchFamily="18" charset="0"/>
                          </a:rPr>
                          <m:t> </m:t>
                        </m:r>
                        <m:r>
                          <a:rPr lang="en-US" sz="2800" b="0" i="1" smtClean="0">
                            <a:latin typeface="Cambria Math" panose="02040503050406030204" pitchFamily="18" charset="0"/>
                          </a:rPr>
                          <m:t>𝑝</m:t>
                        </m:r>
                        <m:r>
                          <a:rPr lang="en-US" sz="2800" b="0" i="1" smtClean="0">
                            <a:latin typeface="Cambria Math" panose="02040503050406030204" pitchFamily="18" charset="0"/>
                          </a:rPr>
                          <m:t> </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ℝ</m:t>
                        </m:r>
                      </m:e>
                      <m:sup>
                        <m:r>
                          <a:rPr lang="en-US" sz="2800" b="0" i="1" smtClean="0">
                            <a:latin typeface="Cambria Math" panose="02040503050406030204" pitchFamily="18" charset="0"/>
                          </a:rPr>
                          <m:t>2</m:t>
                        </m:r>
                      </m:sup>
                    </m:sSup>
                  </m:oMath>
                </a14:m>
                <a:endParaRPr lang="en-US" sz="2800" dirty="0"/>
              </a:p>
            </p:txBody>
          </p:sp>
        </mc:Choice>
        <mc:Fallback xmlns="">
          <p:sp>
            <p:nvSpPr>
              <p:cNvPr id="4" name="TextBox 3">
                <a:extLst>
                  <a:ext uri="{FF2B5EF4-FFF2-40B4-BE49-F238E27FC236}">
                    <a16:creationId xmlns:a16="http://schemas.microsoft.com/office/drawing/2014/main" id="{61A55473-5CB0-F8CF-53DB-2C6C6EEDE4CE}"/>
                  </a:ext>
                </a:extLst>
              </p:cNvPr>
              <p:cNvSpPr txBox="1">
                <a:spLocks noRot="1" noChangeAspect="1" noMove="1" noResize="1" noEditPoints="1" noAdjustHandles="1" noChangeArrowheads="1" noChangeShapeType="1" noTextEdit="1"/>
              </p:cNvSpPr>
              <p:nvPr/>
            </p:nvSpPr>
            <p:spPr>
              <a:xfrm>
                <a:off x="2249413" y="5198722"/>
                <a:ext cx="3704347" cy="523220"/>
              </a:xfrm>
              <a:prstGeom prst="rect">
                <a:avLst/>
              </a:prstGeom>
              <a:blipFill>
                <a:blip r:embed="rId2"/>
                <a:stretch>
                  <a:fillRect l="-3454"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9EA3FAC-6429-CD5F-B3B7-AFD014A57BA4}"/>
                  </a:ext>
                </a:extLst>
              </p:cNvPr>
              <p:cNvSpPr txBox="1"/>
              <p:nvPr/>
            </p:nvSpPr>
            <p:spPr>
              <a:xfrm>
                <a:off x="2249413" y="5814275"/>
                <a:ext cx="6120522" cy="592535"/>
              </a:xfrm>
              <a:prstGeom prst="rect">
                <a:avLst/>
              </a:prstGeom>
              <a:noFill/>
            </p:spPr>
            <p:txBody>
              <a:bodyPr wrap="none" rtlCol="0">
                <a:spAutoFit/>
              </a:bodyPr>
              <a:lstStyle/>
              <a:p>
                <a:r>
                  <a:rPr lang="en-US" sz="2800" dirty="0"/>
                  <a:t>Count of states: </a:t>
                </a:r>
                <a14:m>
                  <m:oMath xmlns:m="http://schemas.openxmlformats.org/officeDocument/2006/math">
                    <m:r>
                      <a:rPr lang="en-US" sz="2800" b="0" i="1" smtClean="0">
                        <a:latin typeface="Cambria Math" panose="02040503050406030204" pitchFamily="18" charset="0"/>
                      </a:rPr>
                      <m:t>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𝑈</m:t>
                        </m:r>
                      </m:e>
                    </m:d>
                    <m:r>
                      <a:rPr lang="en-US" sz="2800" b="0" i="1" smtClean="0">
                        <a:latin typeface="Cambria Math" panose="02040503050406030204" pitchFamily="18" charset="0"/>
                      </a:rPr>
                      <m:t>=</m:t>
                    </m:r>
                    <m:nary>
                      <m:naryPr>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𝑈</m:t>
                        </m:r>
                      </m:sub>
                      <m:sup/>
                      <m:e>
                        <m:r>
                          <a:rPr lang="en-US" sz="2800" i="1">
                            <a:latin typeface="Cambria Math" panose="02040503050406030204" pitchFamily="18" charset="0"/>
                          </a:rPr>
                          <m:t>𝑑</m:t>
                        </m:r>
                        <m:r>
                          <a:rPr lang="en-US" sz="2800" b="0" i="1" smtClean="0">
                            <a:latin typeface="Cambria Math" panose="02040503050406030204" pitchFamily="18" charset="0"/>
                          </a:rPr>
                          <m:t>𝑞</m:t>
                        </m:r>
                        <m:r>
                          <a:rPr lang="en-US" sz="2800" i="1">
                            <a:latin typeface="Cambria Math" panose="02040503050406030204" pitchFamily="18" charset="0"/>
                          </a:rPr>
                          <m:t>𝑑</m:t>
                        </m:r>
                        <m:r>
                          <a:rPr lang="en-US" sz="2800" b="0" i="1" smtClean="0">
                            <a:latin typeface="Cambria Math" panose="02040503050406030204" pitchFamily="18" charset="0"/>
                          </a:rPr>
                          <m:t>𝑝</m:t>
                        </m:r>
                      </m:e>
                    </m:nary>
                    <m:r>
                      <a:rPr lang="en-US" sz="2800" b="0" i="1" smtClean="0">
                        <a:latin typeface="Cambria Math" panose="02040503050406030204" pitchFamily="18" charset="0"/>
                      </a:rPr>
                      <m:t>=</m:t>
                    </m:r>
                    <m:nary>
                      <m:naryPr>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𝑈</m:t>
                        </m:r>
                      </m:sub>
                      <m:sup/>
                      <m:e>
                        <m:r>
                          <a:rPr lang="en-US" sz="2800" b="0" i="1" smtClean="0">
                            <a:latin typeface="Cambria Math" panose="02040503050406030204" pitchFamily="18" charset="0"/>
                          </a:rPr>
                          <m:t>𝜔</m:t>
                        </m:r>
                      </m:e>
                    </m:nary>
                  </m:oMath>
                </a14:m>
                <a:endParaRPr lang="en-US" sz="2800" dirty="0"/>
              </a:p>
            </p:txBody>
          </p:sp>
        </mc:Choice>
        <mc:Fallback xmlns="">
          <p:sp>
            <p:nvSpPr>
              <p:cNvPr id="5" name="TextBox 4">
                <a:extLst>
                  <a:ext uri="{FF2B5EF4-FFF2-40B4-BE49-F238E27FC236}">
                    <a16:creationId xmlns:a16="http://schemas.microsoft.com/office/drawing/2014/main" id="{B9EA3FAC-6429-CD5F-B3B7-AFD014A57BA4}"/>
                  </a:ext>
                </a:extLst>
              </p:cNvPr>
              <p:cNvSpPr txBox="1">
                <a:spLocks noRot="1" noChangeAspect="1" noMove="1" noResize="1" noEditPoints="1" noAdjustHandles="1" noChangeArrowheads="1" noChangeShapeType="1" noTextEdit="1"/>
              </p:cNvSpPr>
              <p:nvPr/>
            </p:nvSpPr>
            <p:spPr>
              <a:xfrm>
                <a:off x="2249413" y="5814275"/>
                <a:ext cx="6120522" cy="592535"/>
              </a:xfrm>
              <a:prstGeom prst="rect">
                <a:avLst/>
              </a:prstGeom>
              <a:blipFill>
                <a:blip r:embed="rId3"/>
                <a:stretch>
                  <a:fillRect l="-2092" t="-8247" b="-19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5839FE-60DD-F220-4B8E-F1D976EFDD34}"/>
                  </a:ext>
                </a:extLst>
              </p:cNvPr>
              <p:cNvSpPr txBox="1"/>
              <p:nvPr/>
            </p:nvSpPr>
            <p:spPr>
              <a:xfrm>
                <a:off x="647574" y="4009004"/>
                <a:ext cx="2165145" cy="9661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𝐻</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𝑞</m:t>
                          </m:r>
                        </m:sub>
                      </m:sSub>
                      <m:r>
                        <a:rPr lang="en-US" b="0" i="1" smtClean="0">
                          <a:latin typeface="Cambria Math" panose="02040503050406030204" pitchFamily="18" charset="0"/>
                        </a:rPr>
                        <m:t>𝐻</m:t>
                      </m:r>
                    </m:oMath>
                  </m:oMathPara>
                </a14:m>
                <a:br>
                  <a:rPr lang="en-US" b="0" dirty="0"/>
                </a:br>
                <a:r>
                  <a:rPr lang="en-US" dirty="0"/>
                  <a:t>Hamilton’s equations</a:t>
                </a:r>
              </a:p>
            </p:txBody>
          </p:sp>
        </mc:Choice>
        <mc:Fallback xmlns="">
          <p:sp>
            <p:nvSpPr>
              <p:cNvPr id="6" name="TextBox 5">
                <a:extLst>
                  <a:ext uri="{FF2B5EF4-FFF2-40B4-BE49-F238E27FC236}">
                    <a16:creationId xmlns:a16="http://schemas.microsoft.com/office/drawing/2014/main" id="{125839FE-60DD-F220-4B8E-F1D976EFDD34}"/>
                  </a:ext>
                </a:extLst>
              </p:cNvPr>
              <p:cNvSpPr txBox="1">
                <a:spLocks noRot="1" noChangeAspect="1" noMove="1" noResize="1" noEditPoints="1" noAdjustHandles="1" noChangeArrowheads="1" noChangeShapeType="1" noTextEdit="1"/>
              </p:cNvSpPr>
              <p:nvPr/>
            </p:nvSpPr>
            <p:spPr>
              <a:xfrm>
                <a:off x="647574" y="4009004"/>
                <a:ext cx="2165145" cy="966162"/>
              </a:xfrm>
              <a:prstGeom prst="rect">
                <a:avLst/>
              </a:prstGeom>
              <a:blipFill>
                <a:blip r:embed="rId4"/>
                <a:stretch>
                  <a:fillRect l="-2254" r="-2535" b="-9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19BD80-2E6D-6A4C-6270-209CB452C450}"/>
                  </a:ext>
                </a:extLst>
              </p:cNvPr>
              <p:cNvSpPr txBox="1"/>
              <p:nvPr/>
            </p:nvSpPr>
            <p:spPr>
              <a:xfrm>
                <a:off x="1388402" y="945488"/>
                <a:ext cx="1695464" cy="3693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𝑈</m:t>
                          </m:r>
                        </m:e>
                      </m:d>
                      <m:r>
                        <a:rPr lang="en-US" b="0" i="1" smtClean="0">
                          <a:latin typeface="Cambria Math" panose="02040503050406030204" pitchFamily="18" charset="0"/>
                        </a:rPr>
                        <m:t>=0</m:t>
                      </m:r>
                    </m:oMath>
                  </m:oMathPara>
                </a14:m>
                <a:br>
                  <a:rPr lang="en-US" b="0" dirty="0"/>
                </a:br>
                <a:endParaRPr lang="en-US" dirty="0"/>
              </a:p>
            </p:txBody>
          </p:sp>
        </mc:Choice>
        <mc:Fallback xmlns="">
          <p:sp>
            <p:nvSpPr>
              <p:cNvPr id="9" name="TextBox 8">
                <a:extLst>
                  <a:ext uri="{FF2B5EF4-FFF2-40B4-BE49-F238E27FC236}">
                    <a16:creationId xmlns:a16="http://schemas.microsoft.com/office/drawing/2014/main" id="{F319BD80-2E6D-6A4C-6270-209CB452C450}"/>
                  </a:ext>
                </a:extLst>
              </p:cNvPr>
              <p:cNvSpPr txBox="1">
                <a:spLocks noRot="1" noChangeAspect="1" noMove="1" noResize="1" noEditPoints="1" noAdjustHandles="1" noChangeArrowheads="1" noChangeShapeType="1" noTextEdit="1"/>
              </p:cNvSpPr>
              <p:nvPr/>
            </p:nvSpPr>
            <p:spPr>
              <a:xfrm>
                <a:off x="1388402" y="945488"/>
                <a:ext cx="1695464" cy="369397"/>
              </a:xfrm>
              <a:prstGeom prst="rect">
                <a:avLst/>
              </a:prstGeom>
              <a:blipFill>
                <a:blip r:embed="rId6"/>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672D5E-EF34-3A94-9950-B680B900A616}"/>
                  </a:ext>
                </a:extLst>
              </p:cNvPr>
              <p:cNvSpPr txBox="1"/>
              <p:nvPr/>
            </p:nvSpPr>
            <p:spPr>
              <a:xfrm>
                <a:off x="4981970" y="894642"/>
                <a:ext cx="1797223" cy="3693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i="1">
                              <a:latin typeface="Cambria Math" panose="02040503050406030204" pitchFamily="18" charset="0"/>
                            </a:rPr>
                            <m:t>𝜇</m:t>
                          </m:r>
                          <m:d>
                            <m:dPr>
                              <m:ctrlPr>
                                <a:rPr lang="en-US" i="1">
                                  <a:latin typeface="Cambria Math" panose="02040503050406030204" pitchFamily="18" charset="0"/>
                                </a:rPr>
                              </m:ctrlPr>
                            </m:dPr>
                            <m:e>
                              <m:r>
                                <a:rPr lang="en-US" i="1">
                                  <a:latin typeface="Cambria Math" panose="02040503050406030204" pitchFamily="18" charset="0"/>
                                </a:rPr>
                                <m:t>𝑈</m:t>
                              </m:r>
                            </m:e>
                          </m:d>
                        </m:e>
                      </m:func>
                      <m:r>
                        <a:rPr lang="en-US" b="0" i="1" smtClean="0">
                          <a:latin typeface="Cambria Math" panose="02040503050406030204" pitchFamily="18" charset="0"/>
                        </a:rPr>
                        <m:t>=0</m:t>
                      </m:r>
                    </m:oMath>
                  </m:oMathPara>
                </a14:m>
                <a:br>
                  <a:rPr lang="en-US" b="0" dirty="0"/>
                </a:br>
                <a:endParaRPr lang="en-US" dirty="0"/>
              </a:p>
            </p:txBody>
          </p:sp>
        </mc:Choice>
        <mc:Fallback xmlns="">
          <p:sp>
            <p:nvSpPr>
              <p:cNvPr id="10" name="TextBox 9">
                <a:extLst>
                  <a:ext uri="{FF2B5EF4-FFF2-40B4-BE49-F238E27FC236}">
                    <a16:creationId xmlns:a16="http://schemas.microsoft.com/office/drawing/2014/main" id="{CD672D5E-EF34-3A94-9950-B680B900A616}"/>
                  </a:ext>
                </a:extLst>
              </p:cNvPr>
              <p:cNvSpPr txBox="1">
                <a:spLocks noRot="1" noChangeAspect="1" noMove="1" noResize="1" noEditPoints="1" noAdjustHandles="1" noChangeArrowheads="1" noChangeShapeType="1" noTextEdit="1"/>
              </p:cNvSpPr>
              <p:nvPr/>
            </p:nvSpPr>
            <p:spPr>
              <a:xfrm>
                <a:off x="4981970" y="894642"/>
                <a:ext cx="1797223" cy="369397"/>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17E8FD2-109F-B61A-C61C-D6A24EF4FC5A}"/>
                  </a:ext>
                </a:extLst>
              </p:cNvPr>
              <p:cNvSpPr txBox="1"/>
              <p:nvPr/>
            </p:nvSpPr>
            <p:spPr>
              <a:xfrm>
                <a:off x="9295985" y="1094966"/>
                <a:ext cx="2218236" cy="412164"/>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nary>
                      <m:naryP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m:t>
                        </m:r>
                        <m:r>
                          <a:rPr lang="en-US" b="0" i="1" smtClean="0">
                            <a:latin typeface="Cambria Math" panose="02040503050406030204" pitchFamily="18" charset="0"/>
                          </a:rPr>
                          <m:t>𝜌</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𝜌</m:t>
                            </m:r>
                          </m:e>
                        </m:func>
                        <m:r>
                          <a:rPr lang="en-US" b="0" i="1" smtClean="0">
                            <a:latin typeface="Cambria Math" panose="02040503050406030204" pitchFamily="18" charset="0"/>
                          </a:rPr>
                          <m:t>𝑑</m:t>
                        </m:r>
                        <m:r>
                          <a:rPr lang="en-US" b="0" i="1" smtClean="0">
                            <a:latin typeface="Cambria Math" panose="02040503050406030204" pitchFamily="18" charset="0"/>
                          </a:rPr>
                          <m:t>𝜇</m:t>
                        </m:r>
                      </m:e>
                    </m:nary>
                    <m:r>
                      <a:rPr lang="en-US" b="0" i="1" smtClean="0">
                        <a:latin typeface="Cambria Math" panose="02040503050406030204" pitchFamily="18" charset="0"/>
                      </a:rPr>
                      <m:t>=0</m:t>
                    </m:r>
                  </m:oMath>
                </a14:m>
                <a:r>
                  <a:rPr lang="en-US" dirty="0"/>
                  <a:t> </a:t>
                </a:r>
              </a:p>
            </p:txBody>
          </p:sp>
        </mc:Choice>
        <mc:Fallback xmlns="">
          <p:sp>
            <p:nvSpPr>
              <p:cNvPr id="12" name="TextBox 11">
                <a:extLst>
                  <a:ext uri="{FF2B5EF4-FFF2-40B4-BE49-F238E27FC236}">
                    <a16:creationId xmlns:a16="http://schemas.microsoft.com/office/drawing/2014/main" id="{817E8FD2-109F-B61A-C61C-D6A24EF4FC5A}"/>
                  </a:ext>
                </a:extLst>
              </p:cNvPr>
              <p:cNvSpPr txBox="1">
                <a:spLocks noRot="1" noChangeAspect="1" noMove="1" noResize="1" noEditPoints="1" noAdjustHandles="1" noChangeArrowheads="1" noChangeShapeType="1" noTextEdit="1"/>
              </p:cNvSpPr>
              <p:nvPr/>
            </p:nvSpPr>
            <p:spPr>
              <a:xfrm>
                <a:off x="9295985" y="1094966"/>
                <a:ext cx="2218236" cy="412164"/>
              </a:xfrm>
              <a:prstGeom prst="rect">
                <a:avLst/>
              </a:prstGeom>
              <a:blipFill>
                <a:blip r:embed="rId8"/>
                <a:stretch>
                  <a:fillRect l="-7143" t="-134328" b="-195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197533C-7FF0-BF6C-3880-09E296593468}"/>
                  </a:ext>
                </a:extLst>
              </p:cNvPr>
              <p:cNvSpPr txBox="1"/>
              <p:nvPr/>
            </p:nvSpPr>
            <p:spPr>
              <a:xfrm>
                <a:off x="9822182" y="2645231"/>
                <a:ext cx="2249975" cy="57426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𝑐𝑜𝑣</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𝜉</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𝜉</m:t>
                                  </m:r>
                                </m:e>
                                <m:sup>
                                  <m:r>
                                    <a:rPr lang="en-US" b="0" i="1" smtClean="0">
                                      <a:latin typeface="Cambria Math" panose="02040503050406030204" pitchFamily="18" charset="0"/>
                                    </a:rPr>
                                    <m:t>𝑏</m:t>
                                  </m:r>
                                </m:sup>
                              </m:sSup>
                            </m:e>
                          </m:d>
                        </m:e>
                      </m:d>
                      <m:r>
                        <a:rPr lang="en-US" b="0" i="1" smtClean="0">
                          <a:latin typeface="Cambria Math" panose="02040503050406030204" pitchFamily="18" charset="0"/>
                        </a:rPr>
                        <m:t>≈0</m:t>
                      </m:r>
                    </m:oMath>
                  </m:oMathPara>
                </a14:m>
                <a:br>
                  <a:rPr lang="en-US" dirty="0"/>
                </a:br>
                <a:r>
                  <a:rPr lang="en-US" sz="1100" dirty="0"/>
                  <a:t> (for peaked distributions)</a:t>
                </a:r>
                <a:endParaRPr lang="en-US" dirty="0"/>
              </a:p>
            </p:txBody>
          </p:sp>
        </mc:Choice>
        <mc:Fallback xmlns="">
          <p:sp>
            <p:nvSpPr>
              <p:cNvPr id="15" name="TextBox 14">
                <a:extLst>
                  <a:ext uri="{FF2B5EF4-FFF2-40B4-BE49-F238E27FC236}">
                    <a16:creationId xmlns:a16="http://schemas.microsoft.com/office/drawing/2014/main" id="{2197533C-7FF0-BF6C-3880-09E296593468}"/>
                  </a:ext>
                </a:extLst>
              </p:cNvPr>
              <p:cNvSpPr txBox="1">
                <a:spLocks noRot="1" noChangeAspect="1" noMove="1" noResize="1" noEditPoints="1" noAdjustHandles="1" noChangeArrowheads="1" noChangeShapeType="1" noTextEdit="1"/>
              </p:cNvSpPr>
              <p:nvPr/>
            </p:nvSpPr>
            <p:spPr>
              <a:xfrm>
                <a:off x="9822182" y="2645231"/>
                <a:ext cx="2249975" cy="574260"/>
              </a:xfrm>
              <a:prstGeom prst="rect">
                <a:avLst/>
              </a:prstGeom>
              <a:blipFill>
                <a:blip r:embed="rId9"/>
                <a:stretch>
                  <a:fillRect b="-638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8E6531F4-6378-4D38-3EC2-DE743BDC36EA}"/>
              </a:ext>
            </a:extLst>
          </p:cNvPr>
          <p:cNvSpPr txBox="1"/>
          <p:nvPr/>
        </p:nvSpPr>
        <p:spPr>
          <a:xfrm>
            <a:off x="3592042" y="2698508"/>
            <a:ext cx="3776740" cy="1323439"/>
          </a:xfrm>
          <a:prstGeom prst="rect">
            <a:avLst/>
          </a:prstGeom>
          <a:noFill/>
        </p:spPr>
        <p:txBody>
          <a:bodyPr wrap="none" rtlCol="0">
            <a:spAutoFit/>
          </a:bodyPr>
          <a:lstStyle/>
          <a:p>
            <a:pPr algn="ctr"/>
            <a:r>
              <a:rPr lang="en-US" sz="4000" dirty="0"/>
              <a:t>Determinism and</a:t>
            </a:r>
            <a:br>
              <a:rPr lang="en-US" sz="4000" dirty="0"/>
            </a:br>
            <a:r>
              <a:rPr lang="en-US" sz="4000" dirty="0"/>
              <a:t>reversibility</a:t>
            </a:r>
          </a:p>
        </p:txBody>
      </p:sp>
      <p:sp>
        <p:nvSpPr>
          <p:cNvPr id="18" name="TextBox 17">
            <a:extLst>
              <a:ext uri="{FF2B5EF4-FFF2-40B4-BE49-F238E27FC236}">
                <a16:creationId xmlns:a16="http://schemas.microsoft.com/office/drawing/2014/main" id="{F065EE3A-6A8D-56AF-A095-5B51C93B78CE}"/>
              </a:ext>
            </a:extLst>
          </p:cNvPr>
          <p:cNvSpPr txBox="1"/>
          <p:nvPr/>
        </p:nvSpPr>
        <p:spPr>
          <a:xfrm>
            <a:off x="4647200" y="1599857"/>
            <a:ext cx="2466766" cy="646331"/>
          </a:xfrm>
          <a:prstGeom prst="rect">
            <a:avLst/>
          </a:prstGeom>
          <a:noFill/>
        </p:spPr>
        <p:txBody>
          <a:bodyPr wrap="none" rtlCol="0">
            <a:spAutoFit/>
          </a:bodyPr>
          <a:lstStyle/>
          <a:p>
            <a:pPr algn="ctr"/>
            <a:r>
              <a:rPr lang="en-US" dirty="0"/>
              <a:t>Conservation of</a:t>
            </a:r>
            <a:br>
              <a:rPr lang="en-US" dirty="0"/>
            </a:br>
            <a:r>
              <a:rPr lang="en-US" dirty="0"/>
              <a:t>thermodynamic entropy</a:t>
            </a:r>
          </a:p>
        </p:txBody>
      </p:sp>
      <p:sp>
        <p:nvSpPr>
          <p:cNvPr id="19" name="TextBox 18">
            <a:extLst>
              <a:ext uri="{FF2B5EF4-FFF2-40B4-BE49-F238E27FC236}">
                <a16:creationId xmlns:a16="http://schemas.microsoft.com/office/drawing/2014/main" id="{F09CBE6F-960D-FF74-BA5A-08086780727E}"/>
              </a:ext>
            </a:extLst>
          </p:cNvPr>
          <p:cNvSpPr txBox="1"/>
          <p:nvPr/>
        </p:nvSpPr>
        <p:spPr>
          <a:xfrm>
            <a:off x="7619697" y="1800960"/>
            <a:ext cx="2080121" cy="646331"/>
          </a:xfrm>
          <a:prstGeom prst="rect">
            <a:avLst/>
          </a:prstGeom>
          <a:noFill/>
        </p:spPr>
        <p:txBody>
          <a:bodyPr wrap="none" rtlCol="0">
            <a:spAutoFit/>
          </a:bodyPr>
          <a:lstStyle/>
          <a:p>
            <a:pPr algn="ctr"/>
            <a:r>
              <a:rPr lang="en-US" dirty="0"/>
              <a:t>Conservation of</a:t>
            </a:r>
            <a:br>
              <a:rPr lang="en-US" dirty="0"/>
            </a:br>
            <a:r>
              <a:rPr lang="en-US" dirty="0"/>
              <a:t>information entropy</a:t>
            </a:r>
          </a:p>
        </p:txBody>
      </p:sp>
      <p:sp>
        <p:nvSpPr>
          <p:cNvPr id="20" name="TextBox 19">
            <a:extLst>
              <a:ext uri="{FF2B5EF4-FFF2-40B4-BE49-F238E27FC236}">
                <a16:creationId xmlns:a16="http://schemas.microsoft.com/office/drawing/2014/main" id="{2F374D2F-6EB5-7C48-1AB9-D4B87807853F}"/>
              </a:ext>
            </a:extLst>
          </p:cNvPr>
          <p:cNvSpPr txBox="1"/>
          <p:nvPr/>
        </p:nvSpPr>
        <p:spPr>
          <a:xfrm>
            <a:off x="8032567" y="3399461"/>
            <a:ext cx="1667251" cy="646331"/>
          </a:xfrm>
          <a:prstGeom prst="rect">
            <a:avLst/>
          </a:prstGeom>
          <a:noFill/>
        </p:spPr>
        <p:txBody>
          <a:bodyPr wrap="none" rtlCol="0">
            <a:spAutoFit/>
          </a:bodyPr>
          <a:lstStyle/>
          <a:p>
            <a:pPr algn="ctr"/>
            <a:r>
              <a:rPr lang="en-US" dirty="0"/>
              <a:t>Conservation of</a:t>
            </a:r>
            <a:br>
              <a:rPr lang="en-US" dirty="0"/>
            </a:br>
            <a:r>
              <a:rPr lang="en-US" dirty="0"/>
              <a:t>uncertainty</a:t>
            </a:r>
          </a:p>
        </p:txBody>
      </p:sp>
      <p:sp>
        <p:nvSpPr>
          <p:cNvPr id="21" name="TextBox 20">
            <a:extLst>
              <a:ext uri="{FF2B5EF4-FFF2-40B4-BE49-F238E27FC236}">
                <a16:creationId xmlns:a16="http://schemas.microsoft.com/office/drawing/2014/main" id="{DB7489DF-3086-0E7E-49C8-FFEDF759A533}"/>
              </a:ext>
            </a:extLst>
          </p:cNvPr>
          <p:cNvSpPr txBox="1"/>
          <p:nvPr/>
        </p:nvSpPr>
        <p:spPr>
          <a:xfrm>
            <a:off x="2641352" y="1644563"/>
            <a:ext cx="1667251" cy="646331"/>
          </a:xfrm>
          <a:prstGeom prst="rect">
            <a:avLst/>
          </a:prstGeom>
          <a:noFill/>
        </p:spPr>
        <p:txBody>
          <a:bodyPr wrap="none" rtlCol="0">
            <a:spAutoFit/>
          </a:bodyPr>
          <a:lstStyle/>
          <a:p>
            <a:pPr algn="ctr"/>
            <a:r>
              <a:rPr lang="en-US" dirty="0"/>
              <a:t>Conservation of</a:t>
            </a:r>
            <a:br>
              <a:rPr lang="en-US" dirty="0"/>
            </a:br>
            <a:r>
              <a:rPr lang="en-US" dirty="0"/>
              <a:t>state count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D8FC8B-00A3-5623-8DB5-C8D4F088A7DE}"/>
                  </a:ext>
                </a:extLst>
              </p:cNvPr>
              <p:cNvSpPr txBox="1"/>
              <p:nvPr/>
            </p:nvSpPr>
            <p:spPr>
              <a:xfrm>
                <a:off x="476020" y="2721904"/>
                <a:ext cx="167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𝑎𝑏</m:t>
                          </m:r>
                        </m:sub>
                      </m:sSub>
                      <m:r>
                        <a:rPr lang="en-US" b="0" i="1" smtClean="0">
                          <a:latin typeface="Cambria Math" panose="02040503050406030204" pitchFamily="18" charset="0"/>
                        </a:rPr>
                        <m:t>=0</m:t>
                      </m:r>
                    </m:oMath>
                  </m:oMathPara>
                </a14:m>
                <a:br>
                  <a:rPr lang="en-US" b="0" dirty="0"/>
                </a:br>
                <a:r>
                  <a:rPr lang="en-US" sz="1400" b="0" dirty="0" err="1"/>
                  <a:t>symplectomorphism</a:t>
                </a:r>
                <a:endParaRPr lang="en-US" dirty="0"/>
              </a:p>
            </p:txBody>
          </p:sp>
        </mc:Choice>
        <mc:Fallback xmlns="">
          <p:sp>
            <p:nvSpPr>
              <p:cNvPr id="22" name="TextBox 21">
                <a:extLst>
                  <a:ext uri="{FF2B5EF4-FFF2-40B4-BE49-F238E27FC236}">
                    <a16:creationId xmlns:a16="http://schemas.microsoft.com/office/drawing/2014/main" id="{3DD8FC8B-00A3-5623-8DB5-C8D4F088A7DE}"/>
                  </a:ext>
                </a:extLst>
              </p:cNvPr>
              <p:cNvSpPr txBox="1">
                <a:spLocks noRot="1" noChangeAspect="1" noMove="1" noResize="1" noEditPoints="1" noAdjustHandles="1" noChangeArrowheads="1" noChangeShapeType="1" noTextEdit="1"/>
              </p:cNvSpPr>
              <p:nvPr/>
            </p:nvSpPr>
            <p:spPr>
              <a:xfrm>
                <a:off x="476020" y="2721904"/>
                <a:ext cx="1675267" cy="584775"/>
              </a:xfrm>
              <a:prstGeom prst="rect">
                <a:avLst/>
              </a:prstGeom>
              <a:blipFill>
                <a:blip r:embed="rId10"/>
                <a:stretch>
                  <a:fillRect l="-1091"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3A09650-F58B-648C-B6CE-FA0D2B7D2955}"/>
                  </a:ext>
                </a:extLst>
              </p:cNvPr>
              <p:cNvSpPr txBox="1"/>
              <p:nvPr/>
            </p:nvSpPr>
            <p:spPr>
              <a:xfrm rot="5400000">
                <a:off x="5572645" y="2256984"/>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4" name="TextBox 23">
                <a:extLst>
                  <a:ext uri="{FF2B5EF4-FFF2-40B4-BE49-F238E27FC236}">
                    <a16:creationId xmlns:a16="http://schemas.microsoft.com/office/drawing/2014/main" id="{A3A09650-F58B-648C-B6CE-FA0D2B7D2955}"/>
                  </a:ext>
                </a:extLst>
              </p:cNvPr>
              <p:cNvSpPr txBox="1">
                <a:spLocks noRot="1" noChangeAspect="1" noMove="1" noResize="1" noEditPoints="1" noAdjustHandles="1" noChangeArrowheads="1" noChangeShapeType="1" noTextEdit="1"/>
              </p:cNvSpPr>
              <p:nvPr/>
            </p:nvSpPr>
            <p:spPr>
              <a:xfrm rot="5400000">
                <a:off x="5572645" y="2256984"/>
                <a:ext cx="615874"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8E1F819-0422-ADF9-B513-F067892FE4AE}"/>
                  </a:ext>
                </a:extLst>
              </p:cNvPr>
              <p:cNvSpPr txBox="1"/>
              <p:nvPr/>
            </p:nvSpPr>
            <p:spPr>
              <a:xfrm rot="3241535">
                <a:off x="3646179" y="2233011"/>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5" name="TextBox 24">
                <a:extLst>
                  <a:ext uri="{FF2B5EF4-FFF2-40B4-BE49-F238E27FC236}">
                    <a16:creationId xmlns:a16="http://schemas.microsoft.com/office/drawing/2014/main" id="{A8E1F819-0422-ADF9-B513-F067892FE4AE}"/>
                  </a:ext>
                </a:extLst>
              </p:cNvPr>
              <p:cNvSpPr txBox="1">
                <a:spLocks noRot="1" noChangeAspect="1" noMove="1" noResize="1" noEditPoints="1" noAdjustHandles="1" noChangeArrowheads="1" noChangeShapeType="1" noTextEdit="1"/>
              </p:cNvSpPr>
              <p:nvPr/>
            </p:nvSpPr>
            <p:spPr>
              <a:xfrm rot="3241535">
                <a:off x="3646179" y="2233011"/>
                <a:ext cx="615874"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F4AB99A-4A1F-80EB-502F-188332DDB536}"/>
                  </a:ext>
                </a:extLst>
              </p:cNvPr>
              <p:cNvSpPr txBox="1"/>
              <p:nvPr/>
            </p:nvSpPr>
            <p:spPr>
              <a:xfrm rot="19225435">
                <a:off x="7438246" y="2510288"/>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6" name="TextBox 25">
                <a:extLst>
                  <a:ext uri="{FF2B5EF4-FFF2-40B4-BE49-F238E27FC236}">
                    <a16:creationId xmlns:a16="http://schemas.microsoft.com/office/drawing/2014/main" id="{8F4AB99A-4A1F-80EB-502F-188332DDB536}"/>
                  </a:ext>
                </a:extLst>
              </p:cNvPr>
              <p:cNvSpPr txBox="1">
                <a:spLocks noRot="1" noChangeAspect="1" noMove="1" noResize="1" noEditPoints="1" noAdjustHandles="1" noChangeArrowheads="1" noChangeShapeType="1" noTextEdit="1"/>
              </p:cNvSpPr>
              <p:nvPr/>
            </p:nvSpPr>
            <p:spPr>
              <a:xfrm rot="19225435">
                <a:off x="7438246" y="2510288"/>
                <a:ext cx="615874"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5027ADB-4EAA-45D8-BA24-855F174E07E5}"/>
                  </a:ext>
                </a:extLst>
              </p:cNvPr>
              <p:cNvSpPr txBox="1"/>
              <p:nvPr/>
            </p:nvSpPr>
            <p:spPr>
              <a:xfrm>
                <a:off x="7283606" y="3434197"/>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25027ADB-4EAA-45D8-BA24-855F174E07E5}"/>
                  </a:ext>
                </a:extLst>
              </p:cNvPr>
              <p:cNvSpPr txBox="1">
                <a:spLocks noRot="1" noChangeAspect="1" noMove="1" noResize="1" noEditPoints="1" noAdjustHandles="1" noChangeArrowheads="1" noChangeShapeType="1" noTextEdit="1"/>
              </p:cNvSpPr>
              <p:nvPr/>
            </p:nvSpPr>
            <p:spPr>
              <a:xfrm>
                <a:off x="7283606" y="3434197"/>
                <a:ext cx="615874"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4F4400B-8DED-78C6-48D8-A3453ED0A0CC}"/>
                  </a:ext>
                </a:extLst>
              </p:cNvPr>
              <p:cNvSpPr txBox="1"/>
              <p:nvPr/>
            </p:nvSpPr>
            <p:spPr>
              <a:xfrm rot="5400000">
                <a:off x="5572643" y="1245608"/>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44F4400B-8DED-78C6-48D8-A3453ED0A0CC}"/>
                  </a:ext>
                </a:extLst>
              </p:cNvPr>
              <p:cNvSpPr txBox="1">
                <a:spLocks noRot="1" noChangeAspect="1" noMove="1" noResize="1" noEditPoints="1" noAdjustHandles="1" noChangeArrowheads="1" noChangeShapeType="1" noTextEdit="1"/>
              </p:cNvSpPr>
              <p:nvPr/>
            </p:nvSpPr>
            <p:spPr>
              <a:xfrm rot="5400000">
                <a:off x="5572643" y="1245608"/>
                <a:ext cx="615874" cy="4616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67B0919-7E4A-E2FB-6C7D-21E55A4DAEF6}"/>
                  </a:ext>
                </a:extLst>
              </p:cNvPr>
              <p:cNvSpPr txBox="1"/>
              <p:nvPr/>
            </p:nvSpPr>
            <p:spPr>
              <a:xfrm rot="2621539">
                <a:off x="2364864" y="1226092"/>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9" name="TextBox 28">
                <a:extLst>
                  <a:ext uri="{FF2B5EF4-FFF2-40B4-BE49-F238E27FC236}">
                    <a16:creationId xmlns:a16="http://schemas.microsoft.com/office/drawing/2014/main" id="{267B0919-7E4A-E2FB-6C7D-21E55A4DAEF6}"/>
                  </a:ext>
                </a:extLst>
              </p:cNvPr>
              <p:cNvSpPr txBox="1">
                <a:spLocks noRot="1" noChangeAspect="1" noMove="1" noResize="1" noEditPoints="1" noAdjustHandles="1" noChangeArrowheads="1" noChangeShapeType="1" noTextEdit="1"/>
              </p:cNvSpPr>
              <p:nvPr/>
            </p:nvSpPr>
            <p:spPr>
              <a:xfrm rot="2621539">
                <a:off x="2364864" y="1226092"/>
                <a:ext cx="615874"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C697B55-E0AF-AC78-7EAC-09D85AF3D308}"/>
                  </a:ext>
                </a:extLst>
              </p:cNvPr>
              <p:cNvSpPr txBox="1"/>
              <p:nvPr/>
            </p:nvSpPr>
            <p:spPr>
              <a:xfrm rot="19536130">
                <a:off x="9587933" y="3168628"/>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BC697B55-E0AF-AC78-7EAC-09D85AF3D308}"/>
                  </a:ext>
                </a:extLst>
              </p:cNvPr>
              <p:cNvSpPr txBox="1">
                <a:spLocks noRot="1" noChangeAspect="1" noMove="1" noResize="1" noEditPoints="1" noAdjustHandles="1" noChangeArrowheads="1" noChangeShapeType="1" noTextEdit="1"/>
              </p:cNvSpPr>
              <p:nvPr/>
            </p:nvSpPr>
            <p:spPr>
              <a:xfrm rot="19536130">
                <a:off x="9587933" y="3168628"/>
                <a:ext cx="615874" cy="4616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A588409-0C66-382C-ABA3-63CCDEACAB06}"/>
                  </a:ext>
                </a:extLst>
              </p:cNvPr>
              <p:cNvSpPr txBox="1"/>
              <p:nvPr/>
            </p:nvSpPr>
            <p:spPr>
              <a:xfrm rot="19536130">
                <a:off x="9400862" y="1521178"/>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1" name="TextBox 30">
                <a:extLst>
                  <a:ext uri="{FF2B5EF4-FFF2-40B4-BE49-F238E27FC236}">
                    <a16:creationId xmlns:a16="http://schemas.microsoft.com/office/drawing/2014/main" id="{6A588409-0C66-382C-ABA3-63CCDEACAB06}"/>
                  </a:ext>
                </a:extLst>
              </p:cNvPr>
              <p:cNvSpPr txBox="1">
                <a:spLocks noRot="1" noChangeAspect="1" noMove="1" noResize="1" noEditPoints="1" noAdjustHandles="1" noChangeArrowheads="1" noChangeShapeType="1" noTextEdit="1"/>
              </p:cNvSpPr>
              <p:nvPr/>
            </p:nvSpPr>
            <p:spPr>
              <a:xfrm rot="19536130">
                <a:off x="9400862" y="1521178"/>
                <a:ext cx="615874"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92FD6D0-34CC-1C93-EFD1-E4EBDBB62803}"/>
                  </a:ext>
                </a:extLst>
              </p:cNvPr>
              <p:cNvSpPr txBox="1"/>
              <p:nvPr/>
            </p:nvSpPr>
            <p:spPr>
              <a:xfrm rot="4632885">
                <a:off x="10389736" y="1885611"/>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2" name="TextBox 31">
                <a:extLst>
                  <a:ext uri="{FF2B5EF4-FFF2-40B4-BE49-F238E27FC236}">
                    <a16:creationId xmlns:a16="http://schemas.microsoft.com/office/drawing/2014/main" id="{F92FD6D0-34CC-1C93-EFD1-E4EBDBB62803}"/>
                  </a:ext>
                </a:extLst>
              </p:cNvPr>
              <p:cNvSpPr txBox="1">
                <a:spLocks noRot="1" noChangeAspect="1" noMove="1" noResize="1" noEditPoints="1" noAdjustHandles="1" noChangeArrowheads="1" noChangeShapeType="1" noTextEdit="1"/>
              </p:cNvSpPr>
              <p:nvPr/>
            </p:nvSpPr>
            <p:spPr>
              <a:xfrm rot="4632885">
                <a:off x="10389736" y="1885611"/>
                <a:ext cx="615874" cy="46166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4A98AD7-C47E-DBE9-E11B-8F95EDFEA3A9}"/>
                  </a:ext>
                </a:extLst>
              </p:cNvPr>
              <p:cNvSpPr txBox="1"/>
              <p:nvPr/>
            </p:nvSpPr>
            <p:spPr>
              <a:xfrm>
                <a:off x="7816019" y="971450"/>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3" name="TextBox 32">
                <a:extLst>
                  <a:ext uri="{FF2B5EF4-FFF2-40B4-BE49-F238E27FC236}">
                    <a16:creationId xmlns:a16="http://schemas.microsoft.com/office/drawing/2014/main" id="{14A98AD7-C47E-DBE9-E11B-8F95EDFEA3A9}"/>
                  </a:ext>
                </a:extLst>
              </p:cNvPr>
              <p:cNvSpPr txBox="1">
                <a:spLocks noRot="1" noChangeAspect="1" noMove="1" noResize="1" noEditPoints="1" noAdjustHandles="1" noChangeArrowheads="1" noChangeShapeType="1" noTextEdit="1"/>
              </p:cNvSpPr>
              <p:nvPr/>
            </p:nvSpPr>
            <p:spPr>
              <a:xfrm>
                <a:off x="7816019" y="971450"/>
                <a:ext cx="615874" cy="46166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55CBFCC-AE52-A8BA-E3EE-0B5EF88513B6}"/>
                  </a:ext>
                </a:extLst>
              </p:cNvPr>
              <p:cNvSpPr txBox="1"/>
              <p:nvPr/>
            </p:nvSpPr>
            <p:spPr>
              <a:xfrm>
                <a:off x="3749524" y="844788"/>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4" name="TextBox 33">
                <a:extLst>
                  <a:ext uri="{FF2B5EF4-FFF2-40B4-BE49-F238E27FC236}">
                    <a16:creationId xmlns:a16="http://schemas.microsoft.com/office/drawing/2014/main" id="{655CBFCC-AE52-A8BA-E3EE-0B5EF88513B6}"/>
                  </a:ext>
                </a:extLst>
              </p:cNvPr>
              <p:cNvSpPr txBox="1">
                <a:spLocks noRot="1" noChangeAspect="1" noMove="1" noResize="1" noEditPoints="1" noAdjustHandles="1" noChangeArrowheads="1" noChangeShapeType="1" noTextEdit="1"/>
              </p:cNvSpPr>
              <p:nvPr/>
            </p:nvSpPr>
            <p:spPr>
              <a:xfrm>
                <a:off x="3749524" y="844788"/>
                <a:ext cx="615874" cy="461665"/>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214C98-BA48-FE3A-2BA5-24560A13225B}"/>
                  </a:ext>
                </a:extLst>
              </p:cNvPr>
              <p:cNvSpPr txBox="1"/>
              <p:nvPr/>
            </p:nvSpPr>
            <p:spPr>
              <a:xfrm rot="18238036">
                <a:off x="1186608" y="1872199"/>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5" name="TextBox 34">
                <a:extLst>
                  <a:ext uri="{FF2B5EF4-FFF2-40B4-BE49-F238E27FC236}">
                    <a16:creationId xmlns:a16="http://schemas.microsoft.com/office/drawing/2014/main" id="{BD214C98-BA48-FE3A-2BA5-24560A13225B}"/>
                  </a:ext>
                </a:extLst>
              </p:cNvPr>
              <p:cNvSpPr txBox="1">
                <a:spLocks noRot="1" noChangeAspect="1" noMove="1" noResize="1" noEditPoints="1" noAdjustHandles="1" noChangeArrowheads="1" noChangeShapeType="1" noTextEdit="1"/>
              </p:cNvSpPr>
              <p:nvPr/>
            </p:nvSpPr>
            <p:spPr>
              <a:xfrm rot="18238036">
                <a:off x="1186608" y="1872199"/>
                <a:ext cx="615874" cy="46166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29C148F-FF19-F758-CD7C-00CB91F3806B}"/>
                  </a:ext>
                </a:extLst>
              </p:cNvPr>
              <p:cNvSpPr txBox="1"/>
              <p:nvPr/>
            </p:nvSpPr>
            <p:spPr>
              <a:xfrm rot="3944416">
                <a:off x="1141512" y="3465151"/>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6" name="TextBox 35">
                <a:extLst>
                  <a:ext uri="{FF2B5EF4-FFF2-40B4-BE49-F238E27FC236}">
                    <a16:creationId xmlns:a16="http://schemas.microsoft.com/office/drawing/2014/main" id="{D29C148F-FF19-F758-CD7C-00CB91F3806B}"/>
                  </a:ext>
                </a:extLst>
              </p:cNvPr>
              <p:cNvSpPr txBox="1">
                <a:spLocks noRot="1" noChangeAspect="1" noMove="1" noResize="1" noEditPoints="1" noAdjustHandles="1" noChangeArrowheads="1" noChangeShapeType="1" noTextEdit="1"/>
              </p:cNvSpPr>
              <p:nvPr/>
            </p:nvSpPr>
            <p:spPr>
              <a:xfrm rot="3944416">
                <a:off x="1141512" y="3465151"/>
                <a:ext cx="615874" cy="46166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itle 41">
                <a:extLst>
                  <a:ext uri="{FF2B5EF4-FFF2-40B4-BE49-F238E27FC236}">
                    <a16:creationId xmlns:a16="http://schemas.microsoft.com/office/drawing/2014/main" id="{0E7B9A69-77E1-CCA5-17FC-289783B489BC}"/>
                  </a:ext>
                </a:extLst>
              </p:cNvPr>
              <p:cNvSpPr txBox="1">
                <a:spLocks/>
              </p:cNvSpPr>
              <p:nvPr/>
            </p:nvSpPr>
            <p:spPr>
              <a:xfrm>
                <a:off x="103955" y="84779"/>
                <a:ext cx="11984090" cy="897424"/>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Hamiltonian mechanics 1 DOF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Det/Rev</a:t>
                </a:r>
              </a:p>
            </p:txBody>
          </p:sp>
        </mc:Choice>
        <mc:Fallback xmlns="">
          <p:sp>
            <p:nvSpPr>
              <p:cNvPr id="7" name="Title 41">
                <a:extLst>
                  <a:ext uri="{FF2B5EF4-FFF2-40B4-BE49-F238E27FC236}">
                    <a16:creationId xmlns:a16="http://schemas.microsoft.com/office/drawing/2014/main" id="{0E7B9A69-77E1-CCA5-17FC-289783B489BC}"/>
                  </a:ext>
                </a:extLst>
              </p:cNvPr>
              <p:cNvSpPr txBox="1">
                <a:spLocks noRot="1" noChangeAspect="1" noMove="1" noResize="1" noEditPoints="1" noAdjustHandles="1" noChangeArrowheads="1" noChangeShapeType="1" noTextEdit="1"/>
              </p:cNvSpPr>
              <p:nvPr/>
            </p:nvSpPr>
            <p:spPr>
              <a:xfrm>
                <a:off x="103955" y="84779"/>
                <a:ext cx="11984090" cy="897424"/>
              </a:xfrm>
              <a:prstGeom prst="rect">
                <a:avLst/>
              </a:prstGeom>
              <a:blipFill>
                <a:blip r:embed="rId27"/>
                <a:stretch>
                  <a:fillRect t="-21769" b="-1020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B385DB7D-EA72-6B3E-DB9A-E3DF89C4E406}"/>
              </a:ext>
            </a:extLst>
          </p:cNvPr>
          <p:cNvSpPr txBox="1"/>
          <p:nvPr/>
        </p:nvSpPr>
        <p:spPr>
          <a:xfrm>
            <a:off x="4534277" y="4212414"/>
            <a:ext cx="3561873" cy="461665"/>
          </a:xfrm>
          <a:prstGeom prst="rect">
            <a:avLst/>
          </a:prstGeom>
          <a:noFill/>
        </p:spPr>
        <p:txBody>
          <a:bodyPr wrap="none" rtlCol="0">
            <a:spAutoFit/>
          </a:bodyPr>
          <a:lstStyle/>
          <a:p>
            <a:r>
              <a:rPr lang="en-US" sz="2400" dirty="0">
                <a:solidFill>
                  <a:schemeClr val="accent6">
                    <a:lumMod val="75000"/>
                  </a:schemeClr>
                </a:solidFill>
              </a:rPr>
              <a:t>All equivalent conditions!!!</a:t>
            </a:r>
          </a:p>
        </p:txBody>
      </p:sp>
      <p:sp>
        <p:nvSpPr>
          <p:cNvPr id="13" name="Footer Placeholder 12">
            <a:extLst>
              <a:ext uri="{FF2B5EF4-FFF2-40B4-BE49-F238E27FC236}">
                <a16:creationId xmlns:a16="http://schemas.microsoft.com/office/drawing/2014/main" id="{490EC1AA-9A96-0F62-D9EF-7717D0A1F887}"/>
              </a:ext>
            </a:extLst>
          </p:cNvPr>
          <p:cNvSpPr>
            <a:spLocks noGrp="1"/>
          </p:cNvSpPr>
          <p:nvPr>
            <p:ph type="ftr" sz="quarter" idx="11"/>
          </p:nvPr>
        </p:nvSpPr>
        <p:spPr/>
        <p:txBody>
          <a:bodyPr/>
          <a:lstStyle/>
          <a:p>
            <a:r>
              <a:rPr lang="en-US"/>
              <a:t>Christine Aidala - University of Michigan</a:t>
            </a:r>
            <a:endParaRPr lang="en-US" dirty="0"/>
          </a:p>
        </p:txBody>
      </p:sp>
      <p:sp>
        <p:nvSpPr>
          <p:cNvPr id="14" name="Slide Number Placeholder 13">
            <a:extLst>
              <a:ext uri="{FF2B5EF4-FFF2-40B4-BE49-F238E27FC236}">
                <a16:creationId xmlns:a16="http://schemas.microsoft.com/office/drawing/2014/main" id="{3DF4378F-DE36-6BDB-A540-4F07924229C8}"/>
              </a:ext>
            </a:extLst>
          </p:cNvPr>
          <p:cNvSpPr>
            <a:spLocks noGrp="1"/>
          </p:cNvSpPr>
          <p:nvPr>
            <p:ph type="sldNum" sz="quarter" idx="12"/>
          </p:nvPr>
        </p:nvSpPr>
        <p:spPr/>
        <p:txBody>
          <a:bodyPr/>
          <a:lstStyle/>
          <a:p>
            <a:fld id="{F47845EA-7733-40EE-B074-20032348B727}" type="slidenum">
              <a:rPr lang="en-US" smtClean="0"/>
              <a:t>10</a:t>
            </a:fld>
            <a:endParaRPr lang="en-US"/>
          </a:p>
        </p:txBody>
      </p:sp>
      <p:sp>
        <p:nvSpPr>
          <p:cNvPr id="23" name="TextBox 22">
            <a:extLst>
              <a:ext uri="{FF2B5EF4-FFF2-40B4-BE49-F238E27FC236}">
                <a16:creationId xmlns:a16="http://schemas.microsoft.com/office/drawing/2014/main" id="{4BBD53B7-59C3-CD7A-87B0-8303A2350252}"/>
              </a:ext>
            </a:extLst>
          </p:cNvPr>
          <p:cNvSpPr txBox="1"/>
          <p:nvPr/>
        </p:nvSpPr>
        <p:spPr>
          <a:xfrm>
            <a:off x="3048000" y="6503085"/>
            <a:ext cx="6463374" cy="307777"/>
          </a:xfrm>
          <a:prstGeom prst="rect">
            <a:avLst/>
          </a:prstGeom>
          <a:noFill/>
        </p:spPr>
        <p:txBody>
          <a:bodyPr wrap="square">
            <a:spAutoFit/>
          </a:bodyPr>
          <a:lstStyle/>
          <a:p>
            <a:r>
              <a:rPr lang="en-US" sz="1400" dirty="0">
                <a:hlinkClick r:id="rId28"/>
              </a:rPr>
              <a:t>https://assumptionsofphysics.org/book/AssumptionsOfPhysicsV3.0.pdf#section.1.1.4</a:t>
            </a:r>
            <a:r>
              <a:rPr lang="en-US" sz="1400" dirty="0"/>
              <a:t> </a:t>
            </a:r>
          </a:p>
        </p:txBody>
      </p:sp>
    </p:spTree>
    <p:extLst>
      <p:ext uri="{BB962C8B-B14F-4D97-AF65-F5344CB8AC3E}">
        <p14:creationId xmlns:p14="http://schemas.microsoft.com/office/powerpoint/2010/main" val="2296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5" grpId="0"/>
      <p:bldP spid="17" grpId="0"/>
      <p:bldP spid="18" grpId="0"/>
      <p:bldP spid="19" grpId="0"/>
      <p:bldP spid="20" grpId="0"/>
      <p:bldP spid="21"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F6883-363D-FF3D-E77E-D4E6060FAC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B8366B-8B31-F4E3-4F81-77CF9D74670C}"/>
              </a:ext>
            </a:extLst>
          </p:cNvPr>
          <p:cNvSpPr/>
          <p:nvPr/>
        </p:nvSpPr>
        <p:spPr>
          <a:xfrm>
            <a:off x="336884" y="5089659"/>
            <a:ext cx="8656721" cy="13833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 name="TextBox 2">
            <a:extLst>
              <a:ext uri="{FF2B5EF4-FFF2-40B4-BE49-F238E27FC236}">
                <a16:creationId xmlns:a16="http://schemas.microsoft.com/office/drawing/2014/main" id="{93808F80-909B-2431-3D62-4C83CF72DCE7}"/>
              </a:ext>
            </a:extLst>
          </p:cNvPr>
          <p:cNvSpPr txBox="1"/>
          <p:nvPr/>
        </p:nvSpPr>
        <p:spPr>
          <a:xfrm>
            <a:off x="611937" y="5275666"/>
            <a:ext cx="1362424" cy="369332"/>
          </a:xfrm>
          <a:prstGeom prst="rect">
            <a:avLst/>
          </a:prstGeom>
          <a:noFill/>
        </p:spPr>
        <p:txBody>
          <a:bodyPr wrap="none" rtlCol="0">
            <a:spAutoFit/>
          </a:bodyPr>
          <a:lstStyle/>
          <a:p>
            <a:r>
              <a:rPr lang="en-US" dirty="0"/>
              <a:t>Base theory:</a:t>
            </a:r>
          </a:p>
        </p:txBody>
      </p:sp>
      <mc:AlternateContent xmlns:mc="http://schemas.openxmlformats.org/markup-compatibility/2006" xmlns:a14="http://schemas.microsoft.com/office/drawing/2010/main">
        <mc:Choice Requires="a14">
          <p:sp>
            <p:nvSpPr>
              <p:cNvPr id="7" name="Title 41">
                <a:extLst>
                  <a:ext uri="{FF2B5EF4-FFF2-40B4-BE49-F238E27FC236}">
                    <a16:creationId xmlns:a16="http://schemas.microsoft.com/office/drawing/2014/main" id="{FC6CF0C2-58B6-3540-265F-6A5DAADA3ABE}"/>
                  </a:ext>
                </a:extLst>
              </p:cNvPr>
              <p:cNvSpPr txBox="1">
                <a:spLocks/>
              </p:cNvSpPr>
              <p:nvPr/>
            </p:nvSpPr>
            <p:spPr>
              <a:xfrm>
                <a:off x="103955" y="84779"/>
                <a:ext cx="11984090" cy="897424"/>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Schrödinger equation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Det/Rev</a:t>
                </a:r>
              </a:p>
            </p:txBody>
          </p:sp>
        </mc:Choice>
        <mc:Fallback xmlns="">
          <p:sp>
            <p:nvSpPr>
              <p:cNvPr id="7" name="Title 41">
                <a:extLst>
                  <a:ext uri="{FF2B5EF4-FFF2-40B4-BE49-F238E27FC236}">
                    <a16:creationId xmlns:a16="http://schemas.microsoft.com/office/drawing/2014/main" id="{FC6CF0C2-58B6-3540-265F-6A5DAADA3ABE}"/>
                  </a:ext>
                </a:extLst>
              </p:cNvPr>
              <p:cNvSpPr txBox="1">
                <a:spLocks noRot="1" noChangeAspect="1" noMove="1" noResize="1" noEditPoints="1" noAdjustHandles="1" noChangeArrowheads="1" noChangeShapeType="1" noTextEdit="1"/>
              </p:cNvSpPr>
              <p:nvPr/>
            </p:nvSpPr>
            <p:spPr>
              <a:xfrm>
                <a:off x="103955" y="84779"/>
                <a:ext cx="11984090" cy="897424"/>
              </a:xfrm>
              <a:prstGeom prst="rect">
                <a:avLst/>
              </a:prstGeom>
              <a:blipFill>
                <a:blip r:embed="rId2"/>
                <a:stretch>
                  <a:fillRect t="-21769"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598CF0-1EEB-BEAA-74D0-0DD721D13EC6}"/>
                  </a:ext>
                </a:extLst>
              </p:cNvPr>
              <p:cNvSpPr txBox="1"/>
              <p:nvPr/>
            </p:nvSpPr>
            <p:spPr>
              <a:xfrm>
                <a:off x="2072131" y="5198722"/>
                <a:ext cx="2667397" cy="523220"/>
              </a:xfrm>
              <a:prstGeom prst="rect">
                <a:avLst/>
              </a:prstGeom>
              <a:noFill/>
            </p:spPr>
            <p:txBody>
              <a:bodyPr wrap="none" rtlCol="0">
                <a:spAutoFit/>
              </a:bodyPr>
              <a:lstStyle/>
              <a:p>
                <a:r>
                  <a:rPr lang="en-US" sz="2800" dirty="0"/>
                  <a:t>State: </a:t>
                </a:r>
                <a14:m>
                  <m:oMath xmlns:m="http://schemas.openxmlformats.org/officeDocument/2006/math">
                    <m:r>
                      <a:rPr lang="en-US" sz="2800" b="0" i="1" smtClean="0">
                        <a:latin typeface="Cambria Math" panose="02040503050406030204" pitchFamily="18" charset="0"/>
                      </a:rPr>
                      <m:t>𝜓</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ℋ</m:t>
                    </m:r>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CB598CF0-1EEB-BEAA-74D0-0DD721D13EC6}"/>
                  </a:ext>
                </a:extLst>
              </p:cNvPr>
              <p:cNvSpPr txBox="1">
                <a:spLocks noRot="1" noChangeAspect="1" noMove="1" noResize="1" noEditPoints="1" noAdjustHandles="1" noChangeArrowheads="1" noChangeShapeType="1" noTextEdit="1"/>
              </p:cNvSpPr>
              <p:nvPr/>
            </p:nvSpPr>
            <p:spPr>
              <a:xfrm>
                <a:off x="2072131" y="5198722"/>
                <a:ext cx="2667397" cy="523220"/>
              </a:xfrm>
              <a:prstGeom prst="rect">
                <a:avLst/>
              </a:prstGeom>
              <a:blipFill>
                <a:blip r:embed="rId3"/>
                <a:stretch>
                  <a:fillRect l="-4805"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341959D-9C03-B876-26A9-53D6DD0A006F}"/>
                  </a:ext>
                </a:extLst>
              </p:cNvPr>
              <p:cNvSpPr txBox="1"/>
              <p:nvPr/>
            </p:nvSpPr>
            <p:spPr>
              <a:xfrm>
                <a:off x="2072131" y="5814275"/>
                <a:ext cx="6719147" cy="523220"/>
              </a:xfrm>
              <a:prstGeom prst="rect">
                <a:avLst/>
              </a:prstGeom>
              <a:noFill/>
            </p:spPr>
            <p:txBody>
              <a:bodyPr wrap="none" rtlCol="0">
                <a:spAutoFit/>
              </a:bodyPr>
              <a:lstStyle/>
              <a:p>
                <a:r>
                  <a:rPr lang="en-US" sz="2800" dirty="0"/>
                  <a:t>Probability of </a:t>
                </a:r>
                <a14:m>
                  <m:oMath xmlns:m="http://schemas.openxmlformats.org/officeDocument/2006/math">
                    <m:r>
                      <a:rPr lang="en-US" sz="2800" b="0" i="1" smtClean="0">
                        <a:latin typeface="Cambria Math" panose="02040503050406030204" pitchFamily="18" charset="0"/>
                      </a:rPr>
                      <m:t>𝜓</m:t>
                    </m:r>
                  </m:oMath>
                </a14:m>
                <a:r>
                  <a:rPr lang="en-US" sz="2800" dirty="0"/>
                  <a:t> given </a:t>
                </a:r>
                <a14:m>
                  <m:oMath xmlns:m="http://schemas.openxmlformats.org/officeDocument/2006/math">
                    <m:r>
                      <a:rPr lang="en-US" sz="2800" b="0" i="1" smtClean="0">
                        <a:latin typeface="Cambria Math" panose="02040503050406030204" pitchFamily="18" charset="0"/>
                      </a:rPr>
                      <m:t>𝜙</m:t>
                    </m:r>
                  </m:oMath>
                </a14:m>
                <a:r>
                  <a:rPr lang="en-US" sz="2800" dirty="0"/>
                  <a:t>: </a:t>
                </a:r>
                <a14:m>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e>
                        <m:r>
                          <a:rPr lang="en-US" sz="2800" b="0" i="1" smtClean="0">
                            <a:latin typeface="Cambria Math" panose="02040503050406030204" pitchFamily="18" charset="0"/>
                          </a:rPr>
                          <m:t>𝜙</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e>
                                <m:r>
                                  <a:rPr lang="en-US" sz="2800" b="0" i="1" smtClean="0">
                                    <a:latin typeface="Cambria Math" panose="02040503050406030204" pitchFamily="18" charset="0"/>
                                  </a:rPr>
                                  <m:t>𝜙</m:t>
                                </m:r>
                              </m:e>
                            </m:d>
                          </m:e>
                        </m:d>
                      </m:e>
                      <m:sup>
                        <m:r>
                          <a:rPr lang="en-US" sz="2800" b="0" i="1" smtClean="0">
                            <a:latin typeface="Cambria Math" panose="02040503050406030204" pitchFamily="18" charset="0"/>
                          </a:rPr>
                          <m:t>2</m:t>
                        </m:r>
                      </m:sup>
                    </m:sSup>
                  </m:oMath>
                </a14:m>
                <a:endParaRPr lang="en-US" sz="2800" dirty="0"/>
              </a:p>
            </p:txBody>
          </p:sp>
        </mc:Choice>
        <mc:Fallback xmlns="">
          <p:sp>
            <p:nvSpPr>
              <p:cNvPr id="13" name="TextBox 12">
                <a:extLst>
                  <a:ext uri="{FF2B5EF4-FFF2-40B4-BE49-F238E27FC236}">
                    <a16:creationId xmlns:a16="http://schemas.microsoft.com/office/drawing/2014/main" id="{5341959D-9C03-B876-26A9-53D6DD0A006F}"/>
                  </a:ext>
                </a:extLst>
              </p:cNvPr>
              <p:cNvSpPr txBox="1">
                <a:spLocks noRot="1" noChangeAspect="1" noMove="1" noResize="1" noEditPoints="1" noAdjustHandles="1" noChangeArrowheads="1" noChangeShapeType="1" noTextEdit="1"/>
              </p:cNvSpPr>
              <p:nvPr/>
            </p:nvSpPr>
            <p:spPr>
              <a:xfrm>
                <a:off x="2072131" y="5814275"/>
                <a:ext cx="6719147" cy="523220"/>
              </a:xfrm>
              <a:prstGeom prst="rect">
                <a:avLst/>
              </a:prstGeom>
              <a:blipFill>
                <a:blip r:embed="rId4"/>
                <a:stretch>
                  <a:fillRect l="-1906"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6C3D46-70FB-6294-1BC7-8E2BF8B0666B}"/>
                  </a:ext>
                </a:extLst>
              </p:cNvPr>
              <p:cNvSpPr txBox="1"/>
              <p:nvPr/>
            </p:nvSpPr>
            <p:spPr>
              <a:xfrm>
                <a:off x="647574" y="4018336"/>
                <a:ext cx="2201500" cy="667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𝚤</m:t>
                      </m:r>
                      <m:r>
                        <a:rPr lang="en-US" b="0" i="1" smtClean="0">
                          <a:latin typeface="Cambria Math" panose="02040503050406030204" pitchFamily="18" charset="0"/>
                        </a:rPr>
                        <m:t>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r>
                        <a:rPr lang="en-US" b="0" i="1" smtClean="0">
                          <a:latin typeface="Cambria Math" panose="02040503050406030204" pitchFamily="18" charset="0"/>
                        </a:rPr>
                        <m:t>𝐻</m:t>
                      </m:r>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oMath>
                  </m:oMathPara>
                </a14:m>
                <a:br>
                  <a:rPr lang="en-US" b="0" dirty="0"/>
                </a:br>
                <a:r>
                  <a:rPr lang="en-US" dirty="0"/>
                  <a:t>Schrödinger equation</a:t>
                </a:r>
              </a:p>
            </p:txBody>
          </p:sp>
        </mc:Choice>
        <mc:Fallback xmlns="">
          <p:sp>
            <p:nvSpPr>
              <p:cNvPr id="14" name="TextBox 13">
                <a:extLst>
                  <a:ext uri="{FF2B5EF4-FFF2-40B4-BE49-F238E27FC236}">
                    <a16:creationId xmlns:a16="http://schemas.microsoft.com/office/drawing/2014/main" id="{956C3D46-70FB-6294-1BC7-8E2BF8B0666B}"/>
                  </a:ext>
                </a:extLst>
              </p:cNvPr>
              <p:cNvSpPr txBox="1">
                <a:spLocks noRot="1" noChangeAspect="1" noMove="1" noResize="1" noEditPoints="1" noAdjustHandles="1" noChangeArrowheads="1" noChangeShapeType="1" noTextEdit="1"/>
              </p:cNvSpPr>
              <p:nvPr/>
            </p:nvSpPr>
            <p:spPr>
              <a:xfrm>
                <a:off x="647574" y="4018336"/>
                <a:ext cx="2201500" cy="667747"/>
              </a:xfrm>
              <a:prstGeom prst="rect">
                <a:avLst/>
              </a:prstGeom>
              <a:blipFill>
                <a:blip r:embed="rId5"/>
                <a:stretch>
                  <a:fillRect l="-2216" r="-221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6740919-BB69-C164-9EF6-9501122C4FB0}"/>
                  </a:ext>
                </a:extLst>
              </p:cNvPr>
              <p:cNvSpPr txBox="1"/>
              <p:nvPr/>
            </p:nvSpPr>
            <p:spPr>
              <a:xfrm>
                <a:off x="713196" y="787299"/>
                <a:ext cx="2873222" cy="483466"/>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(0)=</m:t>
                    </m:r>
                    <m:r>
                      <a:rPr lang="en-US" b="0" i="1" smtClean="0">
                        <a:latin typeface="Cambria Math" panose="02040503050406030204" pitchFamily="18" charset="0"/>
                      </a:rPr>
                      <m:t>𝜙</m:t>
                    </m:r>
                  </m:oMath>
                </a14:m>
                <a:r>
                  <a:rPr lang="en-US" dirty="0"/>
                  <a:t>  iff  </a:t>
                </a:r>
                <a14:m>
                  <m:oMath xmlns:m="http://schemas.openxmlformats.org/officeDocument/2006/math">
                    <m:r>
                      <a:rPr lang="en-US" i="1">
                        <a:latin typeface="Cambria Math" panose="02040503050406030204" pitchFamily="18" charset="0"/>
                      </a:rPr>
                      <m:t>𝜓</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r>
                              <a:rPr lang="en-US" i="1">
                                <a:latin typeface="Cambria Math" panose="02040503050406030204" pitchFamily="18" charset="0"/>
                              </a:rPr>
                              <m:t>𝐻</m:t>
                            </m:r>
                            <m:r>
                              <m:rPr>
                                <m:sty m:val="p"/>
                              </m:rPr>
                              <a:rPr lang="en-US">
                                <a:latin typeface="Cambria Math" panose="02040503050406030204" pitchFamily="18" charset="0"/>
                              </a:rPr>
                              <m:t>Δ</m:t>
                            </m:r>
                            <m:r>
                              <a:rPr lang="en-US" i="1">
                                <a:latin typeface="Cambria Math" panose="02040503050406030204" pitchFamily="18" charset="0"/>
                              </a:rPr>
                              <m:t>𝑡</m:t>
                            </m:r>
                          </m:num>
                          <m:den>
                            <m:r>
                              <a:rPr lang="en-US" i="1">
                                <a:latin typeface="Cambria Math" panose="02040503050406030204" pitchFamily="18" charset="0"/>
                              </a:rPr>
                              <m:t>𝚤</m:t>
                            </m:r>
                            <m:r>
                              <a:rPr lang="en-US" i="1">
                                <a:latin typeface="Cambria Math" panose="02040503050406030204" pitchFamily="18" charset="0"/>
                              </a:rPr>
                              <m:t>ℏ</m:t>
                            </m:r>
                          </m:den>
                        </m:f>
                      </m:sup>
                    </m:sSup>
                    <m:r>
                      <a:rPr lang="en-US" i="1">
                        <a:latin typeface="Cambria Math" panose="02040503050406030204" pitchFamily="18" charset="0"/>
                      </a:rPr>
                      <m:t>𝜙</m:t>
                    </m:r>
                  </m:oMath>
                </a14:m>
                <a:endParaRPr lang="en-US" dirty="0"/>
              </a:p>
            </p:txBody>
          </p:sp>
        </mc:Choice>
        <mc:Fallback xmlns="">
          <p:sp>
            <p:nvSpPr>
              <p:cNvPr id="16" name="TextBox 15">
                <a:extLst>
                  <a:ext uri="{FF2B5EF4-FFF2-40B4-BE49-F238E27FC236}">
                    <a16:creationId xmlns:a16="http://schemas.microsoft.com/office/drawing/2014/main" id="{16740919-BB69-C164-9EF6-9501122C4FB0}"/>
                  </a:ext>
                </a:extLst>
              </p:cNvPr>
              <p:cNvSpPr txBox="1">
                <a:spLocks noRot="1" noChangeAspect="1" noMove="1" noResize="1" noEditPoints="1" noAdjustHandles="1" noChangeArrowheads="1" noChangeShapeType="1" noTextEdit="1"/>
              </p:cNvSpPr>
              <p:nvPr/>
            </p:nvSpPr>
            <p:spPr>
              <a:xfrm>
                <a:off x="713196" y="787299"/>
                <a:ext cx="2873222" cy="483466"/>
              </a:xfrm>
              <a:prstGeom prst="rect">
                <a:avLst/>
              </a:prstGeom>
              <a:blipFill>
                <a:blip r:embed="rId6"/>
                <a:stretch>
                  <a:fillRect b="-20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33EC8FE-E149-C5C6-4C31-D8C3A5255D2C}"/>
                  </a:ext>
                </a:extLst>
              </p:cNvPr>
              <p:cNvSpPr txBox="1"/>
              <p:nvPr/>
            </p:nvSpPr>
            <p:spPr>
              <a:xfrm>
                <a:off x="4981970" y="903974"/>
                <a:ext cx="2098460" cy="3693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m:rPr>
                          <m:nor/>
                        </m:rPr>
                        <a:rPr lang="en-US" b="0" i="0" smtClean="0">
                          <a:latin typeface="Cambria Math" panose="02040503050406030204" pitchFamily="18" charset="0"/>
                        </a:rPr>
                        <m:t>tr</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𝜌</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𝜌</m:t>
                              </m:r>
                            </m:e>
                          </m:func>
                        </m:e>
                      </m:d>
                      <m:r>
                        <a:rPr lang="en-US" b="0" i="1" smtClean="0">
                          <a:latin typeface="Cambria Math" panose="02040503050406030204" pitchFamily="18" charset="0"/>
                        </a:rPr>
                        <m:t>=0</m:t>
                      </m:r>
                    </m:oMath>
                  </m:oMathPara>
                </a14:m>
                <a:br>
                  <a:rPr lang="en-US" b="0" dirty="0"/>
                </a:br>
                <a:endParaRPr lang="en-US" dirty="0"/>
              </a:p>
            </p:txBody>
          </p:sp>
        </mc:Choice>
        <mc:Fallback xmlns="">
          <p:sp>
            <p:nvSpPr>
              <p:cNvPr id="40" name="TextBox 39">
                <a:extLst>
                  <a:ext uri="{FF2B5EF4-FFF2-40B4-BE49-F238E27FC236}">
                    <a16:creationId xmlns:a16="http://schemas.microsoft.com/office/drawing/2014/main" id="{A33EC8FE-E149-C5C6-4C31-D8C3A5255D2C}"/>
                  </a:ext>
                </a:extLst>
              </p:cNvPr>
              <p:cNvSpPr txBox="1">
                <a:spLocks noRot="1" noChangeAspect="1" noMove="1" noResize="1" noEditPoints="1" noAdjustHandles="1" noChangeArrowheads="1" noChangeShapeType="1" noTextEdit="1"/>
              </p:cNvSpPr>
              <p:nvPr/>
            </p:nvSpPr>
            <p:spPr>
              <a:xfrm>
                <a:off x="4981970" y="903974"/>
                <a:ext cx="2098460" cy="369397"/>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DABF5AB-2578-2CC1-091F-0FEC4BA886EE}"/>
                  </a:ext>
                </a:extLst>
              </p:cNvPr>
              <p:cNvSpPr txBox="1"/>
              <p:nvPr/>
            </p:nvSpPr>
            <p:spPr>
              <a:xfrm>
                <a:off x="10199073" y="1096924"/>
                <a:ext cx="4106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7DABF5AB-2578-2CC1-091F-0FEC4BA886EE}"/>
                  </a:ext>
                </a:extLst>
              </p:cNvPr>
              <p:cNvSpPr txBox="1">
                <a:spLocks noRot="1" noChangeAspect="1" noMove="1" noResize="1" noEditPoints="1" noAdjustHandles="1" noChangeArrowheads="1" noChangeShapeType="1" noTextEdit="1"/>
              </p:cNvSpPr>
              <p:nvPr/>
            </p:nvSpPr>
            <p:spPr>
              <a:xfrm>
                <a:off x="10199073" y="1096924"/>
                <a:ext cx="410689" cy="369332"/>
              </a:xfrm>
              <a:prstGeom prst="rect">
                <a:avLst/>
              </a:prstGeom>
              <a:blipFill>
                <a:blip r:embed="rId8"/>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2EAC47B8-1B0C-8302-94E5-AE1BE4DC257A}"/>
              </a:ext>
            </a:extLst>
          </p:cNvPr>
          <p:cNvSpPr txBox="1"/>
          <p:nvPr/>
        </p:nvSpPr>
        <p:spPr>
          <a:xfrm>
            <a:off x="3592042" y="2707840"/>
            <a:ext cx="3776740" cy="1323439"/>
          </a:xfrm>
          <a:prstGeom prst="rect">
            <a:avLst/>
          </a:prstGeom>
          <a:noFill/>
        </p:spPr>
        <p:txBody>
          <a:bodyPr wrap="none" rtlCol="0">
            <a:spAutoFit/>
          </a:bodyPr>
          <a:lstStyle/>
          <a:p>
            <a:pPr algn="ctr"/>
            <a:r>
              <a:rPr lang="en-US" sz="4000" dirty="0"/>
              <a:t>Determinism and</a:t>
            </a:r>
            <a:br>
              <a:rPr lang="en-US" sz="4000" dirty="0"/>
            </a:br>
            <a:r>
              <a:rPr lang="en-US" sz="4000" dirty="0"/>
              <a:t>reversibility</a:t>
            </a:r>
          </a:p>
        </p:txBody>
      </p:sp>
      <p:sp>
        <p:nvSpPr>
          <p:cNvPr id="43" name="TextBox 42">
            <a:extLst>
              <a:ext uri="{FF2B5EF4-FFF2-40B4-BE49-F238E27FC236}">
                <a16:creationId xmlns:a16="http://schemas.microsoft.com/office/drawing/2014/main" id="{6A45028D-0106-EE9A-E789-382E96BDBB56}"/>
              </a:ext>
            </a:extLst>
          </p:cNvPr>
          <p:cNvSpPr txBox="1"/>
          <p:nvPr/>
        </p:nvSpPr>
        <p:spPr>
          <a:xfrm>
            <a:off x="4840522" y="1609189"/>
            <a:ext cx="2080121" cy="646331"/>
          </a:xfrm>
          <a:prstGeom prst="rect">
            <a:avLst/>
          </a:prstGeom>
          <a:noFill/>
        </p:spPr>
        <p:txBody>
          <a:bodyPr wrap="none" rtlCol="0">
            <a:spAutoFit/>
          </a:bodyPr>
          <a:lstStyle/>
          <a:p>
            <a:pPr algn="ctr"/>
            <a:r>
              <a:rPr lang="en-US" dirty="0"/>
              <a:t>Conservation of</a:t>
            </a:r>
            <a:br>
              <a:rPr lang="en-US" dirty="0"/>
            </a:br>
            <a:r>
              <a:rPr lang="en-US" dirty="0"/>
              <a:t>information entropy</a:t>
            </a:r>
          </a:p>
        </p:txBody>
      </p:sp>
      <p:sp>
        <p:nvSpPr>
          <p:cNvPr id="44" name="TextBox 43">
            <a:extLst>
              <a:ext uri="{FF2B5EF4-FFF2-40B4-BE49-F238E27FC236}">
                <a16:creationId xmlns:a16="http://schemas.microsoft.com/office/drawing/2014/main" id="{1EF991CF-7004-6A51-5DF4-2DE121DF9856}"/>
              </a:ext>
            </a:extLst>
          </p:cNvPr>
          <p:cNvSpPr txBox="1"/>
          <p:nvPr/>
        </p:nvSpPr>
        <p:spPr>
          <a:xfrm>
            <a:off x="8431893" y="1988369"/>
            <a:ext cx="343363" cy="369332"/>
          </a:xfrm>
          <a:prstGeom prst="rect">
            <a:avLst/>
          </a:prstGeom>
          <a:noFill/>
        </p:spPr>
        <p:txBody>
          <a:bodyPr wrap="none" rtlCol="0">
            <a:spAutoFit/>
          </a:bodyPr>
          <a:lstStyle/>
          <a:p>
            <a:pPr algn="ctr"/>
            <a:r>
              <a:rPr lang="en-US" dirty="0"/>
              <a:t>…</a:t>
            </a:r>
          </a:p>
        </p:txBody>
      </p:sp>
      <p:sp>
        <p:nvSpPr>
          <p:cNvPr id="45" name="TextBox 44">
            <a:extLst>
              <a:ext uri="{FF2B5EF4-FFF2-40B4-BE49-F238E27FC236}">
                <a16:creationId xmlns:a16="http://schemas.microsoft.com/office/drawing/2014/main" id="{3E77C9CA-AD62-B800-4E6D-9E739B263780}"/>
              </a:ext>
            </a:extLst>
          </p:cNvPr>
          <p:cNvSpPr txBox="1"/>
          <p:nvPr/>
        </p:nvSpPr>
        <p:spPr>
          <a:xfrm>
            <a:off x="2415684" y="1653895"/>
            <a:ext cx="2118593" cy="646331"/>
          </a:xfrm>
          <a:prstGeom prst="rect">
            <a:avLst/>
          </a:prstGeom>
          <a:noFill/>
        </p:spPr>
        <p:txBody>
          <a:bodyPr wrap="none" rtlCol="0">
            <a:spAutoFit/>
          </a:bodyPr>
          <a:lstStyle/>
          <a:p>
            <a:pPr algn="ctr"/>
            <a:r>
              <a:rPr lang="en-US" dirty="0"/>
              <a:t>Bijective map of</a:t>
            </a:r>
            <a:br>
              <a:rPr lang="en-US" dirty="0"/>
            </a:br>
            <a:r>
              <a:rPr lang="en-US" dirty="0"/>
              <a:t>state and probability</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091D951-AD6D-0B50-26D6-9BCCE00FEDFF}"/>
                  </a:ext>
                </a:extLst>
              </p:cNvPr>
              <p:cNvSpPr txBox="1"/>
              <p:nvPr/>
            </p:nvSpPr>
            <p:spPr>
              <a:xfrm>
                <a:off x="340760" y="2731236"/>
                <a:ext cx="2302040" cy="72026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Δ</m:t>
                          </m:r>
                          <m:r>
                            <a:rPr lang="en-US" b="0" i="1" smtClean="0">
                              <a:latin typeface="Cambria Math" panose="02040503050406030204" pitchFamily="18" charset="0"/>
                            </a:rPr>
                            <m:t>𝑡</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𝐻</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num>
                            <m:den>
                              <m:r>
                                <a:rPr lang="en-US" b="0" i="1" smtClean="0">
                                  <a:latin typeface="Cambria Math" panose="02040503050406030204" pitchFamily="18" charset="0"/>
                                </a:rPr>
                                <m:t>𝚤</m:t>
                              </m:r>
                              <m:r>
                                <a:rPr lang="en-US" b="0" i="1" smtClean="0">
                                  <a:latin typeface="Cambria Math" panose="02040503050406030204" pitchFamily="18" charset="0"/>
                                </a:rPr>
                                <m:t>ℏ</m:t>
                              </m:r>
                            </m:den>
                          </m:f>
                        </m:sup>
                      </m:sSup>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oMath>
                  </m:oMathPara>
                </a14:m>
                <a:br>
                  <a:rPr lang="en-US" b="0" dirty="0"/>
                </a:br>
                <a:r>
                  <a:rPr lang="en-US" sz="1400" b="0" dirty="0"/>
                  <a:t>unitary evolution</a:t>
                </a:r>
                <a:endParaRPr lang="en-US" dirty="0"/>
              </a:p>
            </p:txBody>
          </p:sp>
        </mc:Choice>
        <mc:Fallback xmlns="">
          <p:sp>
            <p:nvSpPr>
              <p:cNvPr id="46" name="TextBox 45">
                <a:extLst>
                  <a:ext uri="{FF2B5EF4-FFF2-40B4-BE49-F238E27FC236}">
                    <a16:creationId xmlns:a16="http://schemas.microsoft.com/office/drawing/2014/main" id="{4091D951-AD6D-0B50-26D6-9BCCE00FEDFF}"/>
                  </a:ext>
                </a:extLst>
              </p:cNvPr>
              <p:cNvSpPr txBox="1">
                <a:spLocks noRot="1" noChangeAspect="1" noMove="1" noResize="1" noEditPoints="1" noAdjustHandles="1" noChangeArrowheads="1" noChangeShapeType="1" noTextEdit="1"/>
              </p:cNvSpPr>
              <p:nvPr/>
            </p:nvSpPr>
            <p:spPr>
              <a:xfrm>
                <a:off x="340760" y="2731236"/>
                <a:ext cx="2302040" cy="720262"/>
              </a:xfrm>
              <a:prstGeom prst="rect">
                <a:avLst/>
              </a:prstGeom>
              <a:blipFill>
                <a:blip r:embed="rId9"/>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DF809B9-74A0-0646-04FC-1A0B8FEB847C}"/>
                  </a:ext>
                </a:extLst>
              </p:cNvPr>
              <p:cNvSpPr txBox="1"/>
              <p:nvPr/>
            </p:nvSpPr>
            <p:spPr>
              <a:xfrm rot="5400000">
                <a:off x="5572645" y="2266316"/>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7" name="TextBox 46">
                <a:extLst>
                  <a:ext uri="{FF2B5EF4-FFF2-40B4-BE49-F238E27FC236}">
                    <a16:creationId xmlns:a16="http://schemas.microsoft.com/office/drawing/2014/main" id="{BDF809B9-74A0-0646-04FC-1A0B8FEB847C}"/>
                  </a:ext>
                </a:extLst>
              </p:cNvPr>
              <p:cNvSpPr txBox="1">
                <a:spLocks noRot="1" noChangeAspect="1" noMove="1" noResize="1" noEditPoints="1" noAdjustHandles="1" noChangeArrowheads="1" noChangeShapeType="1" noTextEdit="1"/>
              </p:cNvSpPr>
              <p:nvPr/>
            </p:nvSpPr>
            <p:spPr>
              <a:xfrm rot="5400000">
                <a:off x="5572645" y="2266316"/>
                <a:ext cx="615874"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03B2888-130C-E664-5DC1-D1F335CEB85B}"/>
                  </a:ext>
                </a:extLst>
              </p:cNvPr>
              <p:cNvSpPr txBox="1"/>
              <p:nvPr/>
            </p:nvSpPr>
            <p:spPr>
              <a:xfrm rot="3241535">
                <a:off x="3646179" y="2242343"/>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8" name="TextBox 47">
                <a:extLst>
                  <a:ext uri="{FF2B5EF4-FFF2-40B4-BE49-F238E27FC236}">
                    <a16:creationId xmlns:a16="http://schemas.microsoft.com/office/drawing/2014/main" id="{203B2888-130C-E664-5DC1-D1F335CEB85B}"/>
                  </a:ext>
                </a:extLst>
              </p:cNvPr>
              <p:cNvSpPr txBox="1">
                <a:spLocks noRot="1" noChangeAspect="1" noMove="1" noResize="1" noEditPoints="1" noAdjustHandles="1" noChangeArrowheads="1" noChangeShapeType="1" noTextEdit="1"/>
              </p:cNvSpPr>
              <p:nvPr/>
            </p:nvSpPr>
            <p:spPr>
              <a:xfrm rot="3241535">
                <a:off x="3646179" y="2242343"/>
                <a:ext cx="615874"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CFA3445-A4CE-1041-2DF6-392F23B37C10}"/>
                  </a:ext>
                </a:extLst>
              </p:cNvPr>
              <p:cNvSpPr txBox="1"/>
              <p:nvPr/>
            </p:nvSpPr>
            <p:spPr>
              <a:xfrm rot="19225435">
                <a:off x="7438246" y="2519620"/>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9" name="TextBox 48">
                <a:extLst>
                  <a:ext uri="{FF2B5EF4-FFF2-40B4-BE49-F238E27FC236}">
                    <a16:creationId xmlns:a16="http://schemas.microsoft.com/office/drawing/2014/main" id="{ECFA3445-A4CE-1041-2DF6-392F23B37C10}"/>
                  </a:ext>
                </a:extLst>
              </p:cNvPr>
              <p:cNvSpPr txBox="1">
                <a:spLocks noRot="1" noChangeAspect="1" noMove="1" noResize="1" noEditPoints="1" noAdjustHandles="1" noChangeArrowheads="1" noChangeShapeType="1" noTextEdit="1"/>
              </p:cNvSpPr>
              <p:nvPr/>
            </p:nvSpPr>
            <p:spPr>
              <a:xfrm rot="19225435">
                <a:off x="7438246" y="2519620"/>
                <a:ext cx="615874"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FA966EB-DD42-0F77-4F8E-537877C3F412}"/>
                  </a:ext>
                </a:extLst>
              </p:cNvPr>
              <p:cNvSpPr txBox="1"/>
              <p:nvPr/>
            </p:nvSpPr>
            <p:spPr>
              <a:xfrm rot="5400000">
                <a:off x="5572643" y="1254940"/>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0" name="TextBox 49">
                <a:extLst>
                  <a:ext uri="{FF2B5EF4-FFF2-40B4-BE49-F238E27FC236}">
                    <a16:creationId xmlns:a16="http://schemas.microsoft.com/office/drawing/2014/main" id="{BFA966EB-DD42-0F77-4F8E-537877C3F412}"/>
                  </a:ext>
                </a:extLst>
              </p:cNvPr>
              <p:cNvSpPr txBox="1">
                <a:spLocks noRot="1" noChangeAspect="1" noMove="1" noResize="1" noEditPoints="1" noAdjustHandles="1" noChangeArrowheads="1" noChangeShapeType="1" noTextEdit="1"/>
              </p:cNvSpPr>
              <p:nvPr/>
            </p:nvSpPr>
            <p:spPr>
              <a:xfrm rot="5400000">
                <a:off x="5572643" y="1254940"/>
                <a:ext cx="615874"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6EF871-8356-7158-8F8B-C180A8FD3308}"/>
                  </a:ext>
                </a:extLst>
              </p:cNvPr>
              <p:cNvSpPr txBox="1"/>
              <p:nvPr/>
            </p:nvSpPr>
            <p:spPr>
              <a:xfrm rot="2621539">
                <a:off x="2364864" y="1235424"/>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936EF871-8356-7158-8F8B-C180A8FD3308}"/>
                  </a:ext>
                </a:extLst>
              </p:cNvPr>
              <p:cNvSpPr txBox="1">
                <a:spLocks noRot="1" noChangeAspect="1" noMove="1" noResize="1" noEditPoints="1" noAdjustHandles="1" noChangeArrowheads="1" noChangeShapeType="1" noTextEdit="1"/>
              </p:cNvSpPr>
              <p:nvPr/>
            </p:nvSpPr>
            <p:spPr>
              <a:xfrm rot="2621539">
                <a:off x="2364864" y="1235424"/>
                <a:ext cx="615874"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EB3EADE-9E29-FF62-EFEA-F25E7771A9B1}"/>
                  </a:ext>
                </a:extLst>
              </p:cNvPr>
              <p:cNvSpPr txBox="1"/>
              <p:nvPr/>
            </p:nvSpPr>
            <p:spPr>
              <a:xfrm rot="19536130">
                <a:off x="9400862" y="1530510"/>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2" name="TextBox 51">
                <a:extLst>
                  <a:ext uri="{FF2B5EF4-FFF2-40B4-BE49-F238E27FC236}">
                    <a16:creationId xmlns:a16="http://schemas.microsoft.com/office/drawing/2014/main" id="{9EB3EADE-9E29-FF62-EFEA-F25E7771A9B1}"/>
                  </a:ext>
                </a:extLst>
              </p:cNvPr>
              <p:cNvSpPr txBox="1">
                <a:spLocks noRot="1" noChangeAspect="1" noMove="1" noResize="1" noEditPoints="1" noAdjustHandles="1" noChangeArrowheads="1" noChangeShapeType="1" noTextEdit="1"/>
              </p:cNvSpPr>
              <p:nvPr/>
            </p:nvSpPr>
            <p:spPr>
              <a:xfrm rot="19536130">
                <a:off x="9400862" y="1530510"/>
                <a:ext cx="615874"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ACC2A2F-2106-9E7A-13A9-9C330312E66B}"/>
                  </a:ext>
                </a:extLst>
              </p:cNvPr>
              <p:cNvSpPr txBox="1"/>
              <p:nvPr/>
            </p:nvSpPr>
            <p:spPr>
              <a:xfrm>
                <a:off x="7816019" y="980782"/>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3" name="TextBox 52">
                <a:extLst>
                  <a:ext uri="{FF2B5EF4-FFF2-40B4-BE49-F238E27FC236}">
                    <a16:creationId xmlns:a16="http://schemas.microsoft.com/office/drawing/2014/main" id="{4ACC2A2F-2106-9E7A-13A9-9C330312E66B}"/>
                  </a:ext>
                </a:extLst>
              </p:cNvPr>
              <p:cNvSpPr txBox="1">
                <a:spLocks noRot="1" noChangeAspect="1" noMove="1" noResize="1" noEditPoints="1" noAdjustHandles="1" noChangeArrowheads="1" noChangeShapeType="1" noTextEdit="1"/>
              </p:cNvSpPr>
              <p:nvPr/>
            </p:nvSpPr>
            <p:spPr>
              <a:xfrm>
                <a:off x="7816019" y="980782"/>
                <a:ext cx="615874" cy="4616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A181CC4-AB13-DC8F-E3A2-75039E7E849D}"/>
                  </a:ext>
                </a:extLst>
              </p:cNvPr>
              <p:cNvSpPr txBox="1"/>
              <p:nvPr/>
            </p:nvSpPr>
            <p:spPr>
              <a:xfrm>
                <a:off x="3749524" y="854120"/>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4" name="TextBox 53">
                <a:extLst>
                  <a:ext uri="{FF2B5EF4-FFF2-40B4-BE49-F238E27FC236}">
                    <a16:creationId xmlns:a16="http://schemas.microsoft.com/office/drawing/2014/main" id="{BA181CC4-AB13-DC8F-E3A2-75039E7E849D}"/>
                  </a:ext>
                </a:extLst>
              </p:cNvPr>
              <p:cNvSpPr txBox="1">
                <a:spLocks noRot="1" noChangeAspect="1" noMove="1" noResize="1" noEditPoints="1" noAdjustHandles="1" noChangeArrowheads="1" noChangeShapeType="1" noTextEdit="1"/>
              </p:cNvSpPr>
              <p:nvPr/>
            </p:nvSpPr>
            <p:spPr>
              <a:xfrm>
                <a:off x="3749524" y="854120"/>
                <a:ext cx="615874"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305460D-D660-F295-F969-90A129E6FBA7}"/>
                  </a:ext>
                </a:extLst>
              </p:cNvPr>
              <p:cNvSpPr txBox="1"/>
              <p:nvPr/>
            </p:nvSpPr>
            <p:spPr>
              <a:xfrm rot="18238036">
                <a:off x="1186608" y="1881531"/>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5" name="TextBox 54">
                <a:extLst>
                  <a:ext uri="{FF2B5EF4-FFF2-40B4-BE49-F238E27FC236}">
                    <a16:creationId xmlns:a16="http://schemas.microsoft.com/office/drawing/2014/main" id="{E305460D-D660-F295-F969-90A129E6FBA7}"/>
                  </a:ext>
                </a:extLst>
              </p:cNvPr>
              <p:cNvSpPr txBox="1">
                <a:spLocks noRot="1" noChangeAspect="1" noMove="1" noResize="1" noEditPoints="1" noAdjustHandles="1" noChangeArrowheads="1" noChangeShapeType="1" noTextEdit="1"/>
              </p:cNvSpPr>
              <p:nvPr/>
            </p:nvSpPr>
            <p:spPr>
              <a:xfrm rot="18238036">
                <a:off x="1186608" y="1881531"/>
                <a:ext cx="615874" cy="4616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65E795E-6EB3-2E80-3A37-99B1495E733F}"/>
                  </a:ext>
                </a:extLst>
              </p:cNvPr>
              <p:cNvSpPr txBox="1"/>
              <p:nvPr/>
            </p:nvSpPr>
            <p:spPr>
              <a:xfrm rot="3944416">
                <a:off x="1141512" y="3474483"/>
                <a:ext cx="615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6" name="TextBox 55">
                <a:extLst>
                  <a:ext uri="{FF2B5EF4-FFF2-40B4-BE49-F238E27FC236}">
                    <a16:creationId xmlns:a16="http://schemas.microsoft.com/office/drawing/2014/main" id="{065E795E-6EB3-2E80-3A37-99B1495E733F}"/>
                  </a:ext>
                </a:extLst>
              </p:cNvPr>
              <p:cNvSpPr txBox="1">
                <a:spLocks noRot="1" noChangeAspect="1" noMove="1" noResize="1" noEditPoints="1" noAdjustHandles="1" noChangeArrowheads="1" noChangeShapeType="1" noTextEdit="1"/>
              </p:cNvSpPr>
              <p:nvPr/>
            </p:nvSpPr>
            <p:spPr>
              <a:xfrm rot="3944416">
                <a:off x="1141512" y="3474483"/>
                <a:ext cx="615874" cy="461665"/>
              </a:xfrm>
              <a:prstGeom prst="rect">
                <a:avLst/>
              </a:prstGeom>
              <a:blipFill>
                <a:blip r:embed="rId19"/>
                <a:stretch>
                  <a:fillRect/>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52229A53-FBAF-21B1-58A7-904F5FDA480D}"/>
              </a:ext>
            </a:extLst>
          </p:cNvPr>
          <p:cNvSpPr txBox="1"/>
          <p:nvPr/>
        </p:nvSpPr>
        <p:spPr>
          <a:xfrm>
            <a:off x="4534277" y="4212414"/>
            <a:ext cx="3561873" cy="461665"/>
          </a:xfrm>
          <a:prstGeom prst="rect">
            <a:avLst/>
          </a:prstGeom>
          <a:noFill/>
        </p:spPr>
        <p:txBody>
          <a:bodyPr wrap="none" rtlCol="0">
            <a:spAutoFit/>
          </a:bodyPr>
          <a:lstStyle/>
          <a:p>
            <a:r>
              <a:rPr lang="en-US" sz="2400" dirty="0">
                <a:solidFill>
                  <a:schemeClr val="accent6">
                    <a:lumMod val="75000"/>
                  </a:schemeClr>
                </a:solidFill>
              </a:rPr>
              <a:t>All equivalent conditions!!!</a:t>
            </a:r>
          </a:p>
        </p:txBody>
      </p:sp>
      <p:sp>
        <p:nvSpPr>
          <p:cNvPr id="4" name="Footer Placeholder 3">
            <a:extLst>
              <a:ext uri="{FF2B5EF4-FFF2-40B4-BE49-F238E27FC236}">
                <a16:creationId xmlns:a16="http://schemas.microsoft.com/office/drawing/2014/main" id="{1F1E0CDF-49A1-A447-0215-136772048F29}"/>
              </a:ext>
            </a:extLst>
          </p:cNvPr>
          <p:cNvSpPr>
            <a:spLocks noGrp="1"/>
          </p:cNvSpPr>
          <p:nvPr>
            <p:ph type="ftr" sz="quarter" idx="11"/>
          </p:nvPr>
        </p:nvSpPr>
        <p:spPr/>
        <p:txBody>
          <a:bodyPr/>
          <a:lstStyle/>
          <a:p>
            <a:r>
              <a:rPr lang="en-US"/>
              <a:t>Christine Aidala - University of Michigan</a:t>
            </a:r>
            <a:endParaRPr lang="en-US" dirty="0"/>
          </a:p>
        </p:txBody>
      </p:sp>
      <p:sp>
        <p:nvSpPr>
          <p:cNvPr id="5" name="Slide Number Placeholder 4">
            <a:extLst>
              <a:ext uri="{FF2B5EF4-FFF2-40B4-BE49-F238E27FC236}">
                <a16:creationId xmlns:a16="http://schemas.microsoft.com/office/drawing/2014/main" id="{89CF6C23-27F8-95C9-AAAC-1C2D7157C28D}"/>
              </a:ext>
            </a:extLst>
          </p:cNvPr>
          <p:cNvSpPr>
            <a:spLocks noGrp="1"/>
          </p:cNvSpPr>
          <p:nvPr>
            <p:ph type="sldNum" sz="quarter" idx="12"/>
          </p:nvPr>
        </p:nvSpPr>
        <p:spPr/>
        <p:txBody>
          <a:bodyPr/>
          <a:lstStyle/>
          <a:p>
            <a:fld id="{F47845EA-7733-40EE-B074-20032348B727}" type="slidenum">
              <a:rPr lang="en-US" smtClean="0"/>
              <a:t>11</a:t>
            </a:fld>
            <a:endParaRPr lang="en-US"/>
          </a:p>
        </p:txBody>
      </p:sp>
      <p:sp>
        <p:nvSpPr>
          <p:cNvPr id="9" name="TextBox 8">
            <a:extLst>
              <a:ext uri="{FF2B5EF4-FFF2-40B4-BE49-F238E27FC236}">
                <a16:creationId xmlns:a16="http://schemas.microsoft.com/office/drawing/2014/main" id="{F320AECC-A03F-3EB9-666C-E66B3AF398D0}"/>
              </a:ext>
            </a:extLst>
          </p:cNvPr>
          <p:cNvSpPr txBox="1"/>
          <p:nvPr/>
        </p:nvSpPr>
        <p:spPr>
          <a:xfrm>
            <a:off x="3162300" y="6485630"/>
            <a:ext cx="6096000" cy="307777"/>
          </a:xfrm>
          <a:prstGeom prst="rect">
            <a:avLst/>
          </a:prstGeom>
          <a:noFill/>
        </p:spPr>
        <p:txBody>
          <a:bodyPr wrap="square">
            <a:spAutoFit/>
          </a:bodyPr>
          <a:lstStyle/>
          <a:p>
            <a:r>
              <a:rPr lang="en-US" sz="1400" dirty="0">
                <a:hlinkClick r:id="rId20"/>
              </a:rPr>
              <a:t>https://assumptionsofphysics.org/autogen/briefs/009-UnitaryEntropy.pdf</a:t>
            </a:r>
            <a:r>
              <a:rPr lang="en-US" sz="1400" dirty="0"/>
              <a:t> </a:t>
            </a:r>
          </a:p>
        </p:txBody>
      </p:sp>
    </p:spTree>
    <p:extLst>
      <p:ext uri="{BB962C8B-B14F-4D97-AF65-F5344CB8AC3E}">
        <p14:creationId xmlns:p14="http://schemas.microsoft.com/office/powerpoint/2010/main" val="38364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F4B4D98B-0442-6960-D7E8-BAE4FFCF2A94}"/>
              </a:ext>
            </a:extLst>
          </p:cNvPr>
          <p:cNvSpPr>
            <a:spLocks noGrp="1"/>
          </p:cNvSpPr>
          <p:nvPr>
            <p:ph type="title"/>
          </p:nvPr>
        </p:nvSpPr>
        <p:spPr/>
        <p:txBody>
          <a:bodyPr>
            <a:normAutofit/>
          </a:bodyPr>
          <a:lstStyle/>
          <a:p>
            <a:r>
              <a:rPr lang="en-US" sz="4400" dirty="0">
                <a:latin typeface="+mj-lt"/>
              </a:rPr>
              <a:t>Reversing the principle of stationary action</a:t>
            </a: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CD43EE8-30C5-7AF2-87C3-32F23C7584E3}"/>
                  </a:ext>
                </a:extLst>
              </p:cNvPr>
              <p:cNvSpPr txBox="1"/>
              <p:nvPr/>
            </p:nvSpPr>
            <p:spPr>
              <a:xfrm>
                <a:off x="6519372" y="1134996"/>
                <a:ext cx="4146713" cy="700898"/>
              </a:xfrm>
              <a:prstGeom prst="rect">
                <a:avLst/>
              </a:prstGeom>
              <a:noFill/>
            </p:spPr>
            <p:txBody>
              <a:bodyPr wrap="none" rtlCol="0">
                <a:spAutoFit/>
              </a:bodyPr>
              <a:lstStyle/>
              <a:p>
                <a:r>
                  <a:rPr lang="en-US" sz="2800" b="0" dirty="0"/>
                  <a:t> </a:t>
                </a:r>
                <a14:m>
                  <m:oMath xmlns:m="http://schemas.openxmlformats.org/officeDocument/2006/math">
                    <m:r>
                      <a:rPr lang="en-US" sz="2800" b="0" i="1" smtClean="0">
                        <a:latin typeface="Cambria Math" panose="02040503050406030204" pitchFamily="18" charset="0"/>
                      </a:rPr>
                      <m:t>𝒜</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𝛾</m:t>
                        </m:r>
                      </m:e>
                    </m:d>
                    <m:r>
                      <a:rPr lang="en-US" sz="2800" b="0" i="1" smtClean="0">
                        <a:latin typeface="Cambria Math" panose="02040503050406030204" pitchFamily="18" charset="0"/>
                      </a:rPr>
                      <m:t>=</m:t>
                    </m:r>
                    <m:nary>
                      <m:naryPr>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𝛾</m:t>
                        </m:r>
                      </m:sub>
                      <m:sup/>
                      <m:e>
                        <m:r>
                          <a:rPr lang="en-US" sz="2800" b="0" i="1" smtClean="0">
                            <a:latin typeface="Cambria Math" panose="02040503050406030204" pitchFamily="18" charset="0"/>
                          </a:rPr>
                          <m:t>𝐿𝑑𝑡</m:t>
                        </m:r>
                      </m:e>
                    </m:nary>
                    <m:r>
                      <a:rPr lang="en-US" sz="2800" b="0" i="1" smtClean="0">
                        <a:latin typeface="Cambria Math" panose="02040503050406030204" pitchFamily="18" charset="0"/>
                      </a:rPr>
                      <m:t>=</m:t>
                    </m:r>
                    <m:nary>
                      <m:naryPr>
                        <m:supHide m:val="on"/>
                        <m:ctrlPr>
                          <a:rPr lang="en-US" sz="2800" i="1">
                            <a:latin typeface="Cambria Math" panose="02040503050406030204" pitchFamily="18" charset="0"/>
                          </a:rPr>
                        </m:ctrlPr>
                      </m:naryPr>
                      <m:sub>
                        <m:r>
                          <a:rPr lang="en-US" sz="2800" i="1">
                            <a:latin typeface="Cambria Math" panose="02040503050406030204" pitchFamily="18" charset="0"/>
                          </a:rPr>
                          <m:t>𝛾</m:t>
                        </m:r>
                      </m:sub>
                      <m:sup/>
                      <m:e>
                        <m:acc>
                          <m:accPr>
                            <m:chr m:val="⃗"/>
                            <m:ctrlPr>
                              <a:rPr lang="en-US" sz="2800" i="1">
                                <a:latin typeface="Cambria Math" panose="02040503050406030204" pitchFamily="18" charset="0"/>
                              </a:rPr>
                            </m:ctrlPr>
                          </m:accPr>
                          <m:e>
                            <m:r>
                              <a:rPr lang="en-US" sz="2800" i="1">
                                <a:latin typeface="Cambria Math" panose="02040503050406030204" pitchFamily="18" charset="0"/>
                              </a:rPr>
                              <m:t>𝜃</m:t>
                            </m:r>
                          </m:e>
                        </m:acc>
                        <m:r>
                          <a:rPr lang="en-US" sz="2800" i="1">
                            <a:latin typeface="Cambria Math" panose="02040503050406030204" pitchFamily="18" charset="0"/>
                          </a:rPr>
                          <m:t>⋅</m:t>
                        </m:r>
                        <m:r>
                          <a:rPr lang="en-US" sz="2800" b="0" i="1" smtClean="0">
                            <a:latin typeface="Cambria Math" panose="02040503050406030204" pitchFamily="18" charset="0"/>
                          </a:rPr>
                          <m:t>𝑑</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𝛾</m:t>
                            </m:r>
                          </m:e>
                        </m:acc>
                      </m:e>
                    </m:nary>
                  </m:oMath>
                </a14:m>
                <a:endParaRPr lang="en-US" sz="2800" dirty="0"/>
              </a:p>
            </p:txBody>
          </p:sp>
        </mc:Choice>
        <mc:Fallback xmlns="">
          <p:sp>
            <p:nvSpPr>
              <p:cNvPr id="43" name="TextBox 42">
                <a:extLst>
                  <a:ext uri="{FF2B5EF4-FFF2-40B4-BE49-F238E27FC236}">
                    <a16:creationId xmlns:a16="http://schemas.microsoft.com/office/drawing/2014/main" id="{9CD43EE8-30C5-7AF2-87C3-32F23C7584E3}"/>
                  </a:ext>
                </a:extLst>
              </p:cNvPr>
              <p:cNvSpPr txBox="1">
                <a:spLocks noRot="1" noChangeAspect="1" noMove="1" noResize="1" noEditPoints="1" noAdjustHandles="1" noChangeArrowheads="1" noChangeShapeType="1" noTextEdit="1"/>
              </p:cNvSpPr>
              <p:nvPr/>
            </p:nvSpPr>
            <p:spPr>
              <a:xfrm>
                <a:off x="6519372" y="1134996"/>
                <a:ext cx="4146713" cy="700898"/>
              </a:xfrm>
              <a:prstGeom prst="rect">
                <a:avLst/>
              </a:prstGeom>
              <a:blipFill>
                <a:blip r:embed="rId2"/>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22748C64-E500-8EB8-1DC3-7368240567B0}"/>
              </a:ext>
            </a:extLst>
          </p:cNvPr>
          <p:cNvSpPr txBox="1"/>
          <p:nvPr/>
        </p:nvSpPr>
        <p:spPr>
          <a:xfrm>
            <a:off x="489984" y="2428977"/>
            <a:ext cx="11451276" cy="553998"/>
          </a:xfrm>
          <a:prstGeom prst="rect">
            <a:avLst/>
          </a:prstGeom>
          <a:noFill/>
        </p:spPr>
        <p:txBody>
          <a:bodyPr wrap="none" rtlCol="0">
            <a:spAutoFit/>
          </a:bodyPr>
          <a:lstStyle/>
          <a:p>
            <a:r>
              <a:rPr lang="en-US" sz="3000" dirty="0"/>
              <a:t>The action is the line integral of the vector potential of the flow of states</a:t>
            </a:r>
          </a:p>
        </p:txBody>
      </p:sp>
      <p:grpSp>
        <p:nvGrpSpPr>
          <p:cNvPr id="2" name="Group 1">
            <a:extLst>
              <a:ext uri="{FF2B5EF4-FFF2-40B4-BE49-F238E27FC236}">
                <a16:creationId xmlns:a16="http://schemas.microsoft.com/office/drawing/2014/main" id="{09934EBD-F2EB-C23B-0C29-073D567A7677}"/>
              </a:ext>
            </a:extLst>
          </p:cNvPr>
          <p:cNvGrpSpPr/>
          <p:nvPr/>
        </p:nvGrpSpPr>
        <p:grpSpPr>
          <a:xfrm>
            <a:off x="6294342" y="3146706"/>
            <a:ext cx="6054680" cy="2048907"/>
            <a:chOff x="216809" y="3130562"/>
            <a:chExt cx="6054680" cy="2048907"/>
          </a:xfrm>
        </p:grpSpPr>
        <p:sp>
          <p:nvSpPr>
            <p:cNvPr id="45" name="TextBox 44">
              <a:extLst>
                <a:ext uri="{FF2B5EF4-FFF2-40B4-BE49-F238E27FC236}">
                  <a16:creationId xmlns:a16="http://schemas.microsoft.com/office/drawing/2014/main" id="{470C9B84-EEF5-1B8F-54D5-BFFADDFD00C3}"/>
                </a:ext>
              </a:extLst>
            </p:cNvPr>
            <p:cNvSpPr txBox="1"/>
            <p:nvPr/>
          </p:nvSpPr>
          <p:spPr>
            <a:xfrm>
              <a:off x="216809" y="3130562"/>
              <a:ext cx="3429850" cy="523220"/>
            </a:xfrm>
            <a:prstGeom prst="rect">
              <a:avLst/>
            </a:prstGeom>
            <a:noFill/>
          </p:spPr>
          <p:txBody>
            <a:bodyPr wrap="none" rtlCol="0">
              <a:spAutoFit/>
            </a:bodyPr>
            <a:lstStyle/>
            <a:p>
              <a:r>
                <a:rPr lang="en-US" sz="2800" dirty="0"/>
                <a:t>Variation of the action</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0B6F311-2370-CAD4-AF4A-39725729180A}"/>
                    </a:ext>
                  </a:extLst>
                </p:cNvPr>
                <p:cNvSpPr txBox="1"/>
                <p:nvPr/>
              </p:nvSpPr>
              <p:spPr>
                <a:xfrm>
                  <a:off x="351606" y="3649755"/>
                  <a:ext cx="5919883" cy="15297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𝒜</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𝛾</m:t>
                            </m:r>
                          </m:e>
                        </m:d>
                        <m:r>
                          <a:rPr lang="en-US" sz="280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m:t>
                            </m:r>
                            <m:r>
                              <m:rPr>
                                <m:sty m:val="p"/>
                              </m:rPr>
                              <a:rPr lang="en-US" sz="2800" b="0" i="0" smtClean="0">
                                <a:latin typeface="Cambria Math" panose="02040503050406030204" pitchFamily="18" charset="0"/>
                              </a:rPr>
                              <m:t>Σ</m:t>
                            </m:r>
                          </m:sub>
                          <m:sup/>
                          <m:e>
                            <m:acc>
                              <m:accPr>
                                <m:chr m:val="⃗"/>
                                <m:ctrlPr>
                                  <a:rPr lang="en-US" sz="2800" i="1">
                                    <a:latin typeface="Cambria Math" panose="02040503050406030204" pitchFamily="18" charset="0"/>
                                  </a:rPr>
                                </m:ctrlPr>
                              </m:accPr>
                              <m:e>
                                <m:r>
                                  <a:rPr lang="en-US" sz="2800" i="1">
                                    <a:latin typeface="Cambria Math" panose="02040503050406030204" pitchFamily="18" charset="0"/>
                                  </a:rPr>
                                  <m:t>𝜃</m:t>
                                </m:r>
                              </m:e>
                            </m:acc>
                            <m:r>
                              <a:rPr lang="en-US" sz="2800" i="1">
                                <a:latin typeface="Cambria Math" panose="02040503050406030204" pitchFamily="18" charset="0"/>
                              </a:rPr>
                              <m:t>⋅</m:t>
                            </m:r>
                            <m:r>
                              <a:rPr lang="en-US" sz="2800" i="1" dirty="0">
                                <a:latin typeface="Cambria Math" panose="02040503050406030204" pitchFamily="18" charset="0"/>
                              </a:rPr>
                              <m:t>𝑑</m:t>
                            </m:r>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𝛾</m:t>
                                </m:r>
                              </m:e>
                            </m:acc>
                          </m:e>
                        </m:nary>
                      </m:oMath>
                    </m:oMathPara>
                  </a14:m>
                  <a:br>
                    <a:rPr lang="en-US" sz="2800" i="1" dirty="0">
                      <a:latin typeface="Cambria Math" panose="02040503050406030204" pitchFamily="18" charset="0"/>
                    </a:rPr>
                  </a:br>
                  <a14:m>
                    <m:oMath xmlns:m="http://schemas.openxmlformats.org/officeDocument/2006/math">
                      <m:r>
                        <a:rPr lang="en-US" sz="2800">
                          <a:latin typeface="Cambria Math" panose="02040503050406030204" pitchFamily="18" charset="0"/>
                        </a:rPr>
                        <m:t>=</m:t>
                      </m:r>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sty m:val="p"/>
                            </m:rPr>
                            <a:rPr lang="en-US" sz="2800" b="0" i="0" smtClean="0">
                              <a:latin typeface="Cambria Math" panose="02040503050406030204" pitchFamily="18" charset="0"/>
                            </a:rPr>
                            <m:t>Σ</m:t>
                          </m:r>
                        </m:sub>
                        <m:sup/>
                        <m:e>
                          <m:acc>
                            <m:accPr>
                              <m:chr m:val="⃗"/>
                              <m:ctrlPr>
                                <a:rPr lang="en-US" sz="2800" i="1">
                                  <a:latin typeface="Cambria Math" panose="02040503050406030204" pitchFamily="18" charset="0"/>
                                </a:rPr>
                              </m:ctrlPr>
                            </m:accPr>
                            <m:e>
                              <m:r>
                                <a:rPr lang="en-US" sz="2800" i="1">
                                  <a:latin typeface="Cambria Math" panose="02040503050406030204" pitchFamily="18" charset="0"/>
                                </a:rPr>
                                <m:t>𝑆</m:t>
                              </m:r>
                            </m:e>
                          </m:acc>
                          <m:r>
                            <a:rPr lang="en-US" sz="2800" i="1">
                              <a:latin typeface="Cambria Math" panose="02040503050406030204" pitchFamily="18" charset="0"/>
                            </a:rPr>
                            <m:t>⋅</m:t>
                          </m:r>
                          <m:r>
                            <a:rPr lang="en-US" sz="2800" i="1" dirty="0">
                              <a:latin typeface="Cambria Math" panose="02040503050406030204" pitchFamily="18" charset="0"/>
                            </a:rPr>
                            <m:t>𝑑</m:t>
                          </m:r>
                          <m:acc>
                            <m:accPr>
                              <m:chr m:val="⃗"/>
                              <m:ctrlPr>
                                <a:rPr lang="en-US" sz="2800" i="1" dirty="0">
                                  <a:latin typeface="Cambria Math" panose="02040503050406030204" pitchFamily="18" charset="0"/>
                                </a:rPr>
                              </m:ctrlPr>
                            </m:accPr>
                            <m:e>
                              <m:r>
                                <m:rPr>
                                  <m:sty m:val="p"/>
                                </m:rPr>
                                <a:rPr lang="en-US" sz="2800" dirty="0">
                                  <a:latin typeface="Cambria Math" panose="02040503050406030204" pitchFamily="18" charset="0"/>
                                </a:rPr>
                                <m:t>Σ</m:t>
                              </m:r>
                            </m:e>
                          </m:acc>
                        </m:e>
                      </m:nary>
                    </m:oMath>
                  </a14:m>
                  <a:r>
                    <a:rPr lang="en-US" sz="2800" dirty="0"/>
                    <a:t> </a:t>
                  </a:r>
                </a:p>
              </p:txBody>
            </p:sp>
          </mc:Choice>
          <mc:Fallback xmlns="">
            <p:sp>
              <p:nvSpPr>
                <p:cNvPr id="46" name="TextBox 45">
                  <a:extLst>
                    <a:ext uri="{FF2B5EF4-FFF2-40B4-BE49-F238E27FC236}">
                      <a16:creationId xmlns:a16="http://schemas.microsoft.com/office/drawing/2014/main" id="{80B6F311-2370-CAD4-AF4A-39725729180A}"/>
                    </a:ext>
                  </a:extLst>
                </p:cNvPr>
                <p:cNvSpPr txBox="1">
                  <a:spLocks noRot="1" noChangeAspect="1" noMove="1" noResize="1" noEditPoints="1" noAdjustHandles="1" noChangeArrowheads="1" noChangeShapeType="1" noTextEdit="1"/>
                </p:cNvSpPr>
                <p:nvPr/>
              </p:nvSpPr>
              <p:spPr>
                <a:xfrm>
                  <a:off x="351606" y="3649755"/>
                  <a:ext cx="5919883" cy="1529714"/>
                </a:xfrm>
                <a:prstGeom prst="rect">
                  <a:avLst/>
                </a:prstGeom>
                <a:blipFill>
                  <a:blip r:embed="rId3"/>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B086361A-315E-FF11-0DFE-25066F02D74D}"/>
                </a:ext>
              </a:extLst>
            </p:cNvPr>
            <p:cNvSpPr txBox="1"/>
            <p:nvPr/>
          </p:nvSpPr>
          <p:spPr>
            <a:xfrm>
              <a:off x="3884084" y="3332385"/>
              <a:ext cx="2101024" cy="646331"/>
            </a:xfrm>
            <a:prstGeom prst="rect">
              <a:avLst/>
            </a:prstGeom>
            <a:noFill/>
          </p:spPr>
          <p:txBody>
            <a:bodyPr wrap="none" rtlCol="0">
              <a:spAutoFit/>
            </a:bodyPr>
            <a:lstStyle/>
            <a:p>
              <a:r>
                <a:rPr lang="en-US" dirty="0"/>
                <a:t>Gauge independent,</a:t>
              </a:r>
              <a:br>
                <a:rPr lang="en-US" dirty="0"/>
              </a:br>
              <a:r>
                <a:rPr lang="en-US" dirty="0"/>
                <a:t>physical!</a:t>
              </a:r>
            </a:p>
          </p:txBody>
        </p:sp>
        <p:cxnSp>
          <p:nvCxnSpPr>
            <p:cNvPr id="75" name="Straight Arrow Connector 74">
              <a:extLst>
                <a:ext uri="{FF2B5EF4-FFF2-40B4-BE49-F238E27FC236}">
                  <a16:creationId xmlns:a16="http://schemas.microsoft.com/office/drawing/2014/main" id="{EF67B491-DD28-C7AF-F515-4F9564107685}"/>
                </a:ext>
              </a:extLst>
            </p:cNvPr>
            <p:cNvCxnSpPr>
              <a:cxnSpLocks/>
            </p:cNvCxnSpPr>
            <p:nvPr/>
          </p:nvCxnSpPr>
          <p:spPr>
            <a:xfrm flipH="1">
              <a:off x="2699495" y="3916421"/>
              <a:ext cx="1184589" cy="89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27DC48C6-6553-C238-5277-941BBBD68709}"/>
              </a:ext>
            </a:extLst>
          </p:cNvPr>
          <p:cNvGrpSpPr/>
          <p:nvPr/>
        </p:nvGrpSpPr>
        <p:grpSpPr>
          <a:xfrm>
            <a:off x="252573" y="2992009"/>
            <a:ext cx="5597810" cy="2479087"/>
            <a:chOff x="6358089" y="2920544"/>
            <a:chExt cx="5597810" cy="2479087"/>
          </a:xfrm>
        </p:grpSpPr>
        <p:grpSp>
          <p:nvGrpSpPr>
            <p:cNvPr id="47" name="Group 46">
              <a:extLst>
                <a:ext uri="{FF2B5EF4-FFF2-40B4-BE49-F238E27FC236}">
                  <a16:creationId xmlns:a16="http://schemas.microsoft.com/office/drawing/2014/main" id="{E5760DB0-606D-FA04-D5A6-095681312C66}"/>
                </a:ext>
              </a:extLst>
            </p:cNvPr>
            <p:cNvGrpSpPr/>
            <p:nvPr/>
          </p:nvGrpSpPr>
          <p:grpSpPr>
            <a:xfrm>
              <a:off x="6358089" y="2920544"/>
              <a:ext cx="5597810" cy="2479087"/>
              <a:chOff x="2232077" y="446667"/>
              <a:chExt cx="7827339" cy="3466473"/>
            </a:xfrm>
          </p:grpSpPr>
          <p:grpSp>
            <p:nvGrpSpPr>
              <p:cNvPr id="48" name="Group 47">
                <a:extLst>
                  <a:ext uri="{FF2B5EF4-FFF2-40B4-BE49-F238E27FC236}">
                    <a16:creationId xmlns:a16="http://schemas.microsoft.com/office/drawing/2014/main" id="{BEBCE0E9-CF2A-6CE8-1D35-515627BA1B59}"/>
                  </a:ext>
                </a:extLst>
              </p:cNvPr>
              <p:cNvGrpSpPr/>
              <p:nvPr/>
            </p:nvGrpSpPr>
            <p:grpSpPr>
              <a:xfrm>
                <a:off x="2781901" y="1186514"/>
                <a:ext cx="7204963" cy="1897690"/>
                <a:chOff x="2583782" y="3876971"/>
                <a:chExt cx="7204963" cy="1897690"/>
              </a:xfrm>
              <a:solidFill>
                <a:schemeClr val="accent5">
                  <a:lumMod val="20000"/>
                  <a:lumOff val="80000"/>
                </a:schemeClr>
              </a:solidFill>
            </p:grpSpPr>
            <p:sp>
              <p:nvSpPr>
                <p:cNvPr id="72" name="Freeform: Shape 71">
                  <a:extLst>
                    <a:ext uri="{FF2B5EF4-FFF2-40B4-BE49-F238E27FC236}">
                      <a16:creationId xmlns:a16="http://schemas.microsoft.com/office/drawing/2014/main" id="{171B509D-E020-66A8-A5F6-299134C3802D}"/>
                    </a:ext>
                  </a:extLst>
                </p:cNvPr>
                <p:cNvSpPr/>
                <p:nvPr/>
              </p:nvSpPr>
              <p:spPr>
                <a:xfrm>
                  <a:off x="2583782" y="3876971"/>
                  <a:ext cx="3565709" cy="933464"/>
                </a:xfrm>
                <a:custGeom>
                  <a:avLst/>
                  <a:gdLst>
                    <a:gd name="connsiteX0" fmla="*/ 596230 w 3565709"/>
                    <a:gd name="connsiteY0" fmla="*/ 739 h 934203"/>
                    <a:gd name="connsiteX1" fmla="*/ 2368550 w 3565709"/>
                    <a:gd name="connsiteY1" fmla="*/ 244594 h 934203"/>
                    <a:gd name="connsiteX2" fmla="*/ 3511550 w 3565709"/>
                    <a:gd name="connsiteY2" fmla="*/ 897056 h 934203"/>
                    <a:gd name="connsiteX3" fmla="*/ 3565709 w 3565709"/>
                    <a:gd name="connsiteY3" fmla="*/ 934203 h 934203"/>
                    <a:gd name="connsiteX4" fmla="*/ 2580814 w 3565709"/>
                    <a:gd name="connsiteY4" fmla="*/ 677074 h 934203"/>
                    <a:gd name="connsiteX5" fmla="*/ 2518231 w 3565709"/>
                    <a:gd name="connsiteY5" fmla="*/ 639039 h 934203"/>
                    <a:gd name="connsiteX6" fmla="*/ 1943100 w 3565709"/>
                    <a:gd name="connsiteY6" fmla="*/ 352545 h 934203"/>
                    <a:gd name="connsiteX7" fmla="*/ 7620 w 3565709"/>
                    <a:gd name="connsiteY7" fmla="*/ 3295 h 934203"/>
                    <a:gd name="connsiteX8" fmla="*/ 2153953 w 3565709"/>
                    <a:gd name="connsiteY8" fmla="*/ 565632 h 934203"/>
                    <a:gd name="connsiteX9" fmla="*/ 0 w 3565709"/>
                    <a:gd name="connsiteY9" fmla="*/ 3294 h 934203"/>
                    <a:gd name="connsiteX10" fmla="*/ 596230 w 3565709"/>
                    <a:gd name="connsiteY10" fmla="*/ 739 h 934203"/>
                    <a:gd name="connsiteX0" fmla="*/ 596230 w 3565709"/>
                    <a:gd name="connsiteY0" fmla="*/ 0 h 1314701"/>
                    <a:gd name="connsiteX1" fmla="*/ 2368550 w 3565709"/>
                    <a:gd name="connsiteY1" fmla="*/ 243855 h 1314701"/>
                    <a:gd name="connsiteX2" fmla="*/ 3511550 w 3565709"/>
                    <a:gd name="connsiteY2" fmla="*/ 896317 h 1314701"/>
                    <a:gd name="connsiteX3" fmla="*/ 3565709 w 3565709"/>
                    <a:gd name="connsiteY3" fmla="*/ 933464 h 1314701"/>
                    <a:gd name="connsiteX4" fmla="*/ 2580814 w 3565709"/>
                    <a:gd name="connsiteY4" fmla="*/ 676335 h 1314701"/>
                    <a:gd name="connsiteX5" fmla="*/ 2518231 w 3565709"/>
                    <a:gd name="connsiteY5" fmla="*/ 638300 h 1314701"/>
                    <a:gd name="connsiteX6" fmla="*/ 1943100 w 3565709"/>
                    <a:gd name="connsiteY6" fmla="*/ 351806 h 1314701"/>
                    <a:gd name="connsiteX7" fmla="*/ 7620 w 3565709"/>
                    <a:gd name="connsiteY7" fmla="*/ 2556 h 1314701"/>
                    <a:gd name="connsiteX8" fmla="*/ 1123729 w 3565709"/>
                    <a:gd name="connsiteY8" fmla="*/ 1314701 h 1314701"/>
                    <a:gd name="connsiteX9" fmla="*/ 0 w 3565709"/>
                    <a:gd name="connsiteY9" fmla="*/ 2555 h 1314701"/>
                    <a:gd name="connsiteX10" fmla="*/ 596230 w 3565709"/>
                    <a:gd name="connsiteY10" fmla="*/ 0 h 1314701"/>
                    <a:gd name="connsiteX0" fmla="*/ 596230 w 3565709"/>
                    <a:gd name="connsiteY0" fmla="*/ 0 h 933464"/>
                    <a:gd name="connsiteX1" fmla="*/ 2368550 w 3565709"/>
                    <a:gd name="connsiteY1" fmla="*/ 243855 h 933464"/>
                    <a:gd name="connsiteX2" fmla="*/ 3511550 w 3565709"/>
                    <a:gd name="connsiteY2" fmla="*/ 896317 h 933464"/>
                    <a:gd name="connsiteX3" fmla="*/ 3565709 w 3565709"/>
                    <a:gd name="connsiteY3" fmla="*/ 933464 h 933464"/>
                    <a:gd name="connsiteX4" fmla="*/ 2580814 w 3565709"/>
                    <a:gd name="connsiteY4" fmla="*/ 676335 h 933464"/>
                    <a:gd name="connsiteX5" fmla="*/ 2518231 w 3565709"/>
                    <a:gd name="connsiteY5" fmla="*/ 638300 h 933464"/>
                    <a:gd name="connsiteX6" fmla="*/ 1943100 w 3565709"/>
                    <a:gd name="connsiteY6" fmla="*/ 351806 h 933464"/>
                    <a:gd name="connsiteX7" fmla="*/ 7620 w 3565709"/>
                    <a:gd name="connsiteY7" fmla="*/ 2556 h 933464"/>
                    <a:gd name="connsiteX8" fmla="*/ 0 w 3565709"/>
                    <a:gd name="connsiteY8" fmla="*/ 2555 h 933464"/>
                    <a:gd name="connsiteX9" fmla="*/ 596230 w 3565709"/>
                    <a:gd name="connsiteY9" fmla="*/ 0 h 93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5709" h="933464">
                      <a:moveTo>
                        <a:pt x="596230" y="0"/>
                      </a:moveTo>
                      <a:cubicBezTo>
                        <a:pt x="1191915" y="5829"/>
                        <a:pt x="1785144" y="49386"/>
                        <a:pt x="2368550" y="243855"/>
                      </a:cubicBezTo>
                      <a:cubicBezTo>
                        <a:pt x="2757488" y="373501"/>
                        <a:pt x="3133461" y="634116"/>
                        <a:pt x="3511550" y="896317"/>
                      </a:cubicBezTo>
                      <a:lnTo>
                        <a:pt x="3565709" y="933464"/>
                      </a:lnTo>
                      <a:lnTo>
                        <a:pt x="2580814" y="676335"/>
                      </a:lnTo>
                      <a:lnTo>
                        <a:pt x="2518231" y="638300"/>
                      </a:lnTo>
                      <a:cubicBezTo>
                        <a:pt x="2319391" y="521999"/>
                        <a:pt x="2126933" y="421127"/>
                        <a:pt x="1943100" y="351806"/>
                      </a:cubicBezTo>
                      <a:cubicBezTo>
                        <a:pt x="1207770" y="74523"/>
                        <a:pt x="632460" y="7742"/>
                        <a:pt x="7620" y="2556"/>
                      </a:cubicBezTo>
                      <a:lnTo>
                        <a:pt x="0" y="2555"/>
                      </a:lnTo>
                      <a:lnTo>
                        <a:pt x="596230" y="0"/>
                      </a:lnTo>
                      <a:close/>
                    </a:path>
                  </a:pathLst>
                </a:cu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37AF5297-82F4-4D0E-9321-7C8A593A5232}"/>
                    </a:ext>
                  </a:extLst>
                </p:cNvPr>
                <p:cNvSpPr/>
                <p:nvPr/>
              </p:nvSpPr>
              <p:spPr>
                <a:xfrm>
                  <a:off x="5165739" y="4553999"/>
                  <a:ext cx="4623006" cy="1220662"/>
                </a:xfrm>
                <a:custGeom>
                  <a:avLst/>
                  <a:gdLst>
                    <a:gd name="connsiteX0" fmla="*/ 0 w 4623006"/>
                    <a:gd name="connsiteY0" fmla="*/ 0 h 1220662"/>
                    <a:gd name="connsiteX1" fmla="*/ 986836 w 4623006"/>
                    <a:gd name="connsiteY1" fmla="*/ 258550 h 1220662"/>
                    <a:gd name="connsiteX2" fmla="*/ 1213792 w 4623006"/>
                    <a:gd name="connsiteY2" fmla="*/ 414215 h 1220662"/>
                    <a:gd name="connsiteX3" fmla="*/ 2085292 w 4623006"/>
                    <a:gd name="connsiteY3" fmla="*/ 881275 h 1220662"/>
                    <a:gd name="connsiteX4" fmla="*/ 4328363 w 4623006"/>
                    <a:gd name="connsiteY4" fmla="*/ 1208169 h 1220662"/>
                    <a:gd name="connsiteX5" fmla="*/ 4611824 w 4623006"/>
                    <a:gd name="connsiteY5" fmla="*/ 1208292 h 1220662"/>
                    <a:gd name="connsiteX6" fmla="*/ 4623006 w 4623006"/>
                    <a:gd name="connsiteY6" fmla="*/ 1211222 h 1220662"/>
                    <a:gd name="connsiteX7" fmla="*/ 1837642 w 4623006"/>
                    <a:gd name="connsiteY7" fmla="*/ 989226 h 1220662"/>
                    <a:gd name="connsiteX8" fmla="*/ 239042 w 4623006"/>
                    <a:gd name="connsiteY8" fmla="*/ 145277 h 1220662"/>
                    <a:gd name="connsiteX9" fmla="*/ 0 w 4623006"/>
                    <a:gd name="connsiteY9" fmla="*/ 0 h 1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3006" h="1220662">
                      <a:moveTo>
                        <a:pt x="0" y="0"/>
                      </a:moveTo>
                      <a:lnTo>
                        <a:pt x="986836" y="258550"/>
                      </a:lnTo>
                      <a:lnTo>
                        <a:pt x="1213792" y="414215"/>
                      </a:lnTo>
                      <a:cubicBezTo>
                        <a:pt x="1498860" y="605397"/>
                        <a:pt x="1787239" y="779278"/>
                        <a:pt x="2085292" y="881275"/>
                      </a:cubicBezTo>
                      <a:cubicBezTo>
                        <a:pt x="2780749" y="1119268"/>
                        <a:pt x="3608202" y="1198526"/>
                        <a:pt x="4328363" y="1208169"/>
                      </a:cubicBezTo>
                      <a:lnTo>
                        <a:pt x="4611824" y="1208292"/>
                      </a:lnTo>
                      <a:lnTo>
                        <a:pt x="4623006" y="1211222"/>
                      </a:lnTo>
                      <a:cubicBezTo>
                        <a:pt x="3691672" y="1230801"/>
                        <a:pt x="2705475" y="1244284"/>
                        <a:pt x="1837642" y="989226"/>
                      </a:cubicBezTo>
                      <a:cubicBezTo>
                        <a:pt x="1295247" y="829815"/>
                        <a:pt x="750701" y="464524"/>
                        <a:pt x="239042" y="145277"/>
                      </a:cubicBezTo>
                      <a:lnTo>
                        <a:pt x="0" y="0"/>
                      </a:lnTo>
                      <a:close/>
                    </a:path>
                  </a:pathLst>
                </a:cu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A58EDB6-2F6A-7E80-F581-668398C123BF}"/>
                  </a:ext>
                </a:extLst>
              </p:cNvPr>
              <p:cNvGrpSpPr/>
              <p:nvPr/>
            </p:nvGrpSpPr>
            <p:grpSpPr>
              <a:xfrm>
                <a:off x="2475831" y="1191874"/>
                <a:ext cx="7583585" cy="1893349"/>
                <a:chOff x="2475831" y="1185778"/>
                <a:chExt cx="7583585" cy="1893349"/>
              </a:xfrm>
            </p:grpSpPr>
            <p:sp>
              <p:nvSpPr>
                <p:cNvPr id="60" name="Freeform: Shape 59">
                  <a:extLst>
                    <a:ext uri="{FF2B5EF4-FFF2-40B4-BE49-F238E27FC236}">
                      <a16:creationId xmlns:a16="http://schemas.microsoft.com/office/drawing/2014/main" id="{ABB64BA9-3797-54D1-85B4-18317BE67843}"/>
                    </a:ext>
                  </a:extLst>
                </p:cNvPr>
                <p:cNvSpPr/>
                <p:nvPr/>
              </p:nvSpPr>
              <p:spPr>
                <a:xfrm>
                  <a:off x="2794343" y="1185778"/>
                  <a:ext cx="7211695" cy="1886971"/>
                </a:xfrm>
                <a:custGeom>
                  <a:avLst/>
                  <a:gdLst>
                    <a:gd name="connsiteX0" fmla="*/ 0 w 7137400"/>
                    <a:gd name="connsiteY0" fmla="*/ 3294 h 1876544"/>
                    <a:gd name="connsiteX1" fmla="*/ 2368550 w 7137400"/>
                    <a:gd name="connsiteY1" fmla="*/ 244594 h 1876544"/>
                    <a:gd name="connsiteX2" fmla="*/ 4667250 w 7137400"/>
                    <a:gd name="connsiteY2" fmla="*/ 1559044 h 1876544"/>
                    <a:gd name="connsiteX3" fmla="*/ 7137400 w 7137400"/>
                    <a:gd name="connsiteY3" fmla="*/ 1876544 h 1876544"/>
                    <a:gd name="connsiteX0" fmla="*/ 0 w 7211695"/>
                    <a:gd name="connsiteY0" fmla="*/ 3294 h 1886069"/>
                    <a:gd name="connsiteX1" fmla="*/ 2368550 w 7211695"/>
                    <a:gd name="connsiteY1" fmla="*/ 244594 h 1886069"/>
                    <a:gd name="connsiteX2" fmla="*/ 4667250 w 7211695"/>
                    <a:gd name="connsiteY2" fmla="*/ 1559044 h 1886069"/>
                    <a:gd name="connsiteX3" fmla="*/ 7211695 w 7211695"/>
                    <a:gd name="connsiteY3" fmla="*/ 1886069 h 1886069"/>
                    <a:gd name="connsiteX0" fmla="*/ 0 w 7211695"/>
                    <a:gd name="connsiteY0" fmla="*/ 3294 h 1886971"/>
                    <a:gd name="connsiteX1" fmla="*/ 2368550 w 7211695"/>
                    <a:gd name="connsiteY1" fmla="*/ 244594 h 1886971"/>
                    <a:gd name="connsiteX2" fmla="*/ 4667250 w 7211695"/>
                    <a:gd name="connsiteY2" fmla="*/ 1559044 h 1886971"/>
                    <a:gd name="connsiteX3" fmla="*/ 7211695 w 7211695"/>
                    <a:gd name="connsiteY3" fmla="*/ 1886069 h 1886971"/>
                  </a:gdLst>
                  <a:ahLst/>
                  <a:cxnLst>
                    <a:cxn ang="0">
                      <a:pos x="connsiteX0" y="connsiteY0"/>
                    </a:cxn>
                    <a:cxn ang="0">
                      <a:pos x="connsiteX1" y="connsiteY1"/>
                    </a:cxn>
                    <a:cxn ang="0">
                      <a:pos x="connsiteX2" y="connsiteY2"/>
                    </a:cxn>
                    <a:cxn ang="0">
                      <a:pos x="connsiteX3" y="connsiteY3"/>
                    </a:cxn>
                  </a:cxnLst>
                  <a:rect l="l" t="t" r="r" b="b"/>
                  <a:pathLst>
                    <a:path w="7211695" h="1886971">
                      <a:moveTo>
                        <a:pt x="0" y="3294"/>
                      </a:moveTo>
                      <a:cubicBezTo>
                        <a:pt x="795337" y="-5702"/>
                        <a:pt x="1590675" y="-14698"/>
                        <a:pt x="2368550" y="244594"/>
                      </a:cubicBezTo>
                      <a:cubicBezTo>
                        <a:pt x="3146425" y="503886"/>
                        <a:pt x="3872442" y="1287052"/>
                        <a:pt x="4667250" y="1559044"/>
                      </a:cubicBezTo>
                      <a:cubicBezTo>
                        <a:pt x="5462058" y="1831036"/>
                        <a:pt x="6429269" y="1895700"/>
                        <a:pt x="7211695" y="188606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BD0B726-9630-169C-E17A-BF243641FB92}"/>
                    </a:ext>
                  </a:extLst>
                </p:cNvPr>
                <p:cNvSpPr/>
                <p:nvPr/>
              </p:nvSpPr>
              <p:spPr>
                <a:xfrm>
                  <a:off x="2532981" y="1755738"/>
                  <a:ext cx="7361335" cy="488561"/>
                </a:xfrm>
                <a:custGeom>
                  <a:avLst/>
                  <a:gdLst>
                    <a:gd name="connsiteX0" fmla="*/ 0 w 7949681"/>
                    <a:gd name="connsiteY0" fmla="*/ 951722 h 1007848"/>
                    <a:gd name="connsiteX1" fmla="*/ 1912775 w 7949681"/>
                    <a:gd name="connsiteY1" fmla="*/ 167951 h 1007848"/>
                    <a:gd name="connsiteX2" fmla="*/ 4450702 w 7949681"/>
                    <a:gd name="connsiteY2" fmla="*/ 1007706 h 1007848"/>
                    <a:gd name="connsiteX3" fmla="*/ 6615404 w 7949681"/>
                    <a:gd name="connsiteY3" fmla="*/ 233265 h 1007848"/>
                    <a:gd name="connsiteX4" fmla="*/ 7949681 w 7949681"/>
                    <a:gd name="connsiteY4" fmla="*/ 0 h 1007848"/>
                    <a:gd name="connsiteX0" fmla="*/ 0 w 6615404"/>
                    <a:gd name="connsiteY0" fmla="*/ 783933 h 840059"/>
                    <a:gd name="connsiteX1" fmla="*/ 1912775 w 6615404"/>
                    <a:gd name="connsiteY1" fmla="*/ 162 h 840059"/>
                    <a:gd name="connsiteX2" fmla="*/ 4450702 w 6615404"/>
                    <a:gd name="connsiteY2" fmla="*/ 839917 h 840059"/>
                    <a:gd name="connsiteX3" fmla="*/ 6615404 w 6615404"/>
                    <a:gd name="connsiteY3" fmla="*/ 65476 h 840059"/>
                    <a:gd name="connsiteX0" fmla="*/ 0 w 6615404"/>
                    <a:gd name="connsiteY0" fmla="*/ 799754 h 855880"/>
                    <a:gd name="connsiteX1" fmla="*/ 1912775 w 6615404"/>
                    <a:gd name="connsiteY1" fmla="*/ 15983 h 855880"/>
                    <a:gd name="connsiteX2" fmla="*/ 4450702 w 6615404"/>
                    <a:gd name="connsiteY2" fmla="*/ 855738 h 855880"/>
                    <a:gd name="connsiteX3" fmla="*/ 6615404 w 6615404"/>
                    <a:gd name="connsiteY3" fmla="*/ 81297 h 855880"/>
                    <a:gd name="connsiteX0" fmla="*/ 0 w 6615404"/>
                    <a:gd name="connsiteY0" fmla="*/ 799754 h 913292"/>
                    <a:gd name="connsiteX1" fmla="*/ 1912775 w 6615404"/>
                    <a:gd name="connsiteY1" fmla="*/ 15983 h 913292"/>
                    <a:gd name="connsiteX2" fmla="*/ 4450702 w 6615404"/>
                    <a:gd name="connsiteY2" fmla="*/ 855738 h 913292"/>
                    <a:gd name="connsiteX3" fmla="*/ 6615404 w 6615404"/>
                    <a:gd name="connsiteY3" fmla="*/ 81297 h 913292"/>
                    <a:gd name="connsiteX0" fmla="*/ 0 w 7072604"/>
                    <a:gd name="connsiteY0" fmla="*/ 799754 h 865540"/>
                    <a:gd name="connsiteX1" fmla="*/ 1912775 w 7072604"/>
                    <a:gd name="connsiteY1" fmla="*/ 15983 h 865540"/>
                    <a:gd name="connsiteX2" fmla="*/ 4450702 w 7072604"/>
                    <a:gd name="connsiteY2" fmla="*/ 855738 h 865540"/>
                    <a:gd name="connsiteX3" fmla="*/ 7072604 w 7072604"/>
                    <a:gd name="connsiteY3" fmla="*/ 435861 h 865540"/>
                    <a:gd name="connsiteX0" fmla="*/ 0 w 7072604"/>
                    <a:gd name="connsiteY0" fmla="*/ 799754 h 869733"/>
                    <a:gd name="connsiteX1" fmla="*/ 1912775 w 7072604"/>
                    <a:gd name="connsiteY1" fmla="*/ 15983 h 869733"/>
                    <a:gd name="connsiteX2" fmla="*/ 4450702 w 7072604"/>
                    <a:gd name="connsiteY2" fmla="*/ 855738 h 869733"/>
                    <a:gd name="connsiteX3" fmla="*/ 7072604 w 7072604"/>
                    <a:gd name="connsiteY3" fmla="*/ 435861 h 869733"/>
                    <a:gd name="connsiteX0" fmla="*/ 0 w 7072604"/>
                    <a:gd name="connsiteY0" fmla="*/ 799754 h 909752"/>
                    <a:gd name="connsiteX1" fmla="*/ 1912775 w 7072604"/>
                    <a:gd name="connsiteY1" fmla="*/ 15983 h 909752"/>
                    <a:gd name="connsiteX2" fmla="*/ 4450702 w 7072604"/>
                    <a:gd name="connsiteY2" fmla="*/ 855738 h 909752"/>
                    <a:gd name="connsiteX3" fmla="*/ 7072604 w 7072604"/>
                    <a:gd name="connsiteY3" fmla="*/ 435861 h 909752"/>
                    <a:gd name="connsiteX0" fmla="*/ 0 w 7361853"/>
                    <a:gd name="connsiteY0" fmla="*/ 799754 h 969459"/>
                    <a:gd name="connsiteX1" fmla="*/ 1912775 w 7361853"/>
                    <a:gd name="connsiteY1" fmla="*/ 15983 h 969459"/>
                    <a:gd name="connsiteX2" fmla="*/ 4450702 w 7361853"/>
                    <a:gd name="connsiteY2" fmla="*/ 855738 h 969459"/>
                    <a:gd name="connsiteX3" fmla="*/ 7361853 w 7361853"/>
                    <a:gd name="connsiteY3" fmla="*/ 771763 h 969459"/>
                    <a:gd name="connsiteX0" fmla="*/ 0 w 7361853"/>
                    <a:gd name="connsiteY0" fmla="*/ 799754 h 889173"/>
                    <a:gd name="connsiteX1" fmla="*/ 1912775 w 7361853"/>
                    <a:gd name="connsiteY1" fmla="*/ 15983 h 889173"/>
                    <a:gd name="connsiteX2" fmla="*/ 4450702 w 7361853"/>
                    <a:gd name="connsiteY2" fmla="*/ 855738 h 889173"/>
                    <a:gd name="connsiteX3" fmla="*/ 7361853 w 7361853"/>
                    <a:gd name="connsiteY3" fmla="*/ 771763 h 889173"/>
                    <a:gd name="connsiteX0" fmla="*/ 0 w 7343192"/>
                    <a:gd name="connsiteY0" fmla="*/ 799754 h 875460"/>
                    <a:gd name="connsiteX1" fmla="*/ 1912775 w 7343192"/>
                    <a:gd name="connsiteY1" fmla="*/ 15983 h 875460"/>
                    <a:gd name="connsiteX2" fmla="*/ 4450702 w 7343192"/>
                    <a:gd name="connsiteY2" fmla="*/ 855738 h 875460"/>
                    <a:gd name="connsiteX3" fmla="*/ 7343192 w 7343192"/>
                    <a:gd name="connsiteY3" fmla="*/ 659796 h 875460"/>
                    <a:gd name="connsiteX0" fmla="*/ 0 w 7343192"/>
                    <a:gd name="connsiteY0" fmla="*/ 783782 h 788934"/>
                    <a:gd name="connsiteX1" fmla="*/ 1912775 w 7343192"/>
                    <a:gd name="connsiteY1" fmla="*/ 11 h 788934"/>
                    <a:gd name="connsiteX2" fmla="*/ 4758612 w 7343192"/>
                    <a:gd name="connsiteY2" fmla="*/ 765121 h 788934"/>
                    <a:gd name="connsiteX3" fmla="*/ 7343192 w 7343192"/>
                    <a:gd name="connsiteY3" fmla="*/ 643824 h 788934"/>
                    <a:gd name="connsiteX0" fmla="*/ 0 w 7343192"/>
                    <a:gd name="connsiteY0" fmla="*/ 877086 h 887565"/>
                    <a:gd name="connsiteX1" fmla="*/ 2332653 w 7343192"/>
                    <a:gd name="connsiteY1" fmla="*/ 9 h 887565"/>
                    <a:gd name="connsiteX2" fmla="*/ 4758612 w 7343192"/>
                    <a:gd name="connsiteY2" fmla="*/ 858425 h 887565"/>
                    <a:gd name="connsiteX3" fmla="*/ 7343192 w 7343192"/>
                    <a:gd name="connsiteY3" fmla="*/ 737128 h 887565"/>
                    <a:gd name="connsiteX0" fmla="*/ 0 w 7081935"/>
                    <a:gd name="connsiteY0" fmla="*/ 683060 h 889482"/>
                    <a:gd name="connsiteX1" fmla="*/ 2071396 w 7081935"/>
                    <a:gd name="connsiteY1" fmla="*/ 1926 h 889482"/>
                    <a:gd name="connsiteX2" fmla="*/ 4497355 w 7081935"/>
                    <a:gd name="connsiteY2" fmla="*/ 860342 h 889482"/>
                    <a:gd name="connsiteX3" fmla="*/ 7081935 w 7081935"/>
                    <a:gd name="connsiteY3" fmla="*/ 739045 h 889482"/>
                    <a:gd name="connsiteX0" fmla="*/ 0 w 7081935"/>
                    <a:gd name="connsiteY0" fmla="*/ 323585 h 530007"/>
                    <a:gd name="connsiteX1" fmla="*/ 1741196 w 7081935"/>
                    <a:gd name="connsiteY1" fmla="*/ 23451 h 530007"/>
                    <a:gd name="connsiteX2" fmla="*/ 4497355 w 7081935"/>
                    <a:gd name="connsiteY2" fmla="*/ 500867 h 530007"/>
                    <a:gd name="connsiteX3" fmla="*/ 7081935 w 7081935"/>
                    <a:gd name="connsiteY3" fmla="*/ 379570 h 530007"/>
                    <a:gd name="connsiteX0" fmla="*/ 0 w 7393085"/>
                    <a:gd name="connsiteY0" fmla="*/ 416091 h 508213"/>
                    <a:gd name="connsiteX1" fmla="*/ 2052346 w 7393085"/>
                    <a:gd name="connsiteY1" fmla="*/ 1657 h 508213"/>
                    <a:gd name="connsiteX2" fmla="*/ 4808505 w 7393085"/>
                    <a:gd name="connsiteY2" fmla="*/ 479073 h 508213"/>
                    <a:gd name="connsiteX3" fmla="*/ 7393085 w 7393085"/>
                    <a:gd name="connsiteY3" fmla="*/ 357776 h 508213"/>
                    <a:gd name="connsiteX0" fmla="*/ 0 w 7361335"/>
                    <a:gd name="connsiteY0" fmla="*/ 416091 h 497011"/>
                    <a:gd name="connsiteX1" fmla="*/ 2052346 w 7361335"/>
                    <a:gd name="connsiteY1" fmla="*/ 1657 h 497011"/>
                    <a:gd name="connsiteX2" fmla="*/ 480850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58948"/>
                    <a:gd name="connsiteX1" fmla="*/ 2052346 w 7361335"/>
                    <a:gd name="connsiteY1" fmla="*/ 1657 h 558948"/>
                    <a:gd name="connsiteX2" fmla="*/ 4992655 w 7361335"/>
                    <a:gd name="connsiteY2" fmla="*/ 479073 h 558948"/>
                    <a:gd name="connsiteX3" fmla="*/ 7361335 w 7361335"/>
                    <a:gd name="connsiteY3" fmla="*/ 116476 h 558948"/>
                    <a:gd name="connsiteX0" fmla="*/ 0 w 7361335"/>
                    <a:gd name="connsiteY0" fmla="*/ 416091 h 522234"/>
                    <a:gd name="connsiteX1" fmla="*/ 2052346 w 7361335"/>
                    <a:gd name="connsiteY1" fmla="*/ 1657 h 522234"/>
                    <a:gd name="connsiteX2" fmla="*/ 4992655 w 7361335"/>
                    <a:gd name="connsiteY2" fmla="*/ 479073 h 522234"/>
                    <a:gd name="connsiteX3" fmla="*/ 7361335 w 7361335"/>
                    <a:gd name="connsiteY3" fmla="*/ 116476 h 522234"/>
                    <a:gd name="connsiteX0" fmla="*/ 0 w 7361335"/>
                    <a:gd name="connsiteY0" fmla="*/ 416091 h 501861"/>
                    <a:gd name="connsiteX1" fmla="*/ 2052346 w 7361335"/>
                    <a:gd name="connsiteY1" fmla="*/ 1657 h 501861"/>
                    <a:gd name="connsiteX2" fmla="*/ 4992655 w 7361335"/>
                    <a:gd name="connsiteY2" fmla="*/ 479073 h 501861"/>
                    <a:gd name="connsiteX3" fmla="*/ 7361335 w 7361335"/>
                    <a:gd name="connsiteY3" fmla="*/ 116476 h 501861"/>
                    <a:gd name="connsiteX0" fmla="*/ 0 w 7361335"/>
                    <a:gd name="connsiteY0" fmla="*/ 416091 h 488561"/>
                    <a:gd name="connsiteX1" fmla="*/ 2052346 w 7361335"/>
                    <a:gd name="connsiteY1" fmla="*/ 1657 h 488561"/>
                    <a:gd name="connsiteX2" fmla="*/ 4992655 w 7361335"/>
                    <a:gd name="connsiteY2" fmla="*/ 479073 h 488561"/>
                    <a:gd name="connsiteX3" fmla="*/ 7361335 w 7361335"/>
                    <a:gd name="connsiteY3" fmla="*/ 116476 h 488561"/>
                  </a:gdLst>
                  <a:ahLst/>
                  <a:cxnLst>
                    <a:cxn ang="0">
                      <a:pos x="connsiteX0" y="connsiteY0"/>
                    </a:cxn>
                    <a:cxn ang="0">
                      <a:pos x="connsiteX1" y="connsiteY1"/>
                    </a:cxn>
                    <a:cxn ang="0">
                      <a:pos x="connsiteX2" y="connsiteY2"/>
                    </a:cxn>
                    <a:cxn ang="0">
                      <a:pos x="connsiteX3" y="connsiteY3"/>
                    </a:cxn>
                  </a:cxnLst>
                  <a:rect l="l" t="t" r="r" b="b"/>
                  <a:pathLst>
                    <a:path w="7361335" h="488561">
                      <a:moveTo>
                        <a:pt x="0" y="416091"/>
                      </a:moveTo>
                      <a:cubicBezTo>
                        <a:pt x="585495" y="19540"/>
                        <a:pt x="1220237" y="-8840"/>
                        <a:pt x="2052346" y="1657"/>
                      </a:cubicBezTo>
                      <a:cubicBezTo>
                        <a:pt x="2884455" y="12154"/>
                        <a:pt x="3859115" y="394320"/>
                        <a:pt x="4992655" y="479073"/>
                      </a:cubicBezTo>
                      <a:cubicBezTo>
                        <a:pt x="6126195" y="563826"/>
                        <a:pt x="6712858" y="51162"/>
                        <a:pt x="7361335" y="116476"/>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107DC84F-F51B-5A81-B6F9-25AB4401B2A5}"/>
                    </a:ext>
                  </a:extLst>
                </p:cNvPr>
                <p:cNvSpPr/>
                <p:nvPr/>
              </p:nvSpPr>
              <p:spPr>
                <a:xfrm>
                  <a:off x="2685381" y="1951758"/>
                  <a:ext cx="7247035" cy="510126"/>
                </a:xfrm>
                <a:custGeom>
                  <a:avLst/>
                  <a:gdLst>
                    <a:gd name="connsiteX0" fmla="*/ 0 w 7949681"/>
                    <a:gd name="connsiteY0" fmla="*/ 951722 h 1007848"/>
                    <a:gd name="connsiteX1" fmla="*/ 1912775 w 7949681"/>
                    <a:gd name="connsiteY1" fmla="*/ 167951 h 1007848"/>
                    <a:gd name="connsiteX2" fmla="*/ 4450702 w 7949681"/>
                    <a:gd name="connsiteY2" fmla="*/ 1007706 h 1007848"/>
                    <a:gd name="connsiteX3" fmla="*/ 6615404 w 7949681"/>
                    <a:gd name="connsiteY3" fmla="*/ 233265 h 1007848"/>
                    <a:gd name="connsiteX4" fmla="*/ 7949681 w 7949681"/>
                    <a:gd name="connsiteY4" fmla="*/ 0 h 1007848"/>
                    <a:gd name="connsiteX0" fmla="*/ 0 w 6615404"/>
                    <a:gd name="connsiteY0" fmla="*/ 783933 h 840059"/>
                    <a:gd name="connsiteX1" fmla="*/ 1912775 w 6615404"/>
                    <a:gd name="connsiteY1" fmla="*/ 162 h 840059"/>
                    <a:gd name="connsiteX2" fmla="*/ 4450702 w 6615404"/>
                    <a:gd name="connsiteY2" fmla="*/ 839917 h 840059"/>
                    <a:gd name="connsiteX3" fmla="*/ 6615404 w 6615404"/>
                    <a:gd name="connsiteY3" fmla="*/ 65476 h 840059"/>
                    <a:gd name="connsiteX0" fmla="*/ 0 w 6615404"/>
                    <a:gd name="connsiteY0" fmla="*/ 799754 h 855880"/>
                    <a:gd name="connsiteX1" fmla="*/ 1912775 w 6615404"/>
                    <a:gd name="connsiteY1" fmla="*/ 15983 h 855880"/>
                    <a:gd name="connsiteX2" fmla="*/ 4450702 w 6615404"/>
                    <a:gd name="connsiteY2" fmla="*/ 855738 h 855880"/>
                    <a:gd name="connsiteX3" fmla="*/ 6615404 w 6615404"/>
                    <a:gd name="connsiteY3" fmla="*/ 81297 h 855880"/>
                    <a:gd name="connsiteX0" fmla="*/ 0 w 6615404"/>
                    <a:gd name="connsiteY0" fmla="*/ 799754 h 913292"/>
                    <a:gd name="connsiteX1" fmla="*/ 1912775 w 6615404"/>
                    <a:gd name="connsiteY1" fmla="*/ 15983 h 913292"/>
                    <a:gd name="connsiteX2" fmla="*/ 4450702 w 6615404"/>
                    <a:gd name="connsiteY2" fmla="*/ 855738 h 913292"/>
                    <a:gd name="connsiteX3" fmla="*/ 6615404 w 6615404"/>
                    <a:gd name="connsiteY3" fmla="*/ 81297 h 913292"/>
                    <a:gd name="connsiteX0" fmla="*/ 0 w 7072604"/>
                    <a:gd name="connsiteY0" fmla="*/ 799754 h 865540"/>
                    <a:gd name="connsiteX1" fmla="*/ 1912775 w 7072604"/>
                    <a:gd name="connsiteY1" fmla="*/ 15983 h 865540"/>
                    <a:gd name="connsiteX2" fmla="*/ 4450702 w 7072604"/>
                    <a:gd name="connsiteY2" fmla="*/ 855738 h 865540"/>
                    <a:gd name="connsiteX3" fmla="*/ 7072604 w 7072604"/>
                    <a:gd name="connsiteY3" fmla="*/ 435861 h 865540"/>
                    <a:gd name="connsiteX0" fmla="*/ 0 w 7072604"/>
                    <a:gd name="connsiteY0" fmla="*/ 799754 h 869733"/>
                    <a:gd name="connsiteX1" fmla="*/ 1912775 w 7072604"/>
                    <a:gd name="connsiteY1" fmla="*/ 15983 h 869733"/>
                    <a:gd name="connsiteX2" fmla="*/ 4450702 w 7072604"/>
                    <a:gd name="connsiteY2" fmla="*/ 855738 h 869733"/>
                    <a:gd name="connsiteX3" fmla="*/ 7072604 w 7072604"/>
                    <a:gd name="connsiteY3" fmla="*/ 435861 h 869733"/>
                    <a:gd name="connsiteX0" fmla="*/ 0 w 7072604"/>
                    <a:gd name="connsiteY0" fmla="*/ 799754 h 909752"/>
                    <a:gd name="connsiteX1" fmla="*/ 1912775 w 7072604"/>
                    <a:gd name="connsiteY1" fmla="*/ 15983 h 909752"/>
                    <a:gd name="connsiteX2" fmla="*/ 4450702 w 7072604"/>
                    <a:gd name="connsiteY2" fmla="*/ 855738 h 909752"/>
                    <a:gd name="connsiteX3" fmla="*/ 7072604 w 7072604"/>
                    <a:gd name="connsiteY3" fmla="*/ 435861 h 909752"/>
                    <a:gd name="connsiteX0" fmla="*/ 0 w 7361853"/>
                    <a:gd name="connsiteY0" fmla="*/ 799754 h 969459"/>
                    <a:gd name="connsiteX1" fmla="*/ 1912775 w 7361853"/>
                    <a:gd name="connsiteY1" fmla="*/ 15983 h 969459"/>
                    <a:gd name="connsiteX2" fmla="*/ 4450702 w 7361853"/>
                    <a:gd name="connsiteY2" fmla="*/ 855738 h 969459"/>
                    <a:gd name="connsiteX3" fmla="*/ 7361853 w 7361853"/>
                    <a:gd name="connsiteY3" fmla="*/ 771763 h 969459"/>
                    <a:gd name="connsiteX0" fmla="*/ 0 w 7361853"/>
                    <a:gd name="connsiteY0" fmla="*/ 799754 h 889173"/>
                    <a:gd name="connsiteX1" fmla="*/ 1912775 w 7361853"/>
                    <a:gd name="connsiteY1" fmla="*/ 15983 h 889173"/>
                    <a:gd name="connsiteX2" fmla="*/ 4450702 w 7361853"/>
                    <a:gd name="connsiteY2" fmla="*/ 855738 h 889173"/>
                    <a:gd name="connsiteX3" fmla="*/ 7361853 w 7361853"/>
                    <a:gd name="connsiteY3" fmla="*/ 771763 h 889173"/>
                    <a:gd name="connsiteX0" fmla="*/ 0 w 7343192"/>
                    <a:gd name="connsiteY0" fmla="*/ 799754 h 875460"/>
                    <a:gd name="connsiteX1" fmla="*/ 1912775 w 7343192"/>
                    <a:gd name="connsiteY1" fmla="*/ 15983 h 875460"/>
                    <a:gd name="connsiteX2" fmla="*/ 4450702 w 7343192"/>
                    <a:gd name="connsiteY2" fmla="*/ 855738 h 875460"/>
                    <a:gd name="connsiteX3" fmla="*/ 7343192 w 7343192"/>
                    <a:gd name="connsiteY3" fmla="*/ 659796 h 875460"/>
                    <a:gd name="connsiteX0" fmla="*/ 0 w 7343192"/>
                    <a:gd name="connsiteY0" fmla="*/ 783782 h 788934"/>
                    <a:gd name="connsiteX1" fmla="*/ 1912775 w 7343192"/>
                    <a:gd name="connsiteY1" fmla="*/ 11 h 788934"/>
                    <a:gd name="connsiteX2" fmla="*/ 4758612 w 7343192"/>
                    <a:gd name="connsiteY2" fmla="*/ 765121 h 788934"/>
                    <a:gd name="connsiteX3" fmla="*/ 7343192 w 7343192"/>
                    <a:gd name="connsiteY3" fmla="*/ 643824 h 788934"/>
                    <a:gd name="connsiteX0" fmla="*/ 0 w 7343192"/>
                    <a:gd name="connsiteY0" fmla="*/ 877086 h 887565"/>
                    <a:gd name="connsiteX1" fmla="*/ 2332653 w 7343192"/>
                    <a:gd name="connsiteY1" fmla="*/ 9 h 887565"/>
                    <a:gd name="connsiteX2" fmla="*/ 4758612 w 7343192"/>
                    <a:gd name="connsiteY2" fmla="*/ 858425 h 887565"/>
                    <a:gd name="connsiteX3" fmla="*/ 7343192 w 7343192"/>
                    <a:gd name="connsiteY3" fmla="*/ 737128 h 887565"/>
                    <a:gd name="connsiteX0" fmla="*/ 0 w 7081935"/>
                    <a:gd name="connsiteY0" fmla="*/ 683060 h 889482"/>
                    <a:gd name="connsiteX1" fmla="*/ 2071396 w 7081935"/>
                    <a:gd name="connsiteY1" fmla="*/ 1926 h 889482"/>
                    <a:gd name="connsiteX2" fmla="*/ 4497355 w 7081935"/>
                    <a:gd name="connsiteY2" fmla="*/ 860342 h 889482"/>
                    <a:gd name="connsiteX3" fmla="*/ 7081935 w 7081935"/>
                    <a:gd name="connsiteY3" fmla="*/ 739045 h 889482"/>
                    <a:gd name="connsiteX0" fmla="*/ 0 w 7081935"/>
                    <a:gd name="connsiteY0" fmla="*/ 323585 h 530007"/>
                    <a:gd name="connsiteX1" fmla="*/ 1741196 w 7081935"/>
                    <a:gd name="connsiteY1" fmla="*/ 23451 h 530007"/>
                    <a:gd name="connsiteX2" fmla="*/ 4497355 w 7081935"/>
                    <a:gd name="connsiteY2" fmla="*/ 500867 h 530007"/>
                    <a:gd name="connsiteX3" fmla="*/ 7081935 w 7081935"/>
                    <a:gd name="connsiteY3" fmla="*/ 379570 h 530007"/>
                    <a:gd name="connsiteX0" fmla="*/ 0 w 7393085"/>
                    <a:gd name="connsiteY0" fmla="*/ 416091 h 508213"/>
                    <a:gd name="connsiteX1" fmla="*/ 2052346 w 7393085"/>
                    <a:gd name="connsiteY1" fmla="*/ 1657 h 508213"/>
                    <a:gd name="connsiteX2" fmla="*/ 4808505 w 7393085"/>
                    <a:gd name="connsiteY2" fmla="*/ 479073 h 508213"/>
                    <a:gd name="connsiteX3" fmla="*/ 7393085 w 7393085"/>
                    <a:gd name="connsiteY3" fmla="*/ 357776 h 508213"/>
                    <a:gd name="connsiteX0" fmla="*/ 0 w 7361335"/>
                    <a:gd name="connsiteY0" fmla="*/ 416091 h 497011"/>
                    <a:gd name="connsiteX1" fmla="*/ 2052346 w 7361335"/>
                    <a:gd name="connsiteY1" fmla="*/ 1657 h 497011"/>
                    <a:gd name="connsiteX2" fmla="*/ 480850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58948"/>
                    <a:gd name="connsiteX1" fmla="*/ 2052346 w 7361335"/>
                    <a:gd name="connsiteY1" fmla="*/ 1657 h 558948"/>
                    <a:gd name="connsiteX2" fmla="*/ 4992655 w 7361335"/>
                    <a:gd name="connsiteY2" fmla="*/ 479073 h 558948"/>
                    <a:gd name="connsiteX3" fmla="*/ 7361335 w 7361335"/>
                    <a:gd name="connsiteY3" fmla="*/ 116476 h 558948"/>
                    <a:gd name="connsiteX0" fmla="*/ 0 w 7361335"/>
                    <a:gd name="connsiteY0" fmla="*/ 416091 h 522234"/>
                    <a:gd name="connsiteX1" fmla="*/ 2052346 w 7361335"/>
                    <a:gd name="connsiteY1" fmla="*/ 1657 h 522234"/>
                    <a:gd name="connsiteX2" fmla="*/ 4992655 w 7361335"/>
                    <a:gd name="connsiteY2" fmla="*/ 479073 h 522234"/>
                    <a:gd name="connsiteX3" fmla="*/ 7361335 w 7361335"/>
                    <a:gd name="connsiteY3" fmla="*/ 116476 h 522234"/>
                    <a:gd name="connsiteX0" fmla="*/ 0 w 7361335"/>
                    <a:gd name="connsiteY0" fmla="*/ 416091 h 501861"/>
                    <a:gd name="connsiteX1" fmla="*/ 2052346 w 7361335"/>
                    <a:gd name="connsiteY1" fmla="*/ 1657 h 501861"/>
                    <a:gd name="connsiteX2" fmla="*/ 4992655 w 7361335"/>
                    <a:gd name="connsiteY2" fmla="*/ 479073 h 501861"/>
                    <a:gd name="connsiteX3" fmla="*/ 7361335 w 7361335"/>
                    <a:gd name="connsiteY3" fmla="*/ 116476 h 501861"/>
                    <a:gd name="connsiteX0" fmla="*/ 0 w 7361335"/>
                    <a:gd name="connsiteY0" fmla="*/ 416091 h 488561"/>
                    <a:gd name="connsiteX1" fmla="*/ 2052346 w 7361335"/>
                    <a:gd name="connsiteY1" fmla="*/ 1657 h 488561"/>
                    <a:gd name="connsiteX2" fmla="*/ 4992655 w 7361335"/>
                    <a:gd name="connsiteY2" fmla="*/ 479073 h 488561"/>
                    <a:gd name="connsiteX3" fmla="*/ 7361335 w 7361335"/>
                    <a:gd name="connsiteY3" fmla="*/ 116476 h 488561"/>
                    <a:gd name="connsiteX0" fmla="*/ 0 w 7361335"/>
                    <a:gd name="connsiteY0" fmla="*/ 417442 h 521158"/>
                    <a:gd name="connsiteX1" fmla="*/ 2052346 w 7361335"/>
                    <a:gd name="connsiteY1" fmla="*/ 3008 h 521158"/>
                    <a:gd name="connsiteX2" fmla="*/ 4637055 w 7361335"/>
                    <a:gd name="connsiteY2" fmla="*/ 512174 h 521158"/>
                    <a:gd name="connsiteX3" fmla="*/ 7361335 w 7361335"/>
                    <a:gd name="connsiteY3" fmla="*/ 117827 h 521158"/>
                    <a:gd name="connsiteX0" fmla="*/ 0 w 7247035"/>
                    <a:gd name="connsiteY0" fmla="*/ 417442 h 512500"/>
                    <a:gd name="connsiteX1" fmla="*/ 2052346 w 7247035"/>
                    <a:gd name="connsiteY1" fmla="*/ 3008 h 512500"/>
                    <a:gd name="connsiteX2" fmla="*/ 4637055 w 7247035"/>
                    <a:gd name="connsiteY2" fmla="*/ 512174 h 512500"/>
                    <a:gd name="connsiteX3" fmla="*/ 7247035 w 7247035"/>
                    <a:gd name="connsiteY3" fmla="*/ 92427 h 512500"/>
                    <a:gd name="connsiteX0" fmla="*/ 0 w 7247035"/>
                    <a:gd name="connsiteY0" fmla="*/ 459518 h 510126"/>
                    <a:gd name="connsiteX1" fmla="*/ 2052346 w 7247035"/>
                    <a:gd name="connsiteY1" fmla="*/ 634 h 510126"/>
                    <a:gd name="connsiteX2" fmla="*/ 4637055 w 7247035"/>
                    <a:gd name="connsiteY2" fmla="*/ 509800 h 510126"/>
                    <a:gd name="connsiteX3" fmla="*/ 7247035 w 7247035"/>
                    <a:gd name="connsiteY3" fmla="*/ 90053 h 510126"/>
                  </a:gdLst>
                  <a:ahLst/>
                  <a:cxnLst>
                    <a:cxn ang="0">
                      <a:pos x="connsiteX0" y="connsiteY0"/>
                    </a:cxn>
                    <a:cxn ang="0">
                      <a:pos x="connsiteX1" y="connsiteY1"/>
                    </a:cxn>
                    <a:cxn ang="0">
                      <a:pos x="connsiteX2" y="connsiteY2"/>
                    </a:cxn>
                    <a:cxn ang="0">
                      <a:pos x="connsiteX3" y="connsiteY3"/>
                    </a:cxn>
                  </a:cxnLst>
                  <a:rect l="l" t="t" r="r" b="b"/>
                  <a:pathLst>
                    <a:path w="7247035" h="510126">
                      <a:moveTo>
                        <a:pt x="0" y="459518"/>
                      </a:moveTo>
                      <a:cubicBezTo>
                        <a:pt x="585495" y="62967"/>
                        <a:pt x="1279504" y="-7746"/>
                        <a:pt x="2052346" y="634"/>
                      </a:cubicBezTo>
                      <a:cubicBezTo>
                        <a:pt x="2825188" y="9014"/>
                        <a:pt x="3771274" y="494897"/>
                        <a:pt x="4637055" y="509800"/>
                      </a:cubicBezTo>
                      <a:cubicBezTo>
                        <a:pt x="5502836" y="524703"/>
                        <a:pt x="6598558" y="24739"/>
                        <a:pt x="7247035" y="90053"/>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6F880F9-DDB2-FA5E-6D68-30C775D4E290}"/>
                    </a:ext>
                  </a:extLst>
                </p:cNvPr>
                <p:cNvSpPr/>
                <p:nvPr/>
              </p:nvSpPr>
              <p:spPr>
                <a:xfrm>
                  <a:off x="2786981" y="1512108"/>
                  <a:ext cx="7247035" cy="463552"/>
                </a:xfrm>
                <a:custGeom>
                  <a:avLst/>
                  <a:gdLst>
                    <a:gd name="connsiteX0" fmla="*/ 0 w 7949681"/>
                    <a:gd name="connsiteY0" fmla="*/ 951722 h 1007848"/>
                    <a:gd name="connsiteX1" fmla="*/ 1912775 w 7949681"/>
                    <a:gd name="connsiteY1" fmla="*/ 167951 h 1007848"/>
                    <a:gd name="connsiteX2" fmla="*/ 4450702 w 7949681"/>
                    <a:gd name="connsiteY2" fmla="*/ 1007706 h 1007848"/>
                    <a:gd name="connsiteX3" fmla="*/ 6615404 w 7949681"/>
                    <a:gd name="connsiteY3" fmla="*/ 233265 h 1007848"/>
                    <a:gd name="connsiteX4" fmla="*/ 7949681 w 7949681"/>
                    <a:gd name="connsiteY4" fmla="*/ 0 h 1007848"/>
                    <a:gd name="connsiteX0" fmla="*/ 0 w 6615404"/>
                    <a:gd name="connsiteY0" fmla="*/ 783933 h 840059"/>
                    <a:gd name="connsiteX1" fmla="*/ 1912775 w 6615404"/>
                    <a:gd name="connsiteY1" fmla="*/ 162 h 840059"/>
                    <a:gd name="connsiteX2" fmla="*/ 4450702 w 6615404"/>
                    <a:gd name="connsiteY2" fmla="*/ 839917 h 840059"/>
                    <a:gd name="connsiteX3" fmla="*/ 6615404 w 6615404"/>
                    <a:gd name="connsiteY3" fmla="*/ 65476 h 840059"/>
                    <a:gd name="connsiteX0" fmla="*/ 0 w 6615404"/>
                    <a:gd name="connsiteY0" fmla="*/ 799754 h 855880"/>
                    <a:gd name="connsiteX1" fmla="*/ 1912775 w 6615404"/>
                    <a:gd name="connsiteY1" fmla="*/ 15983 h 855880"/>
                    <a:gd name="connsiteX2" fmla="*/ 4450702 w 6615404"/>
                    <a:gd name="connsiteY2" fmla="*/ 855738 h 855880"/>
                    <a:gd name="connsiteX3" fmla="*/ 6615404 w 6615404"/>
                    <a:gd name="connsiteY3" fmla="*/ 81297 h 855880"/>
                    <a:gd name="connsiteX0" fmla="*/ 0 w 6615404"/>
                    <a:gd name="connsiteY0" fmla="*/ 799754 h 913292"/>
                    <a:gd name="connsiteX1" fmla="*/ 1912775 w 6615404"/>
                    <a:gd name="connsiteY1" fmla="*/ 15983 h 913292"/>
                    <a:gd name="connsiteX2" fmla="*/ 4450702 w 6615404"/>
                    <a:gd name="connsiteY2" fmla="*/ 855738 h 913292"/>
                    <a:gd name="connsiteX3" fmla="*/ 6615404 w 6615404"/>
                    <a:gd name="connsiteY3" fmla="*/ 81297 h 913292"/>
                    <a:gd name="connsiteX0" fmla="*/ 0 w 7072604"/>
                    <a:gd name="connsiteY0" fmla="*/ 799754 h 865540"/>
                    <a:gd name="connsiteX1" fmla="*/ 1912775 w 7072604"/>
                    <a:gd name="connsiteY1" fmla="*/ 15983 h 865540"/>
                    <a:gd name="connsiteX2" fmla="*/ 4450702 w 7072604"/>
                    <a:gd name="connsiteY2" fmla="*/ 855738 h 865540"/>
                    <a:gd name="connsiteX3" fmla="*/ 7072604 w 7072604"/>
                    <a:gd name="connsiteY3" fmla="*/ 435861 h 865540"/>
                    <a:gd name="connsiteX0" fmla="*/ 0 w 7072604"/>
                    <a:gd name="connsiteY0" fmla="*/ 799754 h 869733"/>
                    <a:gd name="connsiteX1" fmla="*/ 1912775 w 7072604"/>
                    <a:gd name="connsiteY1" fmla="*/ 15983 h 869733"/>
                    <a:gd name="connsiteX2" fmla="*/ 4450702 w 7072604"/>
                    <a:gd name="connsiteY2" fmla="*/ 855738 h 869733"/>
                    <a:gd name="connsiteX3" fmla="*/ 7072604 w 7072604"/>
                    <a:gd name="connsiteY3" fmla="*/ 435861 h 869733"/>
                    <a:gd name="connsiteX0" fmla="*/ 0 w 7072604"/>
                    <a:gd name="connsiteY0" fmla="*/ 799754 h 909752"/>
                    <a:gd name="connsiteX1" fmla="*/ 1912775 w 7072604"/>
                    <a:gd name="connsiteY1" fmla="*/ 15983 h 909752"/>
                    <a:gd name="connsiteX2" fmla="*/ 4450702 w 7072604"/>
                    <a:gd name="connsiteY2" fmla="*/ 855738 h 909752"/>
                    <a:gd name="connsiteX3" fmla="*/ 7072604 w 7072604"/>
                    <a:gd name="connsiteY3" fmla="*/ 435861 h 909752"/>
                    <a:gd name="connsiteX0" fmla="*/ 0 w 7361853"/>
                    <a:gd name="connsiteY0" fmla="*/ 799754 h 969459"/>
                    <a:gd name="connsiteX1" fmla="*/ 1912775 w 7361853"/>
                    <a:gd name="connsiteY1" fmla="*/ 15983 h 969459"/>
                    <a:gd name="connsiteX2" fmla="*/ 4450702 w 7361853"/>
                    <a:gd name="connsiteY2" fmla="*/ 855738 h 969459"/>
                    <a:gd name="connsiteX3" fmla="*/ 7361853 w 7361853"/>
                    <a:gd name="connsiteY3" fmla="*/ 771763 h 969459"/>
                    <a:gd name="connsiteX0" fmla="*/ 0 w 7361853"/>
                    <a:gd name="connsiteY0" fmla="*/ 799754 h 889173"/>
                    <a:gd name="connsiteX1" fmla="*/ 1912775 w 7361853"/>
                    <a:gd name="connsiteY1" fmla="*/ 15983 h 889173"/>
                    <a:gd name="connsiteX2" fmla="*/ 4450702 w 7361853"/>
                    <a:gd name="connsiteY2" fmla="*/ 855738 h 889173"/>
                    <a:gd name="connsiteX3" fmla="*/ 7361853 w 7361853"/>
                    <a:gd name="connsiteY3" fmla="*/ 771763 h 889173"/>
                    <a:gd name="connsiteX0" fmla="*/ 0 w 7343192"/>
                    <a:gd name="connsiteY0" fmla="*/ 799754 h 875460"/>
                    <a:gd name="connsiteX1" fmla="*/ 1912775 w 7343192"/>
                    <a:gd name="connsiteY1" fmla="*/ 15983 h 875460"/>
                    <a:gd name="connsiteX2" fmla="*/ 4450702 w 7343192"/>
                    <a:gd name="connsiteY2" fmla="*/ 855738 h 875460"/>
                    <a:gd name="connsiteX3" fmla="*/ 7343192 w 7343192"/>
                    <a:gd name="connsiteY3" fmla="*/ 659796 h 875460"/>
                    <a:gd name="connsiteX0" fmla="*/ 0 w 7343192"/>
                    <a:gd name="connsiteY0" fmla="*/ 783782 h 788934"/>
                    <a:gd name="connsiteX1" fmla="*/ 1912775 w 7343192"/>
                    <a:gd name="connsiteY1" fmla="*/ 11 h 788934"/>
                    <a:gd name="connsiteX2" fmla="*/ 4758612 w 7343192"/>
                    <a:gd name="connsiteY2" fmla="*/ 765121 h 788934"/>
                    <a:gd name="connsiteX3" fmla="*/ 7343192 w 7343192"/>
                    <a:gd name="connsiteY3" fmla="*/ 643824 h 788934"/>
                    <a:gd name="connsiteX0" fmla="*/ 0 w 7343192"/>
                    <a:gd name="connsiteY0" fmla="*/ 877086 h 887565"/>
                    <a:gd name="connsiteX1" fmla="*/ 2332653 w 7343192"/>
                    <a:gd name="connsiteY1" fmla="*/ 9 h 887565"/>
                    <a:gd name="connsiteX2" fmla="*/ 4758612 w 7343192"/>
                    <a:gd name="connsiteY2" fmla="*/ 858425 h 887565"/>
                    <a:gd name="connsiteX3" fmla="*/ 7343192 w 7343192"/>
                    <a:gd name="connsiteY3" fmla="*/ 737128 h 887565"/>
                    <a:gd name="connsiteX0" fmla="*/ 0 w 7081935"/>
                    <a:gd name="connsiteY0" fmla="*/ 683060 h 889482"/>
                    <a:gd name="connsiteX1" fmla="*/ 2071396 w 7081935"/>
                    <a:gd name="connsiteY1" fmla="*/ 1926 h 889482"/>
                    <a:gd name="connsiteX2" fmla="*/ 4497355 w 7081935"/>
                    <a:gd name="connsiteY2" fmla="*/ 860342 h 889482"/>
                    <a:gd name="connsiteX3" fmla="*/ 7081935 w 7081935"/>
                    <a:gd name="connsiteY3" fmla="*/ 739045 h 889482"/>
                    <a:gd name="connsiteX0" fmla="*/ 0 w 7081935"/>
                    <a:gd name="connsiteY0" fmla="*/ 323585 h 530007"/>
                    <a:gd name="connsiteX1" fmla="*/ 1741196 w 7081935"/>
                    <a:gd name="connsiteY1" fmla="*/ 23451 h 530007"/>
                    <a:gd name="connsiteX2" fmla="*/ 4497355 w 7081935"/>
                    <a:gd name="connsiteY2" fmla="*/ 500867 h 530007"/>
                    <a:gd name="connsiteX3" fmla="*/ 7081935 w 7081935"/>
                    <a:gd name="connsiteY3" fmla="*/ 379570 h 530007"/>
                    <a:gd name="connsiteX0" fmla="*/ 0 w 7393085"/>
                    <a:gd name="connsiteY0" fmla="*/ 416091 h 508213"/>
                    <a:gd name="connsiteX1" fmla="*/ 2052346 w 7393085"/>
                    <a:gd name="connsiteY1" fmla="*/ 1657 h 508213"/>
                    <a:gd name="connsiteX2" fmla="*/ 4808505 w 7393085"/>
                    <a:gd name="connsiteY2" fmla="*/ 479073 h 508213"/>
                    <a:gd name="connsiteX3" fmla="*/ 7393085 w 7393085"/>
                    <a:gd name="connsiteY3" fmla="*/ 357776 h 508213"/>
                    <a:gd name="connsiteX0" fmla="*/ 0 w 7361335"/>
                    <a:gd name="connsiteY0" fmla="*/ 416091 h 497011"/>
                    <a:gd name="connsiteX1" fmla="*/ 2052346 w 7361335"/>
                    <a:gd name="connsiteY1" fmla="*/ 1657 h 497011"/>
                    <a:gd name="connsiteX2" fmla="*/ 480850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58948"/>
                    <a:gd name="connsiteX1" fmla="*/ 2052346 w 7361335"/>
                    <a:gd name="connsiteY1" fmla="*/ 1657 h 558948"/>
                    <a:gd name="connsiteX2" fmla="*/ 4992655 w 7361335"/>
                    <a:gd name="connsiteY2" fmla="*/ 479073 h 558948"/>
                    <a:gd name="connsiteX3" fmla="*/ 7361335 w 7361335"/>
                    <a:gd name="connsiteY3" fmla="*/ 116476 h 558948"/>
                    <a:gd name="connsiteX0" fmla="*/ 0 w 7361335"/>
                    <a:gd name="connsiteY0" fmla="*/ 416091 h 522234"/>
                    <a:gd name="connsiteX1" fmla="*/ 2052346 w 7361335"/>
                    <a:gd name="connsiteY1" fmla="*/ 1657 h 522234"/>
                    <a:gd name="connsiteX2" fmla="*/ 4992655 w 7361335"/>
                    <a:gd name="connsiteY2" fmla="*/ 479073 h 522234"/>
                    <a:gd name="connsiteX3" fmla="*/ 7361335 w 7361335"/>
                    <a:gd name="connsiteY3" fmla="*/ 116476 h 522234"/>
                    <a:gd name="connsiteX0" fmla="*/ 0 w 7361335"/>
                    <a:gd name="connsiteY0" fmla="*/ 416091 h 501861"/>
                    <a:gd name="connsiteX1" fmla="*/ 2052346 w 7361335"/>
                    <a:gd name="connsiteY1" fmla="*/ 1657 h 501861"/>
                    <a:gd name="connsiteX2" fmla="*/ 4992655 w 7361335"/>
                    <a:gd name="connsiteY2" fmla="*/ 479073 h 501861"/>
                    <a:gd name="connsiteX3" fmla="*/ 7361335 w 7361335"/>
                    <a:gd name="connsiteY3" fmla="*/ 116476 h 501861"/>
                    <a:gd name="connsiteX0" fmla="*/ 0 w 7361335"/>
                    <a:gd name="connsiteY0" fmla="*/ 416091 h 488561"/>
                    <a:gd name="connsiteX1" fmla="*/ 2052346 w 7361335"/>
                    <a:gd name="connsiteY1" fmla="*/ 1657 h 488561"/>
                    <a:gd name="connsiteX2" fmla="*/ 4992655 w 7361335"/>
                    <a:gd name="connsiteY2" fmla="*/ 479073 h 488561"/>
                    <a:gd name="connsiteX3" fmla="*/ 7361335 w 7361335"/>
                    <a:gd name="connsiteY3" fmla="*/ 116476 h 488561"/>
                    <a:gd name="connsiteX0" fmla="*/ 0 w 7361335"/>
                    <a:gd name="connsiteY0" fmla="*/ 351037 h 414114"/>
                    <a:gd name="connsiteX1" fmla="*/ 2071396 w 7361335"/>
                    <a:gd name="connsiteY1" fmla="*/ 6453 h 414114"/>
                    <a:gd name="connsiteX2" fmla="*/ 4992655 w 7361335"/>
                    <a:gd name="connsiteY2" fmla="*/ 414019 h 414114"/>
                    <a:gd name="connsiteX3" fmla="*/ 7361335 w 7361335"/>
                    <a:gd name="connsiteY3" fmla="*/ 51422 h 414114"/>
                    <a:gd name="connsiteX0" fmla="*/ 0 w 7361335"/>
                    <a:gd name="connsiteY0" fmla="*/ 298252 h 437529"/>
                    <a:gd name="connsiteX1" fmla="*/ 2071396 w 7361335"/>
                    <a:gd name="connsiteY1" fmla="*/ 29868 h 437529"/>
                    <a:gd name="connsiteX2" fmla="*/ 4992655 w 7361335"/>
                    <a:gd name="connsiteY2" fmla="*/ 437434 h 437529"/>
                    <a:gd name="connsiteX3" fmla="*/ 7361335 w 7361335"/>
                    <a:gd name="connsiteY3" fmla="*/ 74837 h 437529"/>
                    <a:gd name="connsiteX0" fmla="*/ 0 w 7361335"/>
                    <a:gd name="connsiteY0" fmla="*/ 275880 h 415157"/>
                    <a:gd name="connsiteX1" fmla="*/ 2071396 w 7361335"/>
                    <a:gd name="connsiteY1" fmla="*/ 7496 h 415157"/>
                    <a:gd name="connsiteX2" fmla="*/ 4992655 w 7361335"/>
                    <a:gd name="connsiteY2" fmla="*/ 415062 h 415157"/>
                    <a:gd name="connsiteX3" fmla="*/ 7361335 w 7361335"/>
                    <a:gd name="connsiteY3" fmla="*/ 52465 h 415157"/>
                    <a:gd name="connsiteX0" fmla="*/ 0 w 7361335"/>
                    <a:gd name="connsiteY0" fmla="*/ 278721 h 462439"/>
                    <a:gd name="connsiteX1" fmla="*/ 2071396 w 7361335"/>
                    <a:gd name="connsiteY1" fmla="*/ 10337 h 462439"/>
                    <a:gd name="connsiteX2" fmla="*/ 4973605 w 7361335"/>
                    <a:gd name="connsiteY2" fmla="*/ 462353 h 462439"/>
                    <a:gd name="connsiteX3" fmla="*/ 7361335 w 7361335"/>
                    <a:gd name="connsiteY3" fmla="*/ 55306 h 462439"/>
                    <a:gd name="connsiteX0" fmla="*/ 0 w 7247035"/>
                    <a:gd name="connsiteY0" fmla="*/ 278721 h 463552"/>
                    <a:gd name="connsiteX1" fmla="*/ 2071396 w 7247035"/>
                    <a:gd name="connsiteY1" fmla="*/ 10337 h 463552"/>
                    <a:gd name="connsiteX2" fmla="*/ 4973605 w 7247035"/>
                    <a:gd name="connsiteY2" fmla="*/ 462353 h 463552"/>
                    <a:gd name="connsiteX3" fmla="*/ 7247035 w 7247035"/>
                    <a:gd name="connsiteY3" fmla="*/ 163256 h 463552"/>
                  </a:gdLst>
                  <a:ahLst/>
                  <a:cxnLst>
                    <a:cxn ang="0">
                      <a:pos x="connsiteX0" y="connsiteY0"/>
                    </a:cxn>
                    <a:cxn ang="0">
                      <a:pos x="connsiteX1" y="connsiteY1"/>
                    </a:cxn>
                    <a:cxn ang="0">
                      <a:pos x="connsiteX2" y="connsiteY2"/>
                    </a:cxn>
                    <a:cxn ang="0">
                      <a:pos x="connsiteX3" y="connsiteY3"/>
                    </a:cxn>
                  </a:cxnLst>
                  <a:rect l="l" t="t" r="r" b="b"/>
                  <a:pathLst>
                    <a:path w="7247035" h="463552">
                      <a:moveTo>
                        <a:pt x="0" y="278721"/>
                      </a:moveTo>
                      <a:cubicBezTo>
                        <a:pt x="661695" y="2820"/>
                        <a:pt x="1242462" y="-20268"/>
                        <a:pt x="2071396" y="10337"/>
                      </a:cubicBezTo>
                      <a:cubicBezTo>
                        <a:pt x="2900330" y="40942"/>
                        <a:pt x="4110999" y="436867"/>
                        <a:pt x="4973605" y="462353"/>
                      </a:cubicBezTo>
                      <a:cubicBezTo>
                        <a:pt x="5836211" y="487839"/>
                        <a:pt x="6598558" y="97942"/>
                        <a:pt x="7247035" y="163256"/>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D2148092-AA61-93CD-A40C-56BF9A49DB22}"/>
                    </a:ext>
                  </a:extLst>
                </p:cNvPr>
                <p:cNvSpPr/>
                <p:nvPr/>
              </p:nvSpPr>
              <p:spPr>
                <a:xfrm>
                  <a:off x="2583781" y="2221937"/>
                  <a:ext cx="7386735" cy="478070"/>
                </a:xfrm>
                <a:custGeom>
                  <a:avLst/>
                  <a:gdLst>
                    <a:gd name="connsiteX0" fmla="*/ 0 w 7949681"/>
                    <a:gd name="connsiteY0" fmla="*/ 951722 h 1007848"/>
                    <a:gd name="connsiteX1" fmla="*/ 1912775 w 7949681"/>
                    <a:gd name="connsiteY1" fmla="*/ 167951 h 1007848"/>
                    <a:gd name="connsiteX2" fmla="*/ 4450702 w 7949681"/>
                    <a:gd name="connsiteY2" fmla="*/ 1007706 h 1007848"/>
                    <a:gd name="connsiteX3" fmla="*/ 6615404 w 7949681"/>
                    <a:gd name="connsiteY3" fmla="*/ 233265 h 1007848"/>
                    <a:gd name="connsiteX4" fmla="*/ 7949681 w 7949681"/>
                    <a:gd name="connsiteY4" fmla="*/ 0 h 1007848"/>
                    <a:gd name="connsiteX0" fmla="*/ 0 w 6615404"/>
                    <a:gd name="connsiteY0" fmla="*/ 783933 h 840059"/>
                    <a:gd name="connsiteX1" fmla="*/ 1912775 w 6615404"/>
                    <a:gd name="connsiteY1" fmla="*/ 162 h 840059"/>
                    <a:gd name="connsiteX2" fmla="*/ 4450702 w 6615404"/>
                    <a:gd name="connsiteY2" fmla="*/ 839917 h 840059"/>
                    <a:gd name="connsiteX3" fmla="*/ 6615404 w 6615404"/>
                    <a:gd name="connsiteY3" fmla="*/ 65476 h 840059"/>
                    <a:gd name="connsiteX0" fmla="*/ 0 w 6615404"/>
                    <a:gd name="connsiteY0" fmla="*/ 799754 h 855880"/>
                    <a:gd name="connsiteX1" fmla="*/ 1912775 w 6615404"/>
                    <a:gd name="connsiteY1" fmla="*/ 15983 h 855880"/>
                    <a:gd name="connsiteX2" fmla="*/ 4450702 w 6615404"/>
                    <a:gd name="connsiteY2" fmla="*/ 855738 h 855880"/>
                    <a:gd name="connsiteX3" fmla="*/ 6615404 w 6615404"/>
                    <a:gd name="connsiteY3" fmla="*/ 81297 h 855880"/>
                    <a:gd name="connsiteX0" fmla="*/ 0 w 6615404"/>
                    <a:gd name="connsiteY0" fmla="*/ 799754 h 913292"/>
                    <a:gd name="connsiteX1" fmla="*/ 1912775 w 6615404"/>
                    <a:gd name="connsiteY1" fmla="*/ 15983 h 913292"/>
                    <a:gd name="connsiteX2" fmla="*/ 4450702 w 6615404"/>
                    <a:gd name="connsiteY2" fmla="*/ 855738 h 913292"/>
                    <a:gd name="connsiteX3" fmla="*/ 6615404 w 6615404"/>
                    <a:gd name="connsiteY3" fmla="*/ 81297 h 913292"/>
                    <a:gd name="connsiteX0" fmla="*/ 0 w 7072604"/>
                    <a:gd name="connsiteY0" fmla="*/ 799754 h 865540"/>
                    <a:gd name="connsiteX1" fmla="*/ 1912775 w 7072604"/>
                    <a:gd name="connsiteY1" fmla="*/ 15983 h 865540"/>
                    <a:gd name="connsiteX2" fmla="*/ 4450702 w 7072604"/>
                    <a:gd name="connsiteY2" fmla="*/ 855738 h 865540"/>
                    <a:gd name="connsiteX3" fmla="*/ 7072604 w 7072604"/>
                    <a:gd name="connsiteY3" fmla="*/ 435861 h 865540"/>
                    <a:gd name="connsiteX0" fmla="*/ 0 w 7072604"/>
                    <a:gd name="connsiteY0" fmla="*/ 799754 h 869733"/>
                    <a:gd name="connsiteX1" fmla="*/ 1912775 w 7072604"/>
                    <a:gd name="connsiteY1" fmla="*/ 15983 h 869733"/>
                    <a:gd name="connsiteX2" fmla="*/ 4450702 w 7072604"/>
                    <a:gd name="connsiteY2" fmla="*/ 855738 h 869733"/>
                    <a:gd name="connsiteX3" fmla="*/ 7072604 w 7072604"/>
                    <a:gd name="connsiteY3" fmla="*/ 435861 h 869733"/>
                    <a:gd name="connsiteX0" fmla="*/ 0 w 7072604"/>
                    <a:gd name="connsiteY0" fmla="*/ 799754 h 909752"/>
                    <a:gd name="connsiteX1" fmla="*/ 1912775 w 7072604"/>
                    <a:gd name="connsiteY1" fmla="*/ 15983 h 909752"/>
                    <a:gd name="connsiteX2" fmla="*/ 4450702 w 7072604"/>
                    <a:gd name="connsiteY2" fmla="*/ 855738 h 909752"/>
                    <a:gd name="connsiteX3" fmla="*/ 7072604 w 7072604"/>
                    <a:gd name="connsiteY3" fmla="*/ 435861 h 909752"/>
                    <a:gd name="connsiteX0" fmla="*/ 0 w 7361853"/>
                    <a:gd name="connsiteY0" fmla="*/ 799754 h 969459"/>
                    <a:gd name="connsiteX1" fmla="*/ 1912775 w 7361853"/>
                    <a:gd name="connsiteY1" fmla="*/ 15983 h 969459"/>
                    <a:gd name="connsiteX2" fmla="*/ 4450702 w 7361853"/>
                    <a:gd name="connsiteY2" fmla="*/ 855738 h 969459"/>
                    <a:gd name="connsiteX3" fmla="*/ 7361853 w 7361853"/>
                    <a:gd name="connsiteY3" fmla="*/ 771763 h 969459"/>
                    <a:gd name="connsiteX0" fmla="*/ 0 w 7361853"/>
                    <a:gd name="connsiteY0" fmla="*/ 799754 h 889173"/>
                    <a:gd name="connsiteX1" fmla="*/ 1912775 w 7361853"/>
                    <a:gd name="connsiteY1" fmla="*/ 15983 h 889173"/>
                    <a:gd name="connsiteX2" fmla="*/ 4450702 w 7361853"/>
                    <a:gd name="connsiteY2" fmla="*/ 855738 h 889173"/>
                    <a:gd name="connsiteX3" fmla="*/ 7361853 w 7361853"/>
                    <a:gd name="connsiteY3" fmla="*/ 771763 h 889173"/>
                    <a:gd name="connsiteX0" fmla="*/ 0 w 7343192"/>
                    <a:gd name="connsiteY0" fmla="*/ 799754 h 875460"/>
                    <a:gd name="connsiteX1" fmla="*/ 1912775 w 7343192"/>
                    <a:gd name="connsiteY1" fmla="*/ 15983 h 875460"/>
                    <a:gd name="connsiteX2" fmla="*/ 4450702 w 7343192"/>
                    <a:gd name="connsiteY2" fmla="*/ 855738 h 875460"/>
                    <a:gd name="connsiteX3" fmla="*/ 7343192 w 7343192"/>
                    <a:gd name="connsiteY3" fmla="*/ 659796 h 875460"/>
                    <a:gd name="connsiteX0" fmla="*/ 0 w 7343192"/>
                    <a:gd name="connsiteY0" fmla="*/ 783782 h 788934"/>
                    <a:gd name="connsiteX1" fmla="*/ 1912775 w 7343192"/>
                    <a:gd name="connsiteY1" fmla="*/ 11 h 788934"/>
                    <a:gd name="connsiteX2" fmla="*/ 4758612 w 7343192"/>
                    <a:gd name="connsiteY2" fmla="*/ 765121 h 788934"/>
                    <a:gd name="connsiteX3" fmla="*/ 7343192 w 7343192"/>
                    <a:gd name="connsiteY3" fmla="*/ 643824 h 788934"/>
                    <a:gd name="connsiteX0" fmla="*/ 0 w 7343192"/>
                    <a:gd name="connsiteY0" fmla="*/ 877086 h 887565"/>
                    <a:gd name="connsiteX1" fmla="*/ 2332653 w 7343192"/>
                    <a:gd name="connsiteY1" fmla="*/ 9 h 887565"/>
                    <a:gd name="connsiteX2" fmla="*/ 4758612 w 7343192"/>
                    <a:gd name="connsiteY2" fmla="*/ 858425 h 887565"/>
                    <a:gd name="connsiteX3" fmla="*/ 7343192 w 7343192"/>
                    <a:gd name="connsiteY3" fmla="*/ 737128 h 887565"/>
                    <a:gd name="connsiteX0" fmla="*/ 0 w 7081935"/>
                    <a:gd name="connsiteY0" fmla="*/ 683060 h 889482"/>
                    <a:gd name="connsiteX1" fmla="*/ 2071396 w 7081935"/>
                    <a:gd name="connsiteY1" fmla="*/ 1926 h 889482"/>
                    <a:gd name="connsiteX2" fmla="*/ 4497355 w 7081935"/>
                    <a:gd name="connsiteY2" fmla="*/ 860342 h 889482"/>
                    <a:gd name="connsiteX3" fmla="*/ 7081935 w 7081935"/>
                    <a:gd name="connsiteY3" fmla="*/ 739045 h 889482"/>
                    <a:gd name="connsiteX0" fmla="*/ 0 w 7081935"/>
                    <a:gd name="connsiteY0" fmla="*/ 323585 h 530007"/>
                    <a:gd name="connsiteX1" fmla="*/ 1741196 w 7081935"/>
                    <a:gd name="connsiteY1" fmla="*/ 23451 h 530007"/>
                    <a:gd name="connsiteX2" fmla="*/ 4497355 w 7081935"/>
                    <a:gd name="connsiteY2" fmla="*/ 500867 h 530007"/>
                    <a:gd name="connsiteX3" fmla="*/ 7081935 w 7081935"/>
                    <a:gd name="connsiteY3" fmla="*/ 379570 h 530007"/>
                    <a:gd name="connsiteX0" fmla="*/ 0 w 7393085"/>
                    <a:gd name="connsiteY0" fmla="*/ 416091 h 508213"/>
                    <a:gd name="connsiteX1" fmla="*/ 2052346 w 7393085"/>
                    <a:gd name="connsiteY1" fmla="*/ 1657 h 508213"/>
                    <a:gd name="connsiteX2" fmla="*/ 4808505 w 7393085"/>
                    <a:gd name="connsiteY2" fmla="*/ 479073 h 508213"/>
                    <a:gd name="connsiteX3" fmla="*/ 7393085 w 7393085"/>
                    <a:gd name="connsiteY3" fmla="*/ 357776 h 508213"/>
                    <a:gd name="connsiteX0" fmla="*/ 0 w 7361335"/>
                    <a:gd name="connsiteY0" fmla="*/ 416091 h 497011"/>
                    <a:gd name="connsiteX1" fmla="*/ 2052346 w 7361335"/>
                    <a:gd name="connsiteY1" fmla="*/ 1657 h 497011"/>
                    <a:gd name="connsiteX2" fmla="*/ 480850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58948"/>
                    <a:gd name="connsiteX1" fmla="*/ 2052346 w 7361335"/>
                    <a:gd name="connsiteY1" fmla="*/ 1657 h 558948"/>
                    <a:gd name="connsiteX2" fmla="*/ 4992655 w 7361335"/>
                    <a:gd name="connsiteY2" fmla="*/ 479073 h 558948"/>
                    <a:gd name="connsiteX3" fmla="*/ 7361335 w 7361335"/>
                    <a:gd name="connsiteY3" fmla="*/ 116476 h 558948"/>
                    <a:gd name="connsiteX0" fmla="*/ 0 w 7361335"/>
                    <a:gd name="connsiteY0" fmla="*/ 416091 h 522234"/>
                    <a:gd name="connsiteX1" fmla="*/ 2052346 w 7361335"/>
                    <a:gd name="connsiteY1" fmla="*/ 1657 h 522234"/>
                    <a:gd name="connsiteX2" fmla="*/ 4992655 w 7361335"/>
                    <a:gd name="connsiteY2" fmla="*/ 479073 h 522234"/>
                    <a:gd name="connsiteX3" fmla="*/ 7361335 w 7361335"/>
                    <a:gd name="connsiteY3" fmla="*/ 116476 h 522234"/>
                    <a:gd name="connsiteX0" fmla="*/ 0 w 7361335"/>
                    <a:gd name="connsiteY0" fmla="*/ 416091 h 501861"/>
                    <a:gd name="connsiteX1" fmla="*/ 2052346 w 7361335"/>
                    <a:gd name="connsiteY1" fmla="*/ 1657 h 501861"/>
                    <a:gd name="connsiteX2" fmla="*/ 4992655 w 7361335"/>
                    <a:gd name="connsiteY2" fmla="*/ 479073 h 501861"/>
                    <a:gd name="connsiteX3" fmla="*/ 7361335 w 7361335"/>
                    <a:gd name="connsiteY3" fmla="*/ 116476 h 501861"/>
                    <a:gd name="connsiteX0" fmla="*/ 0 w 7361335"/>
                    <a:gd name="connsiteY0" fmla="*/ 416091 h 488561"/>
                    <a:gd name="connsiteX1" fmla="*/ 2052346 w 7361335"/>
                    <a:gd name="connsiteY1" fmla="*/ 1657 h 488561"/>
                    <a:gd name="connsiteX2" fmla="*/ 4992655 w 7361335"/>
                    <a:gd name="connsiteY2" fmla="*/ 479073 h 488561"/>
                    <a:gd name="connsiteX3" fmla="*/ 7361335 w 7361335"/>
                    <a:gd name="connsiteY3" fmla="*/ 116476 h 488561"/>
                    <a:gd name="connsiteX0" fmla="*/ 0 w 7386735"/>
                    <a:gd name="connsiteY0" fmla="*/ 503369 h 503369"/>
                    <a:gd name="connsiteX1" fmla="*/ 2077746 w 7386735"/>
                    <a:gd name="connsiteY1" fmla="*/ 35 h 503369"/>
                    <a:gd name="connsiteX2" fmla="*/ 5018055 w 7386735"/>
                    <a:gd name="connsiteY2" fmla="*/ 477451 h 503369"/>
                    <a:gd name="connsiteX3" fmla="*/ 7386735 w 7386735"/>
                    <a:gd name="connsiteY3" fmla="*/ 114854 h 503369"/>
                    <a:gd name="connsiteX0" fmla="*/ 0 w 7386735"/>
                    <a:gd name="connsiteY0" fmla="*/ 477966 h 477966"/>
                    <a:gd name="connsiteX1" fmla="*/ 2084096 w 7386735"/>
                    <a:gd name="connsiteY1" fmla="*/ 32 h 477966"/>
                    <a:gd name="connsiteX2" fmla="*/ 5018055 w 7386735"/>
                    <a:gd name="connsiteY2" fmla="*/ 452048 h 477966"/>
                    <a:gd name="connsiteX3" fmla="*/ 7386735 w 7386735"/>
                    <a:gd name="connsiteY3" fmla="*/ 89451 h 477966"/>
                    <a:gd name="connsiteX0" fmla="*/ 0 w 7386735"/>
                    <a:gd name="connsiteY0" fmla="*/ 478098 h 478098"/>
                    <a:gd name="connsiteX1" fmla="*/ 2084096 w 7386735"/>
                    <a:gd name="connsiteY1" fmla="*/ 164 h 478098"/>
                    <a:gd name="connsiteX2" fmla="*/ 5024405 w 7386735"/>
                    <a:gd name="connsiteY2" fmla="*/ 420430 h 478098"/>
                    <a:gd name="connsiteX3" fmla="*/ 7386735 w 7386735"/>
                    <a:gd name="connsiteY3" fmla="*/ 89583 h 478098"/>
                    <a:gd name="connsiteX0" fmla="*/ 0 w 7386735"/>
                    <a:gd name="connsiteY0" fmla="*/ 478070 h 478070"/>
                    <a:gd name="connsiteX1" fmla="*/ 2084096 w 7386735"/>
                    <a:gd name="connsiteY1" fmla="*/ 136 h 478070"/>
                    <a:gd name="connsiteX2" fmla="*/ 5024405 w 7386735"/>
                    <a:gd name="connsiteY2" fmla="*/ 420402 h 478070"/>
                    <a:gd name="connsiteX3" fmla="*/ 7386735 w 7386735"/>
                    <a:gd name="connsiteY3" fmla="*/ 89555 h 478070"/>
                    <a:gd name="connsiteX0" fmla="*/ 0 w 7386735"/>
                    <a:gd name="connsiteY0" fmla="*/ 478070 h 478070"/>
                    <a:gd name="connsiteX1" fmla="*/ 2084096 w 7386735"/>
                    <a:gd name="connsiteY1" fmla="*/ 136 h 478070"/>
                    <a:gd name="connsiteX2" fmla="*/ 5024405 w 7386735"/>
                    <a:gd name="connsiteY2" fmla="*/ 420402 h 478070"/>
                    <a:gd name="connsiteX3" fmla="*/ 7386735 w 7386735"/>
                    <a:gd name="connsiteY3" fmla="*/ 89555 h 478070"/>
                    <a:gd name="connsiteX0" fmla="*/ 0 w 7386735"/>
                    <a:gd name="connsiteY0" fmla="*/ 478070 h 478070"/>
                    <a:gd name="connsiteX1" fmla="*/ 2084096 w 7386735"/>
                    <a:gd name="connsiteY1" fmla="*/ 136 h 478070"/>
                    <a:gd name="connsiteX2" fmla="*/ 5024405 w 7386735"/>
                    <a:gd name="connsiteY2" fmla="*/ 420402 h 478070"/>
                    <a:gd name="connsiteX3" fmla="*/ 7386735 w 7386735"/>
                    <a:gd name="connsiteY3" fmla="*/ 89555 h 478070"/>
                  </a:gdLst>
                  <a:ahLst/>
                  <a:cxnLst>
                    <a:cxn ang="0">
                      <a:pos x="connsiteX0" y="connsiteY0"/>
                    </a:cxn>
                    <a:cxn ang="0">
                      <a:pos x="connsiteX1" y="connsiteY1"/>
                    </a:cxn>
                    <a:cxn ang="0">
                      <a:pos x="connsiteX2" y="connsiteY2"/>
                    </a:cxn>
                    <a:cxn ang="0">
                      <a:pos x="connsiteX3" y="connsiteY3"/>
                    </a:cxn>
                  </a:cxnLst>
                  <a:rect l="l" t="t" r="r" b="b"/>
                  <a:pathLst>
                    <a:path w="7386735" h="478070">
                      <a:moveTo>
                        <a:pt x="0" y="478070"/>
                      </a:moveTo>
                      <a:cubicBezTo>
                        <a:pt x="585495" y="81519"/>
                        <a:pt x="1246695" y="9747"/>
                        <a:pt x="2084096" y="136"/>
                      </a:cubicBezTo>
                      <a:cubicBezTo>
                        <a:pt x="2921497" y="-9475"/>
                        <a:pt x="4140632" y="494399"/>
                        <a:pt x="5024405" y="420402"/>
                      </a:cubicBezTo>
                      <a:cubicBezTo>
                        <a:pt x="5908178" y="346405"/>
                        <a:pt x="6706508" y="106791"/>
                        <a:pt x="7386735" y="89555"/>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ECB780D1-E473-E9DB-EF09-16EE3827F27E}"/>
                    </a:ext>
                  </a:extLst>
                </p:cNvPr>
                <p:cNvSpPr/>
                <p:nvPr/>
              </p:nvSpPr>
              <p:spPr>
                <a:xfrm>
                  <a:off x="2475831" y="1240491"/>
                  <a:ext cx="7583585" cy="525571"/>
                </a:xfrm>
                <a:custGeom>
                  <a:avLst/>
                  <a:gdLst>
                    <a:gd name="connsiteX0" fmla="*/ 0 w 7949681"/>
                    <a:gd name="connsiteY0" fmla="*/ 951722 h 1007848"/>
                    <a:gd name="connsiteX1" fmla="*/ 1912775 w 7949681"/>
                    <a:gd name="connsiteY1" fmla="*/ 167951 h 1007848"/>
                    <a:gd name="connsiteX2" fmla="*/ 4450702 w 7949681"/>
                    <a:gd name="connsiteY2" fmla="*/ 1007706 h 1007848"/>
                    <a:gd name="connsiteX3" fmla="*/ 6615404 w 7949681"/>
                    <a:gd name="connsiteY3" fmla="*/ 233265 h 1007848"/>
                    <a:gd name="connsiteX4" fmla="*/ 7949681 w 7949681"/>
                    <a:gd name="connsiteY4" fmla="*/ 0 h 1007848"/>
                    <a:gd name="connsiteX0" fmla="*/ 0 w 6615404"/>
                    <a:gd name="connsiteY0" fmla="*/ 783933 h 840059"/>
                    <a:gd name="connsiteX1" fmla="*/ 1912775 w 6615404"/>
                    <a:gd name="connsiteY1" fmla="*/ 162 h 840059"/>
                    <a:gd name="connsiteX2" fmla="*/ 4450702 w 6615404"/>
                    <a:gd name="connsiteY2" fmla="*/ 839917 h 840059"/>
                    <a:gd name="connsiteX3" fmla="*/ 6615404 w 6615404"/>
                    <a:gd name="connsiteY3" fmla="*/ 65476 h 840059"/>
                    <a:gd name="connsiteX0" fmla="*/ 0 w 6615404"/>
                    <a:gd name="connsiteY0" fmla="*/ 799754 h 855880"/>
                    <a:gd name="connsiteX1" fmla="*/ 1912775 w 6615404"/>
                    <a:gd name="connsiteY1" fmla="*/ 15983 h 855880"/>
                    <a:gd name="connsiteX2" fmla="*/ 4450702 w 6615404"/>
                    <a:gd name="connsiteY2" fmla="*/ 855738 h 855880"/>
                    <a:gd name="connsiteX3" fmla="*/ 6615404 w 6615404"/>
                    <a:gd name="connsiteY3" fmla="*/ 81297 h 855880"/>
                    <a:gd name="connsiteX0" fmla="*/ 0 w 6615404"/>
                    <a:gd name="connsiteY0" fmla="*/ 799754 h 913292"/>
                    <a:gd name="connsiteX1" fmla="*/ 1912775 w 6615404"/>
                    <a:gd name="connsiteY1" fmla="*/ 15983 h 913292"/>
                    <a:gd name="connsiteX2" fmla="*/ 4450702 w 6615404"/>
                    <a:gd name="connsiteY2" fmla="*/ 855738 h 913292"/>
                    <a:gd name="connsiteX3" fmla="*/ 6615404 w 6615404"/>
                    <a:gd name="connsiteY3" fmla="*/ 81297 h 913292"/>
                    <a:gd name="connsiteX0" fmla="*/ 0 w 7072604"/>
                    <a:gd name="connsiteY0" fmla="*/ 799754 h 865540"/>
                    <a:gd name="connsiteX1" fmla="*/ 1912775 w 7072604"/>
                    <a:gd name="connsiteY1" fmla="*/ 15983 h 865540"/>
                    <a:gd name="connsiteX2" fmla="*/ 4450702 w 7072604"/>
                    <a:gd name="connsiteY2" fmla="*/ 855738 h 865540"/>
                    <a:gd name="connsiteX3" fmla="*/ 7072604 w 7072604"/>
                    <a:gd name="connsiteY3" fmla="*/ 435861 h 865540"/>
                    <a:gd name="connsiteX0" fmla="*/ 0 w 7072604"/>
                    <a:gd name="connsiteY0" fmla="*/ 799754 h 869733"/>
                    <a:gd name="connsiteX1" fmla="*/ 1912775 w 7072604"/>
                    <a:gd name="connsiteY1" fmla="*/ 15983 h 869733"/>
                    <a:gd name="connsiteX2" fmla="*/ 4450702 w 7072604"/>
                    <a:gd name="connsiteY2" fmla="*/ 855738 h 869733"/>
                    <a:gd name="connsiteX3" fmla="*/ 7072604 w 7072604"/>
                    <a:gd name="connsiteY3" fmla="*/ 435861 h 869733"/>
                    <a:gd name="connsiteX0" fmla="*/ 0 w 7072604"/>
                    <a:gd name="connsiteY0" fmla="*/ 799754 h 909752"/>
                    <a:gd name="connsiteX1" fmla="*/ 1912775 w 7072604"/>
                    <a:gd name="connsiteY1" fmla="*/ 15983 h 909752"/>
                    <a:gd name="connsiteX2" fmla="*/ 4450702 w 7072604"/>
                    <a:gd name="connsiteY2" fmla="*/ 855738 h 909752"/>
                    <a:gd name="connsiteX3" fmla="*/ 7072604 w 7072604"/>
                    <a:gd name="connsiteY3" fmla="*/ 435861 h 909752"/>
                    <a:gd name="connsiteX0" fmla="*/ 0 w 7361853"/>
                    <a:gd name="connsiteY0" fmla="*/ 799754 h 969459"/>
                    <a:gd name="connsiteX1" fmla="*/ 1912775 w 7361853"/>
                    <a:gd name="connsiteY1" fmla="*/ 15983 h 969459"/>
                    <a:gd name="connsiteX2" fmla="*/ 4450702 w 7361853"/>
                    <a:gd name="connsiteY2" fmla="*/ 855738 h 969459"/>
                    <a:gd name="connsiteX3" fmla="*/ 7361853 w 7361853"/>
                    <a:gd name="connsiteY3" fmla="*/ 771763 h 969459"/>
                    <a:gd name="connsiteX0" fmla="*/ 0 w 7361853"/>
                    <a:gd name="connsiteY0" fmla="*/ 799754 h 889173"/>
                    <a:gd name="connsiteX1" fmla="*/ 1912775 w 7361853"/>
                    <a:gd name="connsiteY1" fmla="*/ 15983 h 889173"/>
                    <a:gd name="connsiteX2" fmla="*/ 4450702 w 7361853"/>
                    <a:gd name="connsiteY2" fmla="*/ 855738 h 889173"/>
                    <a:gd name="connsiteX3" fmla="*/ 7361853 w 7361853"/>
                    <a:gd name="connsiteY3" fmla="*/ 771763 h 889173"/>
                    <a:gd name="connsiteX0" fmla="*/ 0 w 7343192"/>
                    <a:gd name="connsiteY0" fmla="*/ 799754 h 875460"/>
                    <a:gd name="connsiteX1" fmla="*/ 1912775 w 7343192"/>
                    <a:gd name="connsiteY1" fmla="*/ 15983 h 875460"/>
                    <a:gd name="connsiteX2" fmla="*/ 4450702 w 7343192"/>
                    <a:gd name="connsiteY2" fmla="*/ 855738 h 875460"/>
                    <a:gd name="connsiteX3" fmla="*/ 7343192 w 7343192"/>
                    <a:gd name="connsiteY3" fmla="*/ 659796 h 875460"/>
                    <a:gd name="connsiteX0" fmla="*/ 0 w 7343192"/>
                    <a:gd name="connsiteY0" fmla="*/ 783782 h 788934"/>
                    <a:gd name="connsiteX1" fmla="*/ 1912775 w 7343192"/>
                    <a:gd name="connsiteY1" fmla="*/ 11 h 788934"/>
                    <a:gd name="connsiteX2" fmla="*/ 4758612 w 7343192"/>
                    <a:gd name="connsiteY2" fmla="*/ 765121 h 788934"/>
                    <a:gd name="connsiteX3" fmla="*/ 7343192 w 7343192"/>
                    <a:gd name="connsiteY3" fmla="*/ 643824 h 788934"/>
                    <a:gd name="connsiteX0" fmla="*/ 0 w 7343192"/>
                    <a:gd name="connsiteY0" fmla="*/ 877086 h 887565"/>
                    <a:gd name="connsiteX1" fmla="*/ 2332653 w 7343192"/>
                    <a:gd name="connsiteY1" fmla="*/ 9 h 887565"/>
                    <a:gd name="connsiteX2" fmla="*/ 4758612 w 7343192"/>
                    <a:gd name="connsiteY2" fmla="*/ 858425 h 887565"/>
                    <a:gd name="connsiteX3" fmla="*/ 7343192 w 7343192"/>
                    <a:gd name="connsiteY3" fmla="*/ 737128 h 887565"/>
                    <a:gd name="connsiteX0" fmla="*/ 0 w 7081935"/>
                    <a:gd name="connsiteY0" fmla="*/ 683060 h 889482"/>
                    <a:gd name="connsiteX1" fmla="*/ 2071396 w 7081935"/>
                    <a:gd name="connsiteY1" fmla="*/ 1926 h 889482"/>
                    <a:gd name="connsiteX2" fmla="*/ 4497355 w 7081935"/>
                    <a:gd name="connsiteY2" fmla="*/ 860342 h 889482"/>
                    <a:gd name="connsiteX3" fmla="*/ 7081935 w 7081935"/>
                    <a:gd name="connsiteY3" fmla="*/ 739045 h 889482"/>
                    <a:gd name="connsiteX0" fmla="*/ 0 w 7081935"/>
                    <a:gd name="connsiteY0" fmla="*/ 323585 h 530007"/>
                    <a:gd name="connsiteX1" fmla="*/ 1741196 w 7081935"/>
                    <a:gd name="connsiteY1" fmla="*/ 23451 h 530007"/>
                    <a:gd name="connsiteX2" fmla="*/ 4497355 w 7081935"/>
                    <a:gd name="connsiteY2" fmla="*/ 500867 h 530007"/>
                    <a:gd name="connsiteX3" fmla="*/ 7081935 w 7081935"/>
                    <a:gd name="connsiteY3" fmla="*/ 379570 h 530007"/>
                    <a:gd name="connsiteX0" fmla="*/ 0 w 7393085"/>
                    <a:gd name="connsiteY0" fmla="*/ 416091 h 508213"/>
                    <a:gd name="connsiteX1" fmla="*/ 2052346 w 7393085"/>
                    <a:gd name="connsiteY1" fmla="*/ 1657 h 508213"/>
                    <a:gd name="connsiteX2" fmla="*/ 4808505 w 7393085"/>
                    <a:gd name="connsiteY2" fmla="*/ 479073 h 508213"/>
                    <a:gd name="connsiteX3" fmla="*/ 7393085 w 7393085"/>
                    <a:gd name="connsiteY3" fmla="*/ 357776 h 508213"/>
                    <a:gd name="connsiteX0" fmla="*/ 0 w 7361335"/>
                    <a:gd name="connsiteY0" fmla="*/ 416091 h 497011"/>
                    <a:gd name="connsiteX1" fmla="*/ 2052346 w 7361335"/>
                    <a:gd name="connsiteY1" fmla="*/ 1657 h 497011"/>
                    <a:gd name="connsiteX2" fmla="*/ 480850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497011"/>
                    <a:gd name="connsiteX1" fmla="*/ 2052346 w 7361335"/>
                    <a:gd name="connsiteY1" fmla="*/ 1657 h 497011"/>
                    <a:gd name="connsiteX2" fmla="*/ 4992655 w 7361335"/>
                    <a:gd name="connsiteY2" fmla="*/ 479073 h 497011"/>
                    <a:gd name="connsiteX3" fmla="*/ 7361335 w 7361335"/>
                    <a:gd name="connsiteY3" fmla="*/ 116476 h 497011"/>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61242"/>
                    <a:gd name="connsiteX1" fmla="*/ 2052346 w 7361335"/>
                    <a:gd name="connsiteY1" fmla="*/ 1657 h 561242"/>
                    <a:gd name="connsiteX2" fmla="*/ 4992655 w 7361335"/>
                    <a:gd name="connsiteY2" fmla="*/ 479073 h 561242"/>
                    <a:gd name="connsiteX3" fmla="*/ 7361335 w 7361335"/>
                    <a:gd name="connsiteY3" fmla="*/ 116476 h 561242"/>
                    <a:gd name="connsiteX0" fmla="*/ 0 w 7361335"/>
                    <a:gd name="connsiteY0" fmla="*/ 416091 h 558948"/>
                    <a:gd name="connsiteX1" fmla="*/ 2052346 w 7361335"/>
                    <a:gd name="connsiteY1" fmla="*/ 1657 h 558948"/>
                    <a:gd name="connsiteX2" fmla="*/ 4992655 w 7361335"/>
                    <a:gd name="connsiteY2" fmla="*/ 479073 h 558948"/>
                    <a:gd name="connsiteX3" fmla="*/ 7361335 w 7361335"/>
                    <a:gd name="connsiteY3" fmla="*/ 116476 h 558948"/>
                    <a:gd name="connsiteX0" fmla="*/ 0 w 7361335"/>
                    <a:gd name="connsiteY0" fmla="*/ 416091 h 522234"/>
                    <a:gd name="connsiteX1" fmla="*/ 2052346 w 7361335"/>
                    <a:gd name="connsiteY1" fmla="*/ 1657 h 522234"/>
                    <a:gd name="connsiteX2" fmla="*/ 4992655 w 7361335"/>
                    <a:gd name="connsiteY2" fmla="*/ 479073 h 522234"/>
                    <a:gd name="connsiteX3" fmla="*/ 7361335 w 7361335"/>
                    <a:gd name="connsiteY3" fmla="*/ 116476 h 522234"/>
                    <a:gd name="connsiteX0" fmla="*/ 0 w 7361335"/>
                    <a:gd name="connsiteY0" fmla="*/ 416091 h 501861"/>
                    <a:gd name="connsiteX1" fmla="*/ 2052346 w 7361335"/>
                    <a:gd name="connsiteY1" fmla="*/ 1657 h 501861"/>
                    <a:gd name="connsiteX2" fmla="*/ 4992655 w 7361335"/>
                    <a:gd name="connsiteY2" fmla="*/ 479073 h 501861"/>
                    <a:gd name="connsiteX3" fmla="*/ 7361335 w 7361335"/>
                    <a:gd name="connsiteY3" fmla="*/ 116476 h 501861"/>
                    <a:gd name="connsiteX0" fmla="*/ 0 w 7361335"/>
                    <a:gd name="connsiteY0" fmla="*/ 416091 h 488561"/>
                    <a:gd name="connsiteX1" fmla="*/ 2052346 w 7361335"/>
                    <a:gd name="connsiteY1" fmla="*/ 1657 h 488561"/>
                    <a:gd name="connsiteX2" fmla="*/ 4992655 w 7361335"/>
                    <a:gd name="connsiteY2" fmla="*/ 479073 h 488561"/>
                    <a:gd name="connsiteX3" fmla="*/ 7361335 w 7361335"/>
                    <a:gd name="connsiteY3" fmla="*/ 116476 h 488561"/>
                    <a:gd name="connsiteX0" fmla="*/ 0 w 7615335"/>
                    <a:gd name="connsiteY0" fmla="*/ 416091 h 486221"/>
                    <a:gd name="connsiteX1" fmla="*/ 2052346 w 7615335"/>
                    <a:gd name="connsiteY1" fmla="*/ 1657 h 486221"/>
                    <a:gd name="connsiteX2" fmla="*/ 4992655 w 7615335"/>
                    <a:gd name="connsiteY2" fmla="*/ 479073 h 486221"/>
                    <a:gd name="connsiteX3" fmla="*/ 7615335 w 7615335"/>
                    <a:gd name="connsiteY3" fmla="*/ 326026 h 486221"/>
                    <a:gd name="connsiteX0" fmla="*/ 0 w 7615335"/>
                    <a:gd name="connsiteY0" fmla="*/ 417734 h 525170"/>
                    <a:gd name="connsiteX1" fmla="*/ 2052346 w 7615335"/>
                    <a:gd name="connsiteY1" fmla="*/ 3300 h 525170"/>
                    <a:gd name="connsiteX2" fmla="*/ 5100605 w 7615335"/>
                    <a:gd name="connsiteY2" fmla="*/ 518816 h 525170"/>
                    <a:gd name="connsiteX3" fmla="*/ 7615335 w 7615335"/>
                    <a:gd name="connsiteY3" fmla="*/ 327669 h 525170"/>
                    <a:gd name="connsiteX0" fmla="*/ 0 w 7583585"/>
                    <a:gd name="connsiteY0" fmla="*/ 368528 h 533114"/>
                    <a:gd name="connsiteX1" fmla="*/ 2020596 w 7583585"/>
                    <a:gd name="connsiteY1" fmla="*/ 11244 h 533114"/>
                    <a:gd name="connsiteX2" fmla="*/ 5068855 w 7583585"/>
                    <a:gd name="connsiteY2" fmla="*/ 526760 h 533114"/>
                    <a:gd name="connsiteX3" fmla="*/ 7583585 w 7583585"/>
                    <a:gd name="connsiteY3" fmla="*/ 335613 h 533114"/>
                    <a:gd name="connsiteX0" fmla="*/ 0 w 7583585"/>
                    <a:gd name="connsiteY0" fmla="*/ 361689 h 526275"/>
                    <a:gd name="connsiteX1" fmla="*/ 2020596 w 7583585"/>
                    <a:gd name="connsiteY1" fmla="*/ 4405 h 526275"/>
                    <a:gd name="connsiteX2" fmla="*/ 5068855 w 7583585"/>
                    <a:gd name="connsiteY2" fmla="*/ 519921 h 526275"/>
                    <a:gd name="connsiteX3" fmla="*/ 7583585 w 7583585"/>
                    <a:gd name="connsiteY3" fmla="*/ 328774 h 526275"/>
                    <a:gd name="connsiteX0" fmla="*/ 0 w 7583585"/>
                    <a:gd name="connsiteY0" fmla="*/ 360985 h 525571"/>
                    <a:gd name="connsiteX1" fmla="*/ 2020596 w 7583585"/>
                    <a:gd name="connsiteY1" fmla="*/ 3701 h 525571"/>
                    <a:gd name="connsiteX2" fmla="*/ 5068855 w 7583585"/>
                    <a:gd name="connsiteY2" fmla="*/ 519217 h 525571"/>
                    <a:gd name="connsiteX3" fmla="*/ 7583585 w 7583585"/>
                    <a:gd name="connsiteY3" fmla="*/ 328070 h 525571"/>
                  </a:gdLst>
                  <a:ahLst/>
                  <a:cxnLst>
                    <a:cxn ang="0">
                      <a:pos x="connsiteX0" y="connsiteY0"/>
                    </a:cxn>
                    <a:cxn ang="0">
                      <a:pos x="connsiteX1" y="connsiteY1"/>
                    </a:cxn>
                    <a:cxn ang="0">
                      <a:pos x="connsiteX2" y="connsiteY2"/>
                    </a:cxn>
                    <a:cxn ang="0">
                      <a:pos x="connsiteX3" y="connsiteY3"/>
                    </a:cxn>
                  </a:cxnLst>
                  <a:rect l="l" t="t" r="r" b="b"/>
                  <a:pathLst>
                    <a:path w="7583585" h="525571">
                      <a:moveTo>
                        <a:pt x="0" y="360985"/>
                      </a:moveTo>
                      <a:cubicBezTo>
                        <a:pt x="623595" y="91434"/>
                        <a:pt x="1175787" y="-22671"/>
                        <a:pt x="2020596" y="3701"/>
                      </a:cubicBezTo>
                      <a:cubicBezTo>
                        <a:pt x="2865405" y="30073"/>
                        <a:pt x="4141690" y="465156"/>
                        <a:pt x="5068855" y="519217"/>
                      </a:cubicBezTo>
                      <a:cubicBezTo>
                        <a:pt x="5996020" y="573279"/>
                        <a:pt x="6935108" y="262756"/>
                        <a:pt x="7583585" y="328070"/>
                      </a:cubicBez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4C7E0D3-39B2-2E4C-1B76-90F8B6ED8C18}"/>
                    </a:ext>
                  </a:extLst>
                </p:cNvPr>
                <p:cNvSpPr/>
                <p:nvPr/>
              </p:nvSpPr>
              <p:spPr>
                <a:xfrm>
                  <a:off x="2801963" y="1189072"/>
                  <a:ext cx="7142480" cy="1890055"/>
                </a:xfrm>
                <a:custGeom>
                  <a:avLst/>
                  <a:gdLst>
                    <a:gd name="connsiteX0" fmla="*/ 0 w 7188200"/>
                    <a:gd name="connsiteY0" fmla="*/ 0 h 1871005"/>
                    <a:gd name="connsiteX1" fmla="*/ 1981200 w 7188200"/>
                    <a:gd name="connsiteY1" fmla="*/ 330200 h 1871005"/>
                    <a:gd name="connsiteX2" fmla="*/ 4457700 w 7188200"/>
                    <a:gd name="connsiteY2" fmla="*/ 1644650 h 1871005"/>
                    <a:gd name="connsiteX3" fmla="*/ 7188200 w 7188200"/>
                    <a:gd name="connsiteY3" fmla="*/ 1860550 h 1871005"/>
                    <a:gd name="connsiteX0" fmla="*/ 0 w 7142480"/>
                    <a:gd name="connsiteY0" fmla="*/ 0 h 1890055"/>
                    <a:gd name="connsiteX1" fmla="*/ 1935480 w 7142480"/>
                    <a:gd name="connsiteY1" fmla="*/ 349250 h 1890055"/>
                    <a:gd name="connsiteX2" fmla="*/ 4411980 w 7142480"/>
                    <a:gd name="connsiteY2" fmla="*/ 1663700 h 1890055"/>
                    <a:gd name="connsiteX3" fmla="*/ 7142480 w 7142480"/>
                    <a:gd name="connsiteY3" fmla="*/ 1879600 h 1890055"/>
                    <a:gd name="connsiteX0" fmla="*/ 0 w 7142480"/>
                    <a:gd name="connsiteY0" fmla="*/ 0 h 1890055"/>
                    <a:gd name="connsiteX1" fmla="*/ 1935480 w 7142480"/>
                    <a:gd name="connsiteY1" fmla="*/ 349250 h 1890055"/>
                    <a:gd name="connsiteX2" fmla="*/ 4411980 w 7142480"/>
                    <a:gd name="connsiteY2" fmla="*/ 1663700 h 1890055"/>
                    <a:gd name="connsiteX3" fmla="*/ 7142480 w 7142480"/>
                    <a:gd name="connsiteY3" fmla="*/ 1879600 h 1890055"/>
                  </a:gdLst>
                  <a:ahLst/>
                  <a:cxnLst>
                    <a:cxn ang="0">
                      <a:pos x="connsiteX0" y="connsiteY0"/>
                    </a:cxn>
                    <a:cxn ang="0">
                      <a:pos x="connsiteX1" y="connsiteY1"/>
                    </a:cxn>
                    <a:cxn ang="0">
                      <a:pos x="connsiteX2" y="connsiteY2"/>
                    </a:cxn>
                    <a:cxn ang="0">
                      <a:pos x="connsiteX3" y="connsiteY3"/>
                    </a:cxn>
                  </a:cxnLst>
                  <a:rect l="l" t="t" r="r" b="b"/>
                  <a:pathLst>
                    <a:path w="7142480" h="1890055">
                      <a:moveTo>
                        <a:pt x="0" y="0"/>
                      </a:moveTo>
                      <a:cubicBezTo>
                        <a:pt x="624840" y="5186"/>
                        <a:pt x="1200150" y="71967"/>
                        <a:pt x="1935480" y="349250"/>
                      </a:cubicBezTo>
                      <a:cubicBezTo>
                        <a:pt x="2670810" y="626533"/>
                        <a:pt x="3544147" y="1408642"/>
                        <a:pt x="4411980" y="1663700"/>
                      </a:cubicBezTo>
                      <a:cubicBezTo>
                        <a:pt x="5279813" y="1918758"/>
                        <a:pt x="6211146" y="1899179"/>
                        <a:pt x="7142480" y="187960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F2F96486-4870-B505-7771-54B8181FBABC}"/>
                    </a:ext>
                  </a:extLst>
                </p:cNvPr>
                <p:cNvCxnSpPr>
                  <a:cxnSpLocks/>
                </p:cNvCxnSpPr>
                <p:nvPr/>
              </p:nvCxnSpPr>
              <p:spPr>
                <a:xfrm flipV="1">
                  <a:off x="4033460" y="1225731"/>
                  <a:ext cx="318770" cy="2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6B7B48C-B315-B2EE-A602-5CD59BB303AF}"/>
                    </a:ext>
                  </a:extLst>
                </p:cNvPr>
                <p:cNvCxnSpPr>
                  <a:cxnSpLocks/>
                </p:cNvCxnSpPr>
                <p:nvPr/>
              </p:nvCxnSpPr>
              <p:spPr>
                <a:xfrm>
                  <a:off x="5151463" y="1547212"/>
                  <a:ext cx="261620" cy="2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8548349-9731-7A5E-0A31-9431D957EF96}"/>
                    </a:ext>
                  </a:extLst>
                </p:cNvPr>
                <p:cNvCxnSpPr>
                  <a:cxnSpLocks/>
                </p:cNvCxnSpPr>
                <p:nvPr/>
              </p:nvCxnSpPr>
              <p:spPr>
                <a:xfrm>
                  <a:off x="5821765" y="1943175"/>
                  <a:ext cx="292358" cy="66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B5E9C64-10C8-4119-79FF-5E2068B6A995}"/>
                    </a:ext>
                  </a:extLst>
                </p:cNvPr>
                <p:cNvCxnSpPr>
                  <a:cxnSpLocks/>
                </p:cNvCxnSpPr>
                <p:nvPr/>
              </p:nvCxnSpPr>
              <p:spPr>
                <a:xfrm>
                  <a:off x="6311438" y="2290120"/>
                  <a:ext cx="290365" cy="77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7105687-820A-50A2-42FF-0CE3774B5024}"/>
                    </a:ext>
                  </a:extLst>
                </p:cNvPr>
                <p:cNvCxnSpPr>
                  <a:cxnSpLocks/>
                </p:cNvCxnSpPr>
                <p:nvPr/>
              </p:nvCxnSpPr>
              <p:spPr>
                <a:xfrm>
                  <a:off x="6867233" y="2599033"/>
                  <a:ext cx="255270" cy="4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CF3F615A-58C8-9119-C16A-87A661BFAB2E}"/>
                  </a:ext>
                </a:extLst>
              </p:cNvPr>
              <p:cNvCxnSpPr>
                <a:cxnSpLocks/>
              </p:cNvCxnSpPr>
              <p:nvPr/>
            </p:nvCxnSpPr>
            <p:spPr>
              <a:xfrm>
                <a:off x="3045401" y="446667"/>
                <a:ext cx="0" cy="34664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A627E44-6ADA-276E-1BDA-DE99FAFDAAE3}"/>
                  </a:ext>
                </a:extLst>
              </p:cNvPr>
              <p:cNvCxnSpPr/>
              <p:nvPr/>
            </p:nvCxnSpPr>
            <p:spPr>
              <a:xfrm flipH="1">
                <a:off x="2326943" y="955336"/>
                <a:ext cx="2929812" cy="292981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07E9702-3558-F839-CBC7-CEFC3BD8C584}"/>
                  </a:ext>
                </a:extLst>
              </p:cNvPr>
              <p:cNvCxnSpPr>
                <a:cxnSpLocks/>
              </p:cNvCxnSpPr>
              <p:nvPr/>
            </p:nvCxnSpPr>
            <p:spPr>
              <a:xfrm>
                <a:off x="2232077" y="3166690"/>
                <a:ext cx="777396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870AFD-E154-97D9-C44E-09F1189048F6}"/>
                      </a:ext>
                    </a:extLst>
                  </p:cNvPr>
                  <p:cNvSpPr txBox="1"/>
                  <p:nvPr/>
                </p:nvSpPr>
                <p:spPr>
                  <a:xfrm>
                    <a:off x="2641073" y="446667"/>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56" name="TextBox 155">
                    <a:extLst>
                      <a:ext uri="{FF2B5EF4-FFF2-40B4-BE49-F238E27FC236}">
                        <a16:creationId xmlns:a16="http://schemas.microsoft.com/office/drawing/2014/main" id="{051FFF04-2E44-4343-AC05-200159DE55E9}"/>
                      </a:ext>
                    </a:extLst>
                  </p:cNvPr>
                  <p:cNvSpPr txBox="1">
                    <a:spLocks noRot="1" noChangeAspect="1" noMove="1" noResize="1" noEditPoints="1" noAdjustHandles="1" noChangeArrowheads="1" noChangeShapeType="1" noTextEdit="1"/>
                  </p:cNvSpPr>
                  <p:nvPr/>
                </p:nvSpPr>
                <p:spPr>
                  <a:xfrm>
                    <a:off x="2641073" y="446667"/>
                    <a:ext cx="368626" cy="369332"/>
                  </a:xfrm>
                  <a:prstGeom prst="rect">
                    <a:avLst/>
                  </a:prstGeom>
                  <a:blipFill>
                    <a:blip r:embed="rId5"/>
                    <a:stretch>
                      <a:fillRect r="-16279" b="-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4813527-2A91-FAD1-3405-1FEC3ED29A7F}"/>
                      </a:ext>
                    </a:extLst>
                  </p:cNvPr>
                  <p:cNvSpPr txBox="1"/>
                  <p:nvPr/>
                </p:nvSpPr>
                <p:spPr>
                  <a:xfrm>
                    <a:off x="9713989" y="3204310"/>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157" name="TextBox 156">
                    <a:extLst>
                      <a:ext uri="{FF2B5EF4-FFF2-40B4-BE49-F238E27FC236}">
                        <a16:creationId xmlns:a16="http://schemas.microsoft.com/office/drawing/2014/main" id="{9B70D0F0-7D57-45AB-A3E4-CED51A733796}"/>
                      </a:ext>
                    </a:extLst>
                  </p:cNvPr>
                  <p:cNvSpPr txBox="1">
                    <a:spLocks noRot="1" noChangeAspect="1" noMove="1" noResize="1" noEditPoints="1" noAdjustHandles="1" noChangeArrowheads="1" noChangeShapeType="1" noTextEdit="1"/>
                  </p:cNvSpPr>
                  <p:nvPr/>
                </p:nvSpPr>
                <p:spPr>
                  <a:xfrm>
                    <a:off x="9713989" y="3204310"/>
                    <a:ext cx="334579" cy="369332"/>
                  </a:xfrm>
                  <a:prstGeom prst="rect">
                    <a:avLst/>
                  </a:prstGeom>
                  <a:blipFill>
                    <a:blip r:embed="rId6"/>
                    <a:stretch>
                      <a:fillRect r="-7500"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0D4AA0D-4848-E511-0B89-5D99CB389649}"/>
                      </a:ext>
                    </a:extLst>
                  </p:cNvPr>
                  <p:cNvSpPr txBox="1"/>
                  <p:nvPr/>
                </p:nvSpPr>
                <p:spPr>
                  <a:xfrm>
                    <a:off x="6130885" y="1679973"/>
                    <a:ext cx="3656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𝛾</m:t>
                          </m:r>
                        </m:oMath>
                      </m:oMathPara>
                    </a14:m>
                    <a:endParaRPr lang="en-US" dirty="0"/>
                  </a:p>
                </p:txBody>
              </p:sp>
            </mc:Choice>
            <mc:Fallback xmlns="">
              <p:sp>
                <p:nvSpPr>
                  <p:cNvPr id="158" name="TextBox 157">
                    <a:extLst>
                      <a:ext uri="{FF2B5EF4-FFF2-40B4-BE49-F238E27FC236}">
                        <a16:creationId xmlns:a16="http://schemas.microsoft.com/office/drawing/2014/main" id="{A83C4AA1-20B0-4A41-9E34-7710C07FADEB}"/>
                      </a:ext>
                    </a:extLst>
                  </p:cNvPr>
                  <p:cNvSpPr txBox="1">
                    <a:spLocks noRot="1" noChangeAspect="1" noMove="1" noResize="1" noEditPoints="1" noAdjustHandles="1" noChangeArrowheads="1" noChangeShapeType="1" noTextEdit="1"/>
                  </p:cNvSpPr>
                  <p:nvPr/>
                </p:nvSpPr>
                <p:spPr>
                  <a:xfrm>
                    <a:off x="6130885" y="1679973"/>
                    <a:ext cx="365613" cy="369332"/>
                  </a:xfrm>
                  <a:prstGeom prst="rect">
                    <a:avLst/>
                  </a:prstGeom>
                  <a:blipFill>
                    <a:blip r:embed="rId7"/>
                    <a:stretch>
                      <a:fillRect r="-11628" b="-46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6115EDD-5356-DF47-3721-040229515211}"/>
                      </a:ext>
                    </a:extLst>
                  </p:cNvPr>
                  <p:cNvSpPr txBox="1"/>
                  <p:nvPr/>
                </p:nvSpPr>
                <p:spPr>
                  <a:xfrm>
                    <a:off x="6448529" y="2623910"/>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oMath>
                      </m:oMathPara>
                    </a14:m>
                    <a:endParaRPr lang="en-US" dirty="0"/>
                  </a:p>
                </p:txBody>
              </p:sp>
            </mc:Choice>
            <mc:Fallback xmlns="">
              <p:sp>
                <p:nvSpPr>
                  <p:cNvPr id="159" name="TextBox 158">
                    <a:extLst>
                      <a:ext uri="{FF2B5EF4-FFF2-40B4-BE49-F238E27FC236}">
                        <a16:creationId xmlns:a16="http://schemas.microsoft.com/office/drawing/2014/main" id="{015A23EF-B586-40CF-B528-528684C522FD}"/>
                      </a:ext>
                    </a:extLst>
                  </p:cNvPr>
                  <p:cNvSpPr txBox="1">
                    <a:spLocks noRot="1" noChangeAspect="1" noMove="1" noResize="1" noEditPoints="1" noAdjustHandles="1" noChangeArrowheads="1" noChangeShapeType="1" noTextEdit="1"/>
                  </p:cNvSpPr>
                  <p:nvPr/>
                </p:nvSpPr>
                <p:spPr>
                  <a:xfrm>
                    <a:off x="6448529" y="2623910"/>
                    <a:ext cx="418704" cy="369332"/>
                  </a:xfrm>
                  <a:prstGeom prst="rect">
                    <a:avLst/>
                  </a:prstGeom>
                  <a:blipFill>
                    <a:blip r:embed="rId8"/>
                    <a:stretch>
                      <a:fillRect l="-6122" r="-30612" b="-58140"/>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B1E7BEFC-8F3E-59E4-494D-D774A3865AAB}"/>
                  </a:ext>
                </a:extLst>
              </p:cNvPr>
              <p:cNvCxnSpPr/>
              <p:nvPr/>
            </p:nvCxnSpPr>
            <p:spPr>
              <a:xfrm flipV="1">
                <a:off x="5763016" y="1387762"/>
                <a:ext cx="166433" cy="43493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F59DF4F-FDD5-E8C0-773C-FF2AB96F1B16}"/>
                      </a:ext>
                    </a:extLst>
                  </p:cNvPr>
                  <p:cNvSpPr txBox="1"/>
                  <p:nvPr/>
                </p:nvSpPr>
                <p:spPr>
                  <a:xfrm>
                    <a:off x="5846232" y="1089509"/>
                    <a:ext cx="36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oMath>
                      </m:oMathPara>
                    </a14:m>
                    <a:endParaRPr lang="en-US" dirty="0"/>
                  </a:p>
                </p:txBody>
              </p:sp>
            </mc:Choice>
            <mc:Fallback xmlns="">
              <p:sp>
                <p:nvSpPr>
                  <p:cNvPr id="161" name="TextBox 160">
                    <a:extLst>
                      <a:ext uri="{FF2B5EF4-FFF2-40B4-BE49-F238E27FC236}">
                        <a16:creationId xmlns:a16="http://schemas.microsoft.com/office/drawing/2014/main" id="{9895BF88-B9C0-4E9E-8220-811ED661142B}"/>
                      </a:ext>
                    </a:extLst>
                  </p:cNvPr>
                  <p:cNvSpPr txBox="1">
                    <a:spLocks noRot="1" noChangeAspect="1" noMove="1" noResize="1" noEditPoints="1" noAdjustHandles="1" noChangeArrowheads="1" noChangeShapeType="1" noTextEdit="1"/>
                  </p:cNvSpPr>
                  <p:nvPr/>
                </p:nvSpPr>
                <p:spPr>
                  <a:xfrm>
                    <a:off x="5846232" y="1089509"/>
                    <a:ext cx="364202" cy="369332"/>
                  </a:xfrm>
                  <a:prstGeom prst="rect">
                    <a:avLst/>
                  </a:prstGeom>
                  <a:blipFill>
                    <a:blip r:embed="rId9"/>
                    <a:stretch>
                      <a:fillRect r="-16667"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0DEDF01-DEBB-1EE6-B680-DEABA1154886}"/>
                      </a:ext>
                    </a:extLst>
                  </p:cNvPr>
                  <p:cNvSpPr txBox="1"/>
                  <p:nvPr/>
                </p:nvSpPr>
                <p:spPr>
                  <a:xfrm>
                    <a:off x="4868728" y="684019"/>
                    <a:ext cx="3695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xmlns="">
              <p:sp>
                <p:nvSpPr>
                  <p:cNvPr id="162" name="TextBox 161">
                    <a:extLst>
                      <a:ext uri="{FF2B5EF4-FFF2-40B4-BE49-F238E27FC236}">
                        <a16:creationId xmlns:a16="http://schemas.microsoft.com/office/drawing/2014/main" id="{E3DA8E67-BB84-42F0-9C8A-3C590656EE1B}"/>
                      </a:ext>
                    </a:extLst>
                  </p:cNvPr>
                  <p:cNvSpPr txBox="1">
                    <a:spLocks noRot="1" noChangeAspect="1" noMove="1" noResize="1" noEditPoints="1" noAdjustHandles="1" noChangeArrowheads="1" noChangeShapeType="1" noTextEdit="1"/>
                  </p:cNvSpPr>
                  <p:nvPr/>
                </p:nvSpPr>
                <p:spPr>
                  <a:xfrm>
                    <a:off x="4868728" y="684019"/>
                    <a:ext cx="369588" cy="369332"/>
                  </a:xfrm>
                  <a:prstGeom prst="rect">
                    <a:avLst/>
                  </a:prstGeom>
                  <a:blipFill>
                    <a:blip r:embed="rId10"/>
                    <a:stretch>
                      <a:fillRect r="-13953" b="-47727"/>
                    </a:stretch>
                  </a:blipFill>
                </p:spPr>
                <p:txBody>
                  <a:bodyPr/>
                  <a:lstStyle/>
                  <a:p>
                    <a:r>
                      <a:rPr lang="en-US">
                        <a:noFill/>
                      </a:rPr>
                      <a:t> </a:t>
                    </a:r>
                  </a:p>
                </p:txBody>
              </p:sp>
            </mc:Fallback>
          </mc:AlternateContent>
        </p:grpSp>
        <p:grpSp>
          <p:nvGrpSpPr>
            <p:cNvPr id="76" name="Group 75">
              <a:extLst>
                <a:ext uri="{FF2B5EF4-FFF2-40B4-BE49-F238E27FC236}">
                  <a16:creationId xmlns:a16="http://schemas.microsoft.com/office/drawing/2014/main" id="{9442F9D0-E46D-9CDE-C6C6-CB0AFD500DF6}"/>
                </a:ext>
              </a:extLst>
            </p:cNvPr>
            <p:cNvGrpSpPr/>
            <p:nvPr/>
          </p:nvGrpSpPr>
          <p:grpSpPr>
            <a:xfrm>
              <a:off x="10204302" y="3750499"/>
              <a:ext cx="1096194" cy="797225"/>
              <a:chOff x="10204301" y="3725841"/>
              <a:chExt cx="1330457" cy="1146342"/>
            </a:xfrm>
          </p:grpSpPr>
          <p:sp>
            <p:nvSpPr>
              <p:cNvPr id="77" name="Freeform: Shape 76">
                <a:extLst>
                  <a:ext uri="{FF2B5EF4-FFF2-40B4-BE49-F238E27FC236}">
                    <a16:creationId xmlns:a16="http://schemas.microsoft.com/office/drawing/2014/main" id="{60CF5B21-B2DB-9E8A-AA10-3ABE6988F6FE}"/>
                  </a:ext>
                </a:extLst>
              </p:cNvPr>
              <p:cNvSpPr/>
              <p:nvPr/>
            </p:nvSpPr>
            <p:spPr>
              <a:xfrm rot="4458677">
                <a:off x="10296359" y="3633783"/>
                <a:ext cx="1146342" cy="1330457"/>
              </a:xfrm>
              <a:custGeom>
                <a:avLst/>
                <a:gdLst>
                  <a:gd name="connsiteX0" fmla="*/ 543485 w 2015003"/>
                  <a:gd name="connsiteY0" fmla="*/ 57463 h 2116231"/>
                  <a:gd name="connsiteX1" fmla="*/ 1523199 w 2015003"/>
                  <a:gd name="connsiteY1" fmla="*/ 178761 h 2116231"/>
                  <a:gd name="connsiteX2" fmla="*/ 1560522 w 2015003"/>
                  <a:gd name="connsiteY2" fmla="*/ 943871 h 2116231"/>
                  <a:gd name="connsiteX3" fmla="*/ 1999060 w 2015003"/>
                  <a:gd name="connsiteY3" fmla="*/ 1643667 h 2116231"/>
                  <a:gd name="connsiteX4" fmla="*/ 916709 w 2015003"/>
                  <a:gd name="connsiteY4" fmla="*/ 2110198 h 2116231"/>
                  <a:gd name="connsiteX5" fmla="*/ 720766 w 2015003"/>
                  <a:gd name="connsiteY5" fmla="*/ 1317096 h 2116231"/>
                  <a:gd name="connsiteX6" fmla="*/ 2309 w 2015003"/>
                  <a:gd name="connsiteY6" fmla="*/ 934541 h 2116231"/>
                  <a:gd name="connsiteX7" fmla="*/ 543485 w 2015003"/>
                  <a:gd name="connsiteY7" fmla="*/ 57463 h 2116231"/>
                  <a:gd name="connsiteX0" fmla="*/ 543485 w 2014235"/>
                  <a:gd name="connsiteY0" fmla="*/ 57463 h 2119110"/>
                  <a:gd name="connsiteX1" fmla="*/ 1523199 w 2014235"/>
                  <a:gd name="connsiteY1" fmla="*/ 178761 h 2119110"/>
                  <a:gd name="connsiteX2" fmla="*/ 1560522 w 2014235"/>
                  <a:gd name="connsiteY2" fmla="*/ 943871 h 2119110"/>
                  <a:gd name="connsiteX3" fmla="*/ 1999060 w 2014235"/>
                  <a:gd name="connsiteY3" fmla="*/ 1643667 h 2119110"/>
                  <a:gd name="connsiteX4" fmla="*/ 916709 w 2014235"/>
                  <a:gd name="connsiteY4" fmla="*/ 2110198 h 2119110"/>
                  <a:gd name="connsiteX5" fmla="*/ 720766 w 2014235"/>
                  <a:gd name="connsiteY5" fmla="*/ 1317096 h 2119110"/>
                  <a:gd name="connsiteX6" fmla="*/ 2309 w 2014235"/>
                  <a:gd name="connsiteY6" fmla="*/ 934541 h 2119110"/>
                  <a:gd name="connsiteX7" fmla="*/ 543485 w 2014235"/>
                  <a:gd name="connsiteY7" fmla="*/ 57463 h 2119110"/>
                  <a:gd name="connsiteX0" fmla="*/ 543485 w 1980874"/>
                  <a:gd name="connsiteY0" fmla="*/ 57463 h 2128421"/>
                  <a:gd name="connsiteX1" fmla="*/ 1523199 w 1980874"/>
                  <a:gd name="connsiteY1" fmla="*/ 178761 h 2128421"/>
                  <a:gd name="connsiteX2" fmla="*/ 1560522 w 1980874"/>
                  <a:gd name="connsiteY2" fmla="*/ 943871 h 2128421"/>
                  <a:gd name="connsiteX3" fmla="*/ 1964847 w 1980874"/>
                  <a:gd name="connsiteY3" fmla="*/ 1730974 h 2128421"/>
                  <a:gd name="connsiteX4" fmla="*/ 916709 w 1980874"/>
                  <a:gd name="connsiteY4" fmla="*/ 2110198 h 2128421"/>
                  <a:gd name="connsiteX5" fmla="*/ 720766 w 1980874"/>
                  <a:gd name="connsiteY5" fmla="*/ 1317096 h 2128421"/>
                  <a:gd name="connsiteX6" fmla="*/ 2309 w 1980874"/>
                  <a:gd name="connsiteY6" fmla="*/ 934541 h 2128421"/>
                  <a:gd name="connsiteX7" fmla="*/ 543485 w 1980874"/>
                  <a:gd name="connsiteY7" fmla="*/ 57463 h 2128421"/>
                  <a:gd name="connsiteX0" fmla="*/ 543485 w 1975539"/>
                  <a:gd name="connsiteY0" fmla="*/ 57463 h 2163482"/>
                  <a:gd name="connsiteX1" fmla="*/ 1523199 w 1975539"/>
                  <a:gd name="connsiteY1" fmla="*/ 178761 h 2163482"/>
                  <a:gd name="connsiteX2" fmla="*/ 1560522 w 1975539"/>
                  <a:gd name="connsiteY2" fmla="*/ 943871 h 2163482"/>
                  <a:gd name="connsiteX3" fmla="*/ 1964847 w 1975539"/>
                  <a:gd name="connsiteY3" fmla="*/ 1730974 h 2163482"/>
                  <a:gd name="connsiteX4" fmla="*/ 1069419 w 1975539"/>
                  <a:gd name="connsiteY4" fmla="*/ 2153091 h 2163482"/>
                  <a:gd name="connsiteX5" fmla="*/ 720766 w 1975539"/>
                  <a:gd name="connsiteY5" fmla="*/ 1317096 h 2163482"/>
                  <a:gd name="connsiteX6" fmla="*/ 2309 w 1975539"/>
                  <a:gd name="connsiteY6" fmla="*/ 934541 h 2163482"/>
                  <a:gd name="connsiteX7" fmla="*/ 543485 w 1975539"/>
                  <a:gd name="connsiteY7" fmla="*/ 57463 h 2163482"/>
                  <a:gd name="connsiteX0" fmla="*/ 543485 w 1975539"/>
                  <a:gd name="connsiteY0" fmla="*/ 57463 h 2170997"/>
                  <a:gd name="connsiteX1" fmla="*/ 1523199 w 1975539"/>
                  <a:gd name="connsiteY1" fmla="*/ 178761 h 2170997"/>
                  <a:gd name="connsiteX2" fmla="*/ 1560522 w 1975539"/>
                  <a:gd name="connsiteY2" fmla="*/ 943871 h 2170997"/>
                  <a:gd name="connsiteX3" fmla="*/ 1964847 w 1975539"/>
                  <a:gd name="connsiteY3" fmla="*/ 1730974 h 2170997"/>
                  <a:gd name="connsiteX4" fmla="*/ 1069419 w 1975539"/>
                  <a:gd name="connsiteY4" fmla="*/ 2153091 h 2170997"/>
                  <a:gd name="connsiteX5" fmla="*/ 720766 w 1975539"/>
                  <a:gd name="connsiteY5" fmla="*/ 1317096 h 2170997"/>
                  <a:gd name="connsiteX6" fmla="*/ 2309 w 1975539"/>
                  <a:gd name="connsiteY6" fmla="*/ 934541 h 2170997"/>
                  <a:gd name="connsiteX7" fmla="*/ 543485 w 1975539"/>
                  <a:gd name="connsiteY7" fmla="*/ 57463 h 2170997"/>
                  <a:gd name="connsiteX0" fmla="*/ 543485 w 1986971"/>
                  <a:gd name="connsiteY0" fmla="*/ 57463 h 2188674"/>
                  <a:gd name="connsiteX1" fmla="*/ 1523199 w 1986971"/>
                  <a:gd name="connsiteY1" fmla="*/ 178761 h 2188674"/>
                  <a:gd name="connsiteX2" fmla="*/ 1560522 w 1986971"/>
                  <a:gd name="connsiteY2" fmla="*/ 943871 h 2188674"/>
                  <a:gd name="connsiteX3" fmla="*/ 1964847 w 1986971"/>
                  <a:gd name="connsiteY3" fmla="*/ 1730974 h 2188674"/>
                  <a:gd name="connsiteX4" fmla="*/ 1069419 w 1986971"/>
                  <a:gd name="connsiteY4" fmla="*/ 2153091 h 2188674"/>
                  <a:gd name="connsiteX5" fmla="*/ 720766 w 1986971"/>
                  <a:gd name="connsiteY5" fmla="*/ 1317096 h 2188674"/>
                  <a:gd name="connsiteX6" fmla="*/ 2309 w 1986971"/>
                  <a:gd name="connsiteY6" fmla="*/ 934541 h 2188674"/>
                  <a:gd name="connsiteX7" fmla="*/ 543485 w 1986971"/>
                  <a:gd name="connsiteY7" fmla="*/ 57463 h 2188674"/>
                  <a:gd name="connsiteX0" fmla="*/ 554169 w 1997655"/>
                  <a:gd name="connsiteY0" fmla="*/ 57463 h 2203770"/>
                  <a:gd name="connsiteX1" fmla="*/ 1533883 w 1997655"/>
                  <a:gd name="connsiteY1" fmla="*/ 178761 h 2203770"/>
                  <a:gd name="connsiteX2" fmla="*/ 1571206 w 1997655"/>
                  <a:gd name="connsiteY2" fmla="*/ 943871 h 2203770"/>
                  <a:gd name="connsiteX3" fmla="*/ 1975531 w 1997655"/>
                  <a:gd name="connsiteY3" fmla="*/ 1730974 h 2203770"/>
                  <a:gd name="connsiteX4" fmla="*/ 1080103 w 1997655"/>
                  <a:gd name="connsiteY4" fmla="*/ 2153091 h 2203770"/>
                  <a:gd name="connsiteX5" fmla="*/ 12993 w 1997655"/>
                  <a:gd name="connsiteY5" fmla="*/ 934541 h 2203770"/>
                  <a:gd name="connsiteX6" fmla="*/ 554169 w 1997655"/>
                  <a:gd name="connsiteY6" fmla="*/ 57463 h 2203770"/>
                  <a:gd name="connsiteX0" fmla="*/ 554169 w 1989255"/>
                  <a:gd name="connsiteY0" fmla="*/ 54327 h 2179975"/>
                  <a:gd name="connsiteX1" fmla="*/ 1533883 w 1989255"/>
                  <a:gd name="connsiteY1" fmla="*/ 175625 h 2179975"/>
                  <a:gd name="connsiteX2" fmla="*/ 1616926 w 1989255"/>
                  <a:gd name="connsiteY2" fmla="*/ 846968 h 2179975"/>
                  <a:gd name="connsiteX3" fmla="*/ 1975531 w 1989255"/>
                  <a:gd name="connsiteY3" fmla="*/ 1727838 h 2179975"/>
                  <a:gd name="connsiteX4" fmla="*/ 1080103 w 1989255"/>
                  <a:gd name="connsiteY4" fmla="*/ 2149955 h 2179975"/>
                  <a:gd name="connsiteX5" fmla="*/ 12993 w 1989255"/>
                  <a:gd name="connsiteY5" fmla="*/ 931405 h 2179975"/>
                  <a:gd name="connsiteX6" fmla="*/ 554169 w 1989255"/>
                  <a:gd name="connsiteY6" fmla="*/ 54327 h 2179975"/>
                  <a:gd name="connsiteX0" fmla="*/ 305977 w 1741063"/>
                  <a:gd name="connsiteY0" fmla="*/ 90459 h 2192681"/>
                  <a:gd name="connsiteX1" fmla="*/ 1285691 w 1741063"/>
                  <a:gd name="connsiteY1" fmla="*/ 211757 h 2192681"/>
                  <a:gd name="connsiteX2" fmla="*/ 1368734 w 1741063"/>
                  <a:gd name="connsiteY2" fmla="*/ 883100 h 2192681"/>
                  <a:gd name="connsiteX3" fmla="*/ 1727339 w 1741063"/>
                  <a:gd name="connsiteY3" fmla="*/ 1763970 h 2192681"/>
                  <a:gd name="connsiteX4" fmla="*/ 831911 w 1741063"/>
                  <a:gd name="connsiteY4" fmla="*/ 2186087 h 2192681"/>
                  <a:gd name="connsiteX5" fmla="*/ 24611 w 1741063"/>
                  <a:gd name="connsiteY5" fmla="*/ 1457254 h 2192681"/>
                  <a:gd name="connsiteX6" fmla="*/ 305977 w 1741063"/>
                  <a:gd name="connsiteY6" fmla="*/ 90459 h 2192681"/>
                  <a:gd name="connsiteX0" fmla="*/ 193443 w 1780632"/>
                  <a:gd name="connsiteY0" fmla="*/ 113292 h 2122552"/>
                  <a:gd name="connsiteX1" fmla="*/ 1325260 w 1780632"/>
                  <a:gd name="connsiteY1" fmla="*/ 141628 h 2122552"/>
                  <a:gd name="connsiteX2" fmla="*/ 1408303 w 1780632"/>
                  <a:gd name="connsiteY2" fmla="*/ 812971 h 2122552"/>
                  <a:gd name="connsiteX3" fmla="*/ 1766908 w 1780632"/>
                  <a:gd name="connsiteY3" fmla="*/ 1693841 h 2122552"/>
                  <a:gd name="connsiteX4" fmla="*/ 871480 w 1780632"/>
                  <a:gd name="connsiteY4" fmla="*/ 2115958 h 2122552"/>
                  <a:gd name="connsiteX5" fmla="*/ 64180 w 1780632"/>
                  <a:gd name="connsiteY5" fmla="*/ 1387125 h 2122552"/>
                  <a:gd name="connsiteX6" fmla="*/ 193443 w 1780632"/>
                  <a:gd name="connsiteY6" fmla="*/ 113292 h 2122552"/>
                  <a:gd name="connsiteX0" fmla="*/ 193443 w 1780632"/>
                  <a:gd name="connsiteY0" fmla="*/ 113292 h 2126761"/>
                  <a:gd name="connsiteX1" fmla="*/ 1325260 w 1780632"/>
                  <a:gd name="connsiteY1" fmla="*/ 141628 h 2126761"/>
                  <a:gd name="connsiteX2" fmla="*/ 1408303 w 1780632"/>
                  <a:gd name="connsiteY2" fmla="*/ 812971 h 2126761"/>
                  <a:gd name="connsiteX3" fmla="*/ 1766908 w 1780632"/>
                  <a:gd name="connsiteY3" fmla="*/ 1693841 h 2126761"/>
                  <a:gd name="connsiteX4" fmla="*/ 871480 w 1780632"/>
                  <a:gd name="connsiteY4" fmla="*/ 2115958 h 2126761"/>
                  <a:gd name="connsiteX5" fmla="*/ 64180 w 1780632"/>
                  <a:gd name="connsiteY5" fmla="*/ 1387125 h 2126761"/>
                  <a:gd name="connsiteX6" fmla="*/ 193443 w 1780632"/>
                  <a:gd name="connsiteY6" fmla="*/ 113292 h 21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0632" h="2126761">
                    <a:moveTo>
                      <a:pt x="193443" y="113292"/>
                    </a:moveTo>
                    <a:cubicBezTo>
                      <a:pt x="403623" y="-94291"/>
                      <a:pt x="1122783" y="25015"/>
                      <a:pt x="1325260" y="141628"/>
                    </a:cubicBezTo>
                    <a:cubicBezTo>
                      <a:pt x="1527737" y="258241"/>
                      <a:pt x="1334695" y="554269"/>
                      <a:pt x="1408303" y="812971"/>
                    </a:cubicBezTo>
                    <a:cubicBezTo>
                      <a:pt x="1481911" y="1071673"/>
                      <a:pt x="1856378" y="1476677"/>
                      <a:pt x="1766908" y="1693841"/>
                    </a:cubicBezTo>
                    <a:cubicBezTo>
                      <a:pt x="1677438" y="1911005"/>
                      <a:pt x="1218149" y="2184739"/>
                      <a:pt x="871480" y="2115958"/>
                    </a:cubicBezTo>
                    <a:cubicBezTo>
                      <a:pt x="524811" y="2047177"/>
                      <a:pt x="177186" y="1720903"/>
                      <a:pt x="64180" y="1387125"/>
                    </a:cubicBezTo>
                    <a:cubicBezTo>
                      <a:pt x="-48826" y="1053347"/>
                      <a:pt x="-16737" y="320875"/>
                      <a:pt x="193443" y="113292"/>
                    </a:cubicBezTo>
                    <a:close/>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169C78D-F698-9341-FE89-77E9CE88F72E}"/>
                  </a:ext>
                </a:extLst>
              </p:cNvPr>
              <p:cNvSpPr/>
              <p:nvPr/>
            </p:nvSpPr>
            <p:spPr>
              <a:xfrm>
                <a:off x="10286879" y="3818850"/>
                <a:ext cx="1160665" cy="904703"/>
              </a:xfrm>
              <a:custGeom>
                <a:avLst/>
                <a:gdLst>
                  <a:gd name="connsiteX0" fmla="*/ 57178 w 1829995"/>
                  <a:gd name="connsiteY0" fmla="*/ 1404604 h 1404604"/>
                  <a:gd name="connsiteX1" fmla="*/ 85170 w 1829995"/>
                  <a:gd name="connsiteY1" fmla="*/ 882089 h 1404604"/>
                  <a:gd name="connsiteX2" fmla="*/ 868942 w 1829995"/>
                  <a:gd name="connsiteY2" fmla="*/ 79657 h 1404604"/>
                  <a:gd name="connsiteX3" fmla="*/ 1829995 w 1829995"/>
                  <a:gd name="connsiteY3" fmla="*/ 79657 h 1404604"/>
                  <a:gd name="connsiteX0" fmla="*/ 57178 w 1829995"/>
                  <a:gd name="connsiteY0" fmla="*/ 1435711 h 1435711"/>
                  <a:gd name="connsiteX1" fmla="*/ 85170 w 1829995"/>
                  <a:gd name="connsiteY1" fmla="*/ 913196 h 1435711"/>
                  <a:gd name="connsiteX2" fmla="*/ 868942 w 1829995"/>
                  <a:gd name="connsiteY2" fmla="*/ 110764 h 1435711"/>
                  <a:gd name="connsiteX3" fmla="*/ 1829995 w 1829995"/>
                  <a:gd name="connsiteY3" fmla="*/ 110764 h 1435711"/>
                  <a:gd name="connsiteX0" fmla="*/ 57178 w 1829995"/>
                  <a:gd name="connsiteY0" fmla="*/ 1416085 h 1416085"/>
                  <a:gd name="connsiteX1" fmla="*/ 85170 w 1829995"/>
                  <a:gd name="connsiteY1" fmla="*/ 893570 h 1416085"/>
                  <a:gd name="connsiteX2" fmla="*/ 868942 w 1829995"/>
                  <a:gd name="connsiteY2" fmla="*/ 91138 h 1416085"/>
                  <a:gd name="connsiteX3" fmla="*/ 1829995 w 1829995"/>
                  <a:gd name="connsiteY3" fmla="*/ 131778 h 1416085"/>
                  <a:gd name="connsiteX0" fmla="*/ 75158 w 1847975"/>
                  <a:gd name="connsiteY0" fmla="*/ 1416085 h 1416085"/>
                  <a:gd name="connsiteX1" fmla="*/ 103150 w 1847975"/>
                  <a:gd name="connsiteY1" fmla="*/ 893570 h 1416085"/>
                  <a:gd name="connsiteX2" fmla="*/ 886922 w 1847975"/>
                  <a:gd name="connsiteY2" fmla="*/ 91138 h 1416085"/>
                  <a:gd name="connsiteX3" fmla="*/ 1847975 w 1847975"/>
                  <a:gd name="connsiteY3" fmla="*/ 131778 h 1416085"/>
                  <a:gd name="connsiteX0" fmla="*/ 71180 w 1854157"/>
                  <a:gd name="connsiteY0" fmla="*/ 1411005 h 1411005"/>
                  <a:gd name="connsiteX1" fmla="*/ 109332 w 1854157"/>
                  <a:gd name="connsiteY1" fmla="*/ 893570 h 1411005"/>
                  <a:gd name="connsiteX2" fmla="*/ 893104 w 1854157"/>
                  <a:gd name="connsiteY2" fmla="*/ 91138 h 1411005"/>
                  <a:gd name="connsiteX3" fmla="*/ 1854157 w 1854157"/>
                  <a:gd name="connsiteY3" fmla="*/ 131778 h 1411005"/>
                  <a:gd name="connsiteX0" fmla="*/ 70463 w 1855345"/>
                  <a:gd name="connsiteY0" fmla="*/ 1405290 h 1405290"/>
                  <a:gd name="connsiteX1" fmla="*/ 110520 w 1855345"/>
                  <a:gd name="connsiteY1" fmla="*/ 893570 h 1405290"/>
                  <a:gd name="connsiteX2" fmla="*/ 894292 w 1855345"/>
                  <a:gd name="connsiteY2" fmla="*/ 91138 h 1405290"/>
                  <a:gd name="connsiteX3" fmla="*/ 1855345 w 1855345"/>
                  <a:gd name="connsiteY3" fmla="*/ 131778 h 1405290"/>
                </a:gdLst>
                <a:ahLst/>
                <a:cxnLst>
                  <a:cxn ang="0">
                    <a:pos x="connsiteX0" y="connsiteY0"/>
                  </a:cxn>
                  <a:cxn ang="0">
                    <a:pos x="connsiteX1" y="connsiteY1"/>
                  </a:cxn>
                  <a:cxn ang="0">
                    <a:pos x="connsiteX2" y="connsiteY2"/>
                  </a:cxn>
                  <a:cxn ang="0">
                    <a:pos x="connsiteX3" y="connsiteY3"/>
                  </a:cxn>
                </a:cxnLst>
                <a:rect l="l" t="t" r="r" b="b"/>
                <a:pathLst>
                  <a:path w="1855345" h="1405290">
                    <a:moveTo>
                      <a:pt x="70463" y="1405290"/>
                    </a:moveTo>
                    <a:cubicBezTo>
                      <a:pt x="-31448" y="1254444"/>
                      <a:pt x="-26785" y="1112595"/>
                      <a:pt x="110520" y="893570"/>
                    </a:cubicBezTo>
                    <a:cubicBezTo>
                      <a:pt x="247825" y="674545"/>
                      <a:pt x="603488" y="224877"/>
                      <a:pt x="894292" y="91138"/>
                    </a:cubicBezTo>
                    <a:cubicBezTo>
                      <a:pt x="1185096" y="-42601"/>
                      <a:pt x="1796821" y="-29227"/>
                      <a:pt x="1855345" y="131778"/>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5EB64FE-14C0-327C-B77D-5A96CE687094}"/>
                  </a:ext>
                </a:extLst>
              </p:cNvPr>
              <p:cNvSpPr/>
              <p:nvPr/>
            </p:nvSpPr>
            <p:spPr>
              <a:xfrm>
                <a:off x="10342204" y="3910829"/>
                <a:ext cx="1126233" cy="875590"/>
              </a:xfrm>
              <a:custGeom>
                <a:avLst/>
                <a:gdLst>
                  <a:gd name="connsiteX0" fmla="*/ 1782147 w 1782147"/>
                  <a:gd name="connsiteY0" fmla="*/ 0 h 1335438"/>
                  <a:gd name="connsiteX1" fmla="*/ 1642188 w 1782147"/>
                  <a:gd name="connsiteY1" fmla="*/ 587828 h 1335438"/>
                  <a:gd name="connsiteX2" fmla="*/ 1035698 w 1782147"/>
                  <a:gd name="connsiteY2" fmla="*/ 746449 h 1335438"/>
                  <a:gd name="connsiteX3" fmla="*/ 597159 w 1782147"/>
                  <a:gd name="connsiteY3" fmla="*/ 1231641 h 1335438"/>
                  <a:gd name="connsiteX4" fmla="*/ 0 w 1782147"/>
                  <a:gd name="connsiteY4" fmla="*/ 1278294 h 1335438"/>
                  <a:gd name="connsiteX0" fmla="*/ 1766907 w 1766907"/>
                  <a:gd name="connsiteY0" fmla="*/ 0 h 1342602"/>
                  <a:gd name="connsiteX1" fmla="*/ 1626948 w 1766907"/>
                  <a:gd name="connsiteY1" fmla="*/ 587828 h 1342602"/>
                  <a:gd name="connsiteX2" fmla="*/ 1020458 w 1766907"/>
                  <a:gd name="connsiteY2" fmla="*/ 746449 h 1342602"/>
                  <a:gd name="connsiteX3" fmla="*/ 581919 w 1766907"/>
                  <a:gd name="connsiteY3" fmla="*/ 1231641 h 1342602"/>
                  <a:gd name="connsiteX4" fmla="*/ 0 w 1766907"/>
                  <a:gd name="connsiteY4" fmla="*/ 1288454 h 1342602"/>
                  <a:gd name="connsiteX0" fmla="*/ 1766907 w 1766907"/>
                  <a:gd name="connsiteY0" fmla="*/ 0 h 1362894"/>
                  <a:gd name="connsiteX1" fmla="*/ 1626948 w 1766907"/>
                  <a:gd name="connsiteY1" fmla="*/ 587828 h 1362894"/>
                  <a:gd name="connsiteX2" fmla="*/ 1020458 w 1766907"/>
                  <a:gd name="connsiteY2" fmla="*/ 746449 h 1362894"/>
                  <a:gd name="connsiteX3" fmla="*/ 581919 w 1766907"/>
                  <a:gd name="connsiteY3" fmla="*/ 1231641 h 1362894"/>
                  <a:gd name="connsiteX4" fmla="*/ 0 w 1766907"/>
                  <a:gd name="connsiteY4" fmla="*/ 1288454 h 1362894"/>
                  <a:gd name="connsiteX0" fmla="*/ 1766907 w 1766907"/>
                  <a:gd name="connsiteY0" fmla="*/ 0 h 1365149"/>
                  <a:gd name="connsiteX1" fmla="*/ 1626948 w 1766907"/>
                  <a:gd name="connsiteY1" fmla="*/ 587828 h 1365149"/>
                  <a:gd name="connsiteX2" fmla="*/ 1020458 w 1766907"/>
                  <a:gd name="connsiteY2" fmla="*/ 746449 h 1365149"/>
                  <a:gd name="connsiteX3" fmla="*/ 581919 w 1766907"/>
                  <a:gd name="connsiteY3" fmla="*/ 1231641 h 1365149"/>
                  <a:gd name="connsiteX4" fmla="*/ 0 w 1766907"/>
                  <a:gd name="connsiteY4" fmla="*/ 1288454 h 1365149"/>
                  <a:gd name="connsiteX0" fmla="*/ 1766907 w 1766907"/>
                  <a:gd name="connsiteY0" fmla="*/ 0 h 1365149"/>
                  <a:gd name="connsiteX1" fmla="*/ 1626948 w 1766907"/>
                  <a:gd name="connsiteY1" fmla="*/ 587828 h 1365149"/>
                  <a:gd name="connsiteX2" fmla="*/ 1020458 w 1766907"/>
                  <a:gd name="connsiteY2" fmla="*/ 746449 h 1365149"/>
                  <a:gd name="connsiteX3" fmla="*/ 642879 w 1766907"/>
                  <a:gd name="connsiteY3" fmla="*/ 1231641 h 1365149"/>
                  <a:gd name="connsiteX4" fmla="*/ 0 w 1766907"/>
                  <a:gd name="connsiteY4" fmla="*/ 1288454 h 1365149"/>
                  <a:gd name="connsiteX0" fmla="*/ 1787227 w 1787227"/>
                  <a:gd name="connsiteY0" fmla="*/ 0 h 1362609"/>
                  <a:gd name="connsiteX1" fmla="*/ 1626948 w 1787227"/>
                  <a:gd name="connsiteY1" fmla="*/ 585288 h 1362609"/>
                  <a:gd name="connsiteX2" fmla="*/ 1020458 w 1787227"/>
                  <a:gd name="connsiteY2" fmla="*/ 743909 h 1362609"/>
                  <a:gd name="connsiteX3" fmla="*/ 642879 w 1787227"/>
                  <a:gd name="connsiteY3" fmla="*/ 1229101 h 1362609"/>
                  <a:gd name="connsiteX4" fmla="*/ 0 w 1787227"/>
                  <a:gd name="connsiteY4" fmla="*/ 1285914 h 1362609"/>
                  <a:gd name="connsiteX0" fmla="*/ 1787227 w 1809320"/>
                  <a:gd name="connsiteY0" fmla="*/ 0 h 1362609"/>
                  <a:gd name="connsiteX1" fmla="*/ 1626948 w 1809320"/>
                  <a:gd name="connsiteY1" fmla="*/ 585288 h 1362609"/>
                  <a:gd name="connsiteX2" fmla="*/ 1020458 w 1809320"/>
                  <a:gd name="connsiteY2" fmla="*/ 743909 h 1362609"/>
                  <a:gd name="connsiteX3" fmla="*/ 642879 w 1809320"/>
                  <a:gd name="connsiteY3" fmla="*/ 1229101 h 1362609"/>
                  <a:gd name="connsiteX4" fmla="*/ 0 w 1809320"/>
                  <a:gd name="connsiteY4" fmla="*/ 1285914 h 1362609"/>
                  <a:gd name="connsiteX0" fmla="*/ 1777067 w 1800305"/>
                  <a:gd name="connsiteY0" fmla="*/ 0 h 1360069"/>
                  <a:gd name="connsiteX1" fmla="*/ 1626948 w 1800305"/>
                  <a:gd name="connsiteY1" fmla="*/ 582748 h 1360069"/>
                  <a:gd name="connsiteX2" fmla="*/ 1020458 w 1800305"/>
                  <a:gd name="connsiteY2" fmla="*/ 741369 h 1360069"/>
                  <a:gd name="connsiteX3" fmla="*/ 642879 w 1800305"/>
                  <a:gd name="connsiteY3" fmla="*/ 1226561 h 1360069"/>
                  <a:gd name="connsiteX4" fmla="*/ 0 w 1800305"/>
                  <a:gd name="connsiteY4" fmla="*/ 1283374 h 136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05" h="1360069">
                    <a:moveTo>
                      <a:pt x="1777067" y="0"/>
                    </a:moveTo>
                    <a:cubicBezTo>
                      <a:pt x="1845491" y="236790"/>
                      <a:pt x="1753050" y="459186"/>
                      <a:pt x="1626948" y="582748"/>
                    </a:cubicBezTo>
                    <a:cubicBezTo>
                      <a:pt x="1500846" y="706310"/>
                      <a:pt x="1184470" y="634067"/>
                      <a:pt x="1020458" y="741369"/>
                    </a:cubicBezTo>
                    <a:cubicBezTo>
                      <a:pt x="856446" y="848671"/>
                      <a:pt x="815495" y="1137920"/>
                      <a:pt x="642879" y="1226561"/>
                    </a:cubicBezTo>
                    <a:cubicBezTo>
                      <a:pt x="470263" y="1315202"/>
                      <a:pt x="152918" y="1444586"/>
                      <a:pt x="0" y="12833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CB1D70-262D-529F-762D-B814F1961098}"/>
                  </a:ext>
                </a:extLst>
              </p:cNvPr>
              <p:cNvSpPr txBox="1"/>
              <p:nvPr/>
            </p:nvSpPr>
            <p:spPr>
              <a:xfrm>
                <a:off x="658105" y="1171823"/>
                <a:ext cx="1600695" cy="5783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i="1" smtClean="0">
                          <a:latin typeface="Cambria Math" panose="02040503050406030204" pitchFamily="18" charset="0"/>
                        </a:rPr>
                        <m:t>∇</m:t>
                      </m:r>
                      <m:r>
                        <a:rPr lang="en-US" sz="280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𝑆</m:t>
                          </m:r>
                        </m:e>
                      </m:acc>
                      <m:r>
                        <a:rPr lang="en-US" sz="2800" b="0" i="1" smtClean="0">
                          <a:latin typeface="Cambria Math" panose="02040503050406030204" pitchFamily="18" charset="0"/>
                        </a:rPr>
                        <m:t>=0</m:t>
                      </m:r>
                    </m:oMath>
                  </m:oMathPara>
                </a14:m>
                <a:endParaRPr lang="en-US" sz="2800" i="1" dirty="0">
                  <a:latin typeface="Cambria Math" panose="02040503050406030204" pitchFamily="18" charset="0"/>
                </a:endParaRPr>
              </a:p>
            </p:txBody>
          </p:sp>
        </mc:Choice>
        <mc:Fallback xmlns="">
          <p:sp>
            <p:nvSpPr>
              <p:cNvPr id="80" name="TextBox 79">
                <a:extLst>
                  <a:ext uri="{FF2B5EF4-FFF2-40B4-BE49-F238E27FC236}">
                    <a16:creationId xmlns:a16="http://schemas.microsoft.com/office/drawing/2014/main" id="{4DCB1D70-262D-529F-762D-B814F1961098}"/>
                  </a:ext>
                </a:extLst>
              </p:cNvPr>
              <p:cNvSpPr txBox="1">
                <a:spLocks noRot="1" noChangeAspect="1" noMove="1" noResize="1" noEditPoints="1" noAdjustHandles="1" noChangeArrowheads="1" noChangeShapeType="1" noTextEdit="1"/>
              </p:cNvSpPr>
              <p:nvPr/>
            </p:nvSpPr>
            <p:spPr>
              <a:xfrm>
                <a:off x="658105" y="1171823"/>
                <a:ext cx="1600695" cy="5783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54CC92D-2410-2AB2-3DAF-0C7A734675AF}"/>
                  </a:ext>
                </a:extLst>
              </p:cNvPr>
              <p:cNvSpPr txBox="1"/>
              <p:nvPr/>
            </p:nvSpPr>
            <p:spPr>
              <a:xfrm>
                <a:off x="3389121" y="1181977"/>
                <a:ext cx="2037609" cy="58201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𝑆</m:t>
                          </m:r>
                        </m:e>
                      </m:acc>
                      <m:r>
                        <a:rPr lang="en-US" sz="2800" b="0" i="1" smtClean="0">
                          <a:latin typeface="Cambria Math" panose="02040503050406030204" pitchFamily="18" charset="0"/>
                        </a:rPr>
                        <m:t>=−</m:t>
                      </m:r>
                      <m:r>
                        <m:rPr>
                          <m:sty m:val="p"/>
                        </m:rPr>
                        <a:rPr lang="en-US" sz="2800" b="0" i="0" smtClean="0">
                          <a:latin typeface="Cambria Math" panose="02040503050406030204" pitchFamily="18" charset="0"/>
                        </a:rPr>
                        <m:t>∇</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𝜃</m:t>
                          </m:r>
                        </m:e>
                      </m:acc>
                    </m:oMath>
                  </m:oMathPara>
                </a14:m>
                <a:endParaRPr lang="en-US" sz="2800" i="1" dirty="0">
                  <a:latin typeface="Cambria Math" panose="02040503050406030204" pitchFamily="18" charset="0"/>
                </a:endParaRPr>
              </a:p>
            </p:txBody>
          </p:sp>
        </mc:Choice>
        <mc:Fallback xmlns="">
          <p:sp>
            <p:nvSpPr>
              <p:cNvPr id="81" name="TextBox 80">
                <a:extLst>
                  <a:ext uri="{FF2B5EF4-FFF2-40B4-BE49-F238E27FC236}">
                    <a16:creationId xmlns:a16="http://schemas.microsoft.com/office/drawing/2014/main" id="{D54CC92D-2410-2AB2-3DAF-0C7A734675AF}"/>
                  </a:ext>
                </a:extLst>
              </p:cNvPr>
              <p:cNvSpPr txBox="1">
                <a:spLocks noRot="1" noChangeAspect="1" noMove="1" noResize="1" noEditPoints="1" noAdjustHandles="1" noChangeArrowheads="1" noChangeShapeType="1" noTextEdit="1"/>
              </p:cNvSpPr>
              <p:nvPr/>
            </p:nvSpPr>
            <p:spPr>
              <a:xfrm>
                <a:off x="3389121" y="1181977"/>
                <a:ext cx="2037609" cy="582019"/>
              </a:xfrm>
              <a:prstGeom prst="rect">
                <a:avLst/>
              </a:prstGeom>
              <a:blipFill>
                <a:blip r:embed="rId12"/>
                <a:stretch>
                  <a:fillRect/>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5E8687B3-009D-B36E-A5F8-ED1A7B96452E}"/>
              </a:ext>
            </a:extLst>
          </p:cNvPr>
          <p:cNvSpPr txBox="1"/>
          <p:nvPr/>
        </p:nvSpPr>
        <p:spPr>
          <a:xfrm>
            <a:off x="400010" y="1737555"/>
            <a:ext cx="2811573" cy="646331"/>
          </a:xfrm>
          <a:prstGeom prst="rect">
            <a:avLst/>
          </a:prstGeom>
          <a:noFill/>
        </p:spPr>
        <p:txBody>
          <a:bodyPr wrap="square" rtlCol="0">
            <a:spAutoFit/>
          </a:bodyPr>
          <a:lstStyle/>
          <a:p>
            <a:r>
              <a:rPr lang="en-US" dirty="0"/>
              <a:t>No state is “lost” or “created” as time evolves</a:t>
            </a:r>
          </a:p>
        </p:txBody>
      </p:sp>
      <p:sp>
        <p:nvSpPr>
          <p:cNvPr id="83" name="TextBox 82">
            <a:extLst>
              <a:ext uri="{FF2B5EF4-FFF2-40B4-BE49-F238E27FC236}">
                <a16:creationId xmlns:a16="http://schemas.microsoft.com/office/drawing/2014/main" id="{EA2BE8D6-1184-1ECC-959C-B6C60F8DC5DC}"/>
              </a:ext>
            </a:extLst>
          </p:cNvPr>
          <p:cNvSpPr txBox="1"/>
          <p:nvPr/>
        </p:nvSpPr>
        <p:spPr>
          <a:xfrm>
            <a:off x="3269725" y="1774598"/>
            <a:ext cx="3126946" cy="369332"/>
          </a:xfrm>
          <a:prstGeom prst="rect">
            <a:avLst/>
          </a:prstGeom>
          <a:noFill/>
        </p:spPr>
        <p:txBody>
          <a:bodyPr wrap="none" rtlCol="0">
            <a:spAutoFit/>
          </a:bodyPr>
          <a:lstStyle/>
          <a:p>
            <a:r>
              <a:rPr lang="en-US" dirty="0"/>
              <a:t>(Minus sign to recover Ham eq)</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9103C69-0175-AC6D-3FCB-5ED7085B7AF9}"/>
                  </a:ext>
                </a:extLst>
              </p:cNvPr>
              <p:cNvSpPr txBox="1"/>
              <p:nvPr/>
            </p:nvSpPr>
            <p:spPr>
              <a:xfrm>
                <a:off x="655695" y="5598703"/>
                <a:ext cx="7923890" cy="830997"/>
              </a:xfrm>
              <a:prstGeom prst="rect">
                <a:avLst/>
              </a:prstGeom>
              <a:noFill/>
            </p:spPr>
            <p:txBody>
              <a:bodyPr wrap="square" rtlCol="0">
                <a:spAutoFit/>
              </a:bodyPr>
              <a:lstStyle/>
              <a:p>
                <a:pPr algn="ctr"/>
                <a:r>
                  <a:rPr lang="en-US" sz="2400" dirty="0">
                    <a:solidFill>
                      <a:schemeClr val="accent6">
                        <a:lumMod val="75000"/>
                      </a:schemeClr>
                    </a:solidFill>
                  </a:rPr>
                  <a:t>Variation of the action measures the flow of states (physical).  Variation = 0 </a:t>
                </a:r>
                <a14:m>
                  <m:oMath xmlns:m="http://schemas.openxmlformats.org/officeDocument/2006/math">
                    <m:r>
                      <a:rPr lang="en-US" sz="2400" b="0" i="1" smtClean="0">
                        <a:solidFill>
                          <a:schemeClr val="accent6">
                            <a:lumMod val="75000"/>
                          </a:schemeClr>
                        </a:solidFill>
                        <a:latin typeface="Cambria Math" panose="02040503050406030204" pitchFamily="18" charset="0"/>
                      </a:rPr>
                      <m:t>⇒</m:t>
                    </m:r>
                  </m:oMath>
                </a14:m>
                <a:r>
                  <a:rPr lang="en-US" sz="2400" dirty="0">
                    <a:solidFill>
                      <a:schemeClr val="accent6">
                        <a:lumMod val="75000"/>
                      </a:schemeClr>
                    </a:solidFill>
                    <a:sym typeface="Wingdings" panose="05000000000000000000" pitchFamily="2" charset="2"/>
                  </a:rPr>
                  <a:t> flow of states tangent to the path.</a:t>
                </a:r>
                <a:endParaRPr lang="en-US" sz="2400" dirty="0">
                  <a:solidFill>
                    <a:schemeClr val="accent6">
                      <a:lumMod val="75000"/>
                    </a:schemeClr>
                  </a:solidFill>
                </a:endParaRPr>
              </a:p>
            </p:txBody>
          </p:sp>
        </mc:Choice>
        <mc:Fallback xmlns="">
          <p:sp>
            <p:nvSpPr>
              <p:cNvPr id="84" name="TextBox 83">
                <a:extLst>
                  <a:ext uri="{FF2B5EF4-FFF2-40B4-BE49-F238E27FC236}">
                    <a16:creationId xmlns:a16="http://schemas.microsoft.com/office/drawing/2014/main" id="{E9103C69-0175-AC6D-3FCB-5ED7085B7AF9}"/>
                  </a:ext>
                </a:extLst>
              </p:cNvPr>
              <p:cNvSpPr txBox="1">
                <a:spLocks noRot="1" noChangeAspect="1" noMove="1" noResize="1" noEditPoints="1" noAdjustHandles="1" noChangeArrowheads="1" noChangeShapeType="1" noTextEdit="1"/>
              </p:cNvSpPr>
              <p:nvPr/>
            </p:nvSpPr>
            <p:spPr>
              <a:xfrm>
                <a:off x="655695" y="5598703"/>
                <a:ext cx="7923890" cy="830997"/>
              </a:xfrm>
              <a:prstGeom prst="rect">
                <a:avLst/>
              </a:prstGeom>
              <a:blipFill>
                <a:blip r:embed="rId13"/>
                <a:stretch>
                  <a:fillRect t="-5839" r="-1617" b="-15328"/>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1E53F46-2123-1EB9-599C-3EE41770C73F}"/>
              </a:ext>
            </a:extLst>
          </p:cNvPr>
          <p:cNvCxnSpPr/>
          <p:nvPr/>
        </p:nvCxnSpPr>
        <p:spPr>
          <a:xfrm>
            <a:off x="941033" y="861134"/>
            <a:ext cx="159798" cy="32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824AE-7318-20A3-81B5-1B182F67022A}"/>
              </a:ext>
            </a:extLst>
          </p:cNvPr>
          <p:cNvSpPr txBox="1"/>
          <p:nvPr/>
        </p:nvSpPr>
        <p:spPr>
          <a:xfrm>
            <a:off x="645786" y="561491"/>
            <a:ext cx="452368" cy="369332"/>
          </a:xfrm>
          <a:prstGeom prst="rect">
            <a:avLst/>
          </a:prstGeom>
          <a:noFill/>
        </p:spPr>
        <p:txBody>
          <a:bodyPr wrap="none" rtlCol="0">
            <a:spAutoFit/>
          </a:bodyPr>
          <a:lstStyle/>
          <a:p>
            <a:r>
              <a:rPr lang="en-US" dirty="0"/>
              <a:t>DR</a:t>
            </a:r>
          </a:p>
        </p:txBody>
      </p:sp>
      <p:cxnSp>
        <p:nvCxnSpPr>
          <p:cNvPr id="10" name="Straight Arrow Connector 9">
            <a:extLst>
              <a:ext uri="{FF2B5EF4-FFF2-40B4-BE49-F238E27FC236}">
                <a16:creationId xmlns:a16="http://schemas.microsoft.com/office/drawing/2014/main" id="{7509A9D8-0457-B65C-1D1F-951CAF4130B4}"/>
              </a:ext>
            </a:extLst>
          </p:cNvPr>
          <p:cNvCxnSpPr>
            <a:cxnSpLocks/>
          </p:cNvCxnSpPr>
          <p:nvPr/>
        </p:nvCxnSpPr>
        <p:spPr>
          <a:xfrm flipH="1">
            <a:off x="9037468" y="1090853"/>
            <a:ext cx="271386" cy="208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D11ECEE-0F64-E313-BE68-E8A47D1ED4CB}"/>
              </a:ext>
            </a:extLst>
          </p:cNvPr>
          <p:cNvSpPr txBox="1"/>
          <p:nvPr/>
        </p:nvSpPr>
        <p:spPr>
          <a:xfrm>
            <a:off x="9308854" y="756630"/>
            <a:ext cx="417102" cy="369332"/>
          </a:xfrm>
          <a:prstGeom prst="rect">
            <a:avLst/>
          </a:prstGeom>
          <a:noFill/>
        </p:spPr>
        <p:txBody>
          <a:bodyPr wrap="none" rtlCol="0">
            <a:spAutoFit/>
          </a:bodyPr>
          <a:lstStyle/>
          <a:p>
            <a:r>
              <a:rPr lang="en-US" dirty="0"/>
              <a:t>KE</a:t>
            </a:r>
          </a:p>
        </p:txBody>
      </p:sp>
      <p:sp>
        <p:nvSpPr>
          <p:cNvPr id="4" name="TextBox 3">
            <a:extLst>
              <a:ext uri="{FF2B5EF4-FFF2-40B4-BE49-F238E27FC236}">
                <a16:creationId xmlns:a16="http://schemas.microsoft.com/office/drawing/2014/main" id="{CDB84CFF-C5D6-8115-EE07-128E78434608}"/>
              </a:ext>
            </a:extLst>
          </p:cNvPr>
          <p:cNvSpPr txBox="1"/>
          <p:nvPr/>
        </p:nvSpPr>
        <p:spPr>
          <a:xfrm>
            <a:off x="9369322" y="1853037"/>
            <a:ext cx="2485745" cy="369332"/>
          </a:xfrm>
          <a:prstGeom prst="rect">
            <a:avLst/>
          </a:prstGeom>
          <a:noFill/>
        </p:spPr>
        <p:txBody>
          <a:bodyPr wrap="none">
            <a:spAutoFit/>
          </a:bodyPr>
          <a:lstStyle/>
          <a:p>
            <a:r>
              <a:rPr lang="en-US" i="1" dirty="0"/>
              <a:t>Sci Rep</a:t>
            </a:r>
            <a:r>
              <a:rPr lang="en-US" dirty="0"/>
              <a:t> </a:t>
            </a:r>
            <a:r>
              <a:rPr lang="en-US" b="1" dirty="0"/>
              <a:t>13</a:t>
            </a:r>
            <a:r>
              <a:rPr lang="en-US" dirty="0"/>
              <a:t>, 12138 (2023)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8FD656-7F20-C065-5636-B21CD0F63A65}"/>
                  </a:ext>
                </a:extLst>
              </p:cNvPr>
              <p:cNvSpPr txBox="1"/>
              <p:nvPr/>
            </p:nvSpPr>
            <p:spPr>
              <a:xfrm>
                <a:off x="5207473" y="843455"/>
                <a:ext cx="1721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,0,−</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e>
                      </m:d>
                    </m:oMath>
                  </m:oMathPara>
                </a14:m>
                <a:endParaRPr lang="en-US" dirty="0"/>
              </a:p>
            </p:txBody>
          </p:sp>
        </mc:Choice>
        <mc:Fallback xmlns="">
          <p:sp>
            <p:nvSpPr>
              <p:cNvPr id="3" name="TextBox 2">
                <a:extLst>
                  <a:ext uri="{FF2B5EF4-FFF2-40B4-BE49-F238E27FC236}">
                    <a16:creationId xmlns:a16="http://schemas.microsoft.com/office/drawing/2014/main" id="{8A8FD656-7F20-C065-5636-B21CD0F63A65}"/>
                  </a:ext>
                </a:extLst>
              </p:cNvPr>
              <p:cNvSpPr txBox="1">
                <a:spLocks noRot="1" noChangeAspect="1" noMove="1" noResize="1" noEditPoints="1" noAdjustHandles="1" noChangeArrowheads="1" noChangeShapeType="1" noTextEdit="1"/>
              </p:cNvSpPr>
              <p:nvPr/>
            </p:nvSpPr>
            <p:spPr>
              <a:xfrm>
                <a:off x="5207473" y="843455"/>
                <a:ext cx="1721753" cy="369332"/>
              </a:xfrm>
              <a:prstGeom prst="rect">
                <a:avLst/>
              </a:prstGeom>
              <a:blipFill>
                <a:blip r:embed="rId14"/>
                <a:stretch>
                  <a:fillRect b="-6557"/>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7E69E213-B74F-520A-9979-6C8EF39D44C9}"/>
              </a:ext>
            </a:extLst>
          </p:cNvPr>
          <p:cNvCxnSpPr>
            <a:cxnSpLocks/>
          </p:cNvCxnSpPr>
          <p:nvPr/>
        </p:nvCxnSpPr>
        <p:spPr>
          <a:xfrm flipH="1">
            <a:off x="5384132" y="1188811"/>
            <a:ext cx="284398" cy="200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73FD37-904E-4D5E-C16D-FE537032B55C}"/>
                  </a:ext>
                </a:extLst>
              </p:cNvPr>
              <p:cNvSpPr txBox="1"/>
              <p:nvPr/>
            </p:nvSpPr>
            <p:spPr>
              <a:xfrm>
                <a:off x="10232690" y="671667"/>
                <a:ext cx="1758045" cy="446982"/>
              </a:xfrm>
              <a:prstGeom prst="rect">
                <a:avLst/>
              </a:prstGeom>
              <a:noFill/>
            </p:spPr>
            <p:txBody>
              <a:bodyPr wrap="none" rtlCol="0">
                <a:spAutoFit/>
              </a:bodyPr>
              <a:lstStyle/>
              <a:p>
                <a14:m>
                  <m:oMath xmlns:m="http://schemas.openxmlformats.org/officeDocument/2006/math">
                    <m:r>
                      <a:rPr lang="en-US" sz="1600" b="0" i="1" smtClean="0">
                        <a:latin typeface="Cambria Math" panose="02040503050406030204" pitchFamily="18" charset="0"/>
                      </a:rPr>
                      <m:t>𝑝</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𝑑𝑞</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+0</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𝑑𝑝</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r>
                      <a:rPr lang="en-US" sz="1600" b="0" i="1" smtClean="0">
                        <a:latin typeface="Cambria Math" panose="02040503050406030204" pitchFamily="18" charset="0"/>
                      </a:rPr>
                      <m:t>𝐻</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𝑑𝑡</m:t>
                        </m:r>
                      </m:num>
                      <m:den>
                        <m:r>
                          <a:rPr lang="en-US" sz="1600" b="0" i="1" smtClean="0">
                            <a:latin typeface="Cambria Math" panose="02040503050406030204" pitchFamily="18" charset="0"/>
                          </a:rPr>
                          <m:t>𝑑𝑡</m:t>
                        </m:r>
                      </m:den>
                    </m:f>
                  </m:oMath>
                </a14:m>
                <a:r>
                  <a:rPr lang="en-US" sz="1600" dirty="0"/>
                  <a:t> </a:t>
                </a:r>
              </a:p>
            </p:txBody>
          </p:sp>
        </mc:Choice>
        <mc:Fallback xmlns="">
          <p:sp>
            <p:nvSpPr>
              <p:cNvPr id="5" name="TextBox 4">
                <a:extLst>
                  <a:ext uri="{FF2B5EF4-FFF2-40B4-BE49-F238E27FC236}">
                    <a16:creationId xmlns:a16="http://schemas.microsoft.com/office/drawing/2014/main" id="{AD73FD37-904E-4D5E-C16D-FE537032B55C}"/>
                  </a:ext>
                </a:extLst>
              </p:cNvPr>
              <p:cNvSpPr txBox="1">
                <a:spLocks noRot="1" noChangeAspect="1" noMove="1" noResize="1" noEditPoints="1" noAdjustHandles="1" noChangeArrowheads="1" noChangeShapeType="1" noTextEdit="1"/>
              </p:cNvSpPr>
              <p:nvPr/>
            </p:nvSpPr>
            <p:spPr>
              <a:xfrm>
                <a:off x="10232690" y="671667"/>
                <a:ext cx="1758045" cy="446982"/>
              </a:xfrm>
              <a:prstGeom prst="rect">
                <a:avLst/>
              </a:prstGeom>
              <a:blipFill>
                <a:blip r:embed="rId15"/>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C7DA2A2-BA1B-0449-9462-02F89A7FF671}"/>
              </a:ext>
            </a:extLst>
          </p:cNvPr>
          <p:cNvCxnSpPr>
            <a:cxnSpLocks/>
          </p:cNvCxnSpPr>
          <p:nvPr/>
        </p:nvCxnSpPr>
        <p:spPr>
          <a:xfrm flipH="1">
            <a:off x="9997342" y="1116170"/>
            <a:ext cx="294814" cy="226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4B0533-ED32-3406-C981-6FA622581160}"/>
              </a:ext>
            </a:extLst>
          </p:cNvPr>
          <p:cNvSpPr txBox="1"/>
          <p:nvPr/>
        </p:nvSpPr>
        <p:spPr>
          <a:xfrm>
            <a:off x="6751435" y="2198783"/>
            <a:ext cx="1171796" cy="369332"/>
          </a:xfrm>
          <a:prstGeom prst="rect">
            <a:avLst/>
          </a:prstGeom>
          <a:noFill/>
        </p:spPr>
        <p:txBody>
          <a:bodyPr wrap="none" rtlCol="0">
            <a:spAutoFit/>
          </a:bodyPr>
          <a:lstStyle/>
          <a:p>
            <a:r>
              <a:rPr lang="en-US" dirty="0">
                <a:solidFill>
                  <a:srgbClr val="C00000"/>
                </a:solidFill>
              </a:rPr>
              <a:t>unphysical</a:t>
            </a:r>
          </a:p>
        </p:txBody>
      </p:sp>
      <p:sp>
        <p:nvSpPr>
          <p:cNvPr id="13" name="Footer Placeholder 12">
            <a:extLst>
              <a:ext uri="{FF2B5EF4-FFF2-40B4-BE49-F238E27FC236}">
                <a16:creationId xmlns:a16="http://schemas.microsoft.com/office/drawing/2014/main" id="{0635E449-1044-A7DC-3920-DB77FEBFC811}"/>
              </a:ext>
            </a:extLst>
          </p:cNvPr>
          <p:cNvSpPr>
            <a:spLocks noGrp="1"/>
          </p:cNvSpPr>
          <p:nvPr>
            <p:ph type="ftr" sz="quarter" idx="11"/>
          </p:nvPr>
        </p:nvSpPr>
        <p:spPr/>
        <p:txBody>
          <a:bodyPr/>
          <a:lstStyle/>
          <a:p>
            <a:r>
              <a:rPr lang="en-US"/>
              <a:t>Christine Aidala - University of Michigan</a:t>
            </a:r>
          </a:p>
        </p:txBody>
      </p:sp>
      <p:sp>
        <p:nvSpPr>
          <p:cNvPr id="15" name="Slide Number Placeholder 14">
            <a:extLst>
              <a:ext uri="{FF2B5EF4-FFF2-40B4-BE49-F238E27FC236}">
                <a16:creationId xmlns:a16="http://schemas.microsoft.com/office/drawing/2014/main" id="{B21C9B9D-AEE4-2DDD-ABDD-1962F150CBE7}"/>
              </a:ext>
            </a:extLst>
          </p:cNvPr>
          <p:cNvSpPr>
            <a:spLocks noGrp="1"/>
          </p:cNvSpPr>
          <p:nvPr>
            <p:ph type="sldNum" sz="quarter" idx="12"/>
          </p:nvPr>
        </p:nvSpPr>
        <p:spPr/>
        <p:txBody>
          <a:bodyPr/>
          <a:lstStyle/>
          <a:p>
            <a:fld id="{F47845EA-7733-40EE-B074-20032348B727}" type="slidenum">
              <a:rPr lang="en-US" smtClean="0"/>
              <a:t>12</a:t>
            </a:fld>
            <a:endParaRPr lang="en-US"/>
          </a:p>
        </p:txBody>
      </p:sp>
      <p:sp>
        <p:nvSpPr>
          <p:cNvPr id="17" name="TextBox 16">
            <a:extLst>
              <a:ext uri="{FF2B5EF4-FFF2-40B4-BE49-F238E27FC236}">
                <a16:creationId xmlns:a16="http://schemas.microsoft.com/office/drawing/2014/main" id="{4C4FD0F6-1D71-21E8-E367-F320C4A2C069}"/>
              </a:ext>
            </a:extLst>
          </p:cNvPr>
          <p:cNvSpPr txBox="1"/>
          <p:nvPr/>
        </p:nvSpPr>
        <p:spPr>
          <a:xfrm>
            <a:off x="5287852" y="6310065"/>
            <a:ext cx="4275248" cy="523220"/>
          </a:xfrm>
          <a:prstGeom prst="rect">
            <a:avLst/>
          </a:prstGeom>
          <a:noFill/>
        </p:spPr>
        <p:txBody>
          <a:bodyPr wrap="square">
            <a:spAutoFit/>
          </a:bodyPr>
          <a:lstStyle/>
          <a:p>
            <a:r>
              <a:rPr lang="en-US" sz="1400" dirty="0">
                <a:hlinkClick r:id="rId16"/>
              </a:rPr>
              <a:t>https://arxiv.org/pdf/2208.06428</a:t>
            </a:r>
            <a:endParaRPr lang="en-US" sz="1400" dirty="0"/>
          </a:p>
          <a:p>
            <a:r>
              <a:rPr lang="en-US" sz="1400" dirty="0">
                <a:hlinkClick r:id="rId17"/>
              </a:rPr>
              <a:t>https://www.nature.com/articles/s41598-023-39145-y</a:t>
            </a:r>
            <a:r>
              <a:rPr lang="en-US" sz="1400" dirty="0"/>
              <a:t> </a:t>
            </a:r>
          </a:p>
        </p:txBody>
      </p:sp>
      <p:sp>
        <p:nvSpPr>
          <p:cNvPr id="18" name="TextBox 17">
            <a:extLst>
              <a:ext uri="{FF2B5EF4-FFF2-40B4-BE49-F238E27FC236}">
                <a16:creationId xmlns:a16="http://schemas.microsoft.com/office/drawing/2014/main" id="{27F0C53A-522F-0DCD-07E1-DAB16D626265}"/>
              </a:ext>
            </a:extLst>
          </p:cNvPr>
          <p:cNvSpPr txBox="1"/>
          <p:nvPr/>
        </p:nvSpPr>
        <p:spPr>
          <a:xfrm>
            <a:off x="1074694" y="5167212"/>
            <a:ext cx="3066096" cy="338554"/>
          </a:xfrm>
          <a:prstGeom prst="rect">
            <a:avLst/>
          </a:prstGeom>
          <a:noFill/>
        </p:spPr>
        <p:txBody>
          <a:bodyPr wrap="none">
            <a:spAutoFit/>
          </a:bodyPr>
          <a:lstStyle/>
          <a:p>
            <a:r>
              <a:rPr lang="en-US" sz="1600" i="1" dirty="0"/>
              <a:t>Scientific Reports</a:t>
            </a:r>
            <a:r>
              <a:rPr lang="en-US" sz="1600" dirty="0"/>
              <a:t> </a:t>
            </a:r>
            <a:r>
              <a:rPr lang="en-US" sz="1600" b="1" dirty="0"/>
              <a:t>13</a:t>
            </a:r>
            <a:r>
              <a:rPr lang="en-US" sz="1600" dirty="0"/>
              <a:t>, 12138 (2023)</a:t>
            </a:r>
          </a:p>
        </p:txBody>
      </p:sp>
    </p:spTree>
    <p:extLst>
      <p:ext uri="{BB962C8B-B14F-4D97-AF65-F5344CB8AC3E}">
        <p14:creationId xmlns:p14="http://schemas.microsoft.com/office/powerpoint/2010/main" val="127636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EBD8-C077-3B25-D321-4E59D2D9F6A6}"/>
              </a:ext>
            </a:extLst>
          </p:cNvPr>
          <p:cNvSpPr>
            <a:spLocks noGrp="1"/>
          </p:cNvSpPr>
          <p:nvPr>
            <p:ph type="title"/>
          </p:nvPr>
        </p:nvSpPr>
        <p:spPr/>
        <p:txBody>
          <a:bodyPr>
            <a:normAutofit/>
          </a:bodyPr>
          <a:lstStyle/>
          <a:p>
            <a:r>
              <a:rPr lang="en-US" dirty="0"/>
              <a:t>Reversing phase space</a:t>
            </a:r>
          </a:p>
        </p:txBody>
      </p:sp>
      <p:cxnSp>
        <p:nvCxnSpPr>
          <p:cNvPr id="11" name="Straight Connector 10">
            <a:extLst>
              <a:ext uri="{FF2B5EF4-FFF2-40B4-BE49-F238E27FC236}">
                <a16:creationId xmlns:a16="http://schemas.microsoft.com/office/drawing/2014/main" id="{C3BCDA1D-A65C-A2E1-E52F-7691680E908B}"/>
              </a:ext>
            </a:extLst>
          </p:cNvPr>
          <p:cNvCxnSpPr>
            <a:cxnSpLocks/>
          </p:cNvCxnSpPr>
          <p:nvPr/>
        </p:nvCxnSpPr>
        <p:spPr>
          <a:xfrm>
            <a:off x="384982" y="1932520"/>
            <a:ext cx="17715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CF8C282-9EF4-BEA9-6292-630ACCF94DC7}"/>
                  </a:ext>
                </a:extLst>
              </p:cNvPr>
              <p:cNvSpPr txBox="1"/>
              <p:nvPr/>
            </p:nvSpPr>
            <p:spPr>
              <a:xfrm>
                <a:off x="1993327" y="1924708"/>
                <a:ext cx="3263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oMath>
                  </m:oMathPara>
                </a14:m>
                <a:endParaRPr lang="en-US" sz="1400" dirty="0"/>
              </a:p>
            </p:txBody>
          </p:sp>
        </mc:Choice>
        <mc:Fallback xmlns="">
          <p:sp>
            <p:nvSpPr>
              <p:cNvPr id="13" name="TextBox 12">
                <a:extLst>
                  <a:ext uri="{FF2B5EF4-FFF2-40B4-BE49-F238E27FC236}">
                    <a16:creationId xmlns:a16="http://schemas.microsoft.com/office/drawing/2014/main" id="{6CF8C282-9EF4-BEA9-6292-630ACCF94DC7}"/>
                  </a:ext>
                </a:extLst>
              </p:cNvPr>
              <p:cNvSpPr txBox="1">
                <a:spLocks noRot="1" noChangeAspect="1" noMove="1" noResize="1" noEditPoints="1" noAdjustHandles="1" noChangeArrowheads="1" noChangeShapeType="1" noTextEdit="1"/>
              </p:cNvSpPr>
              <p:nvPr/>
            </p:nvSpPr>
            <p:spPr>
              <a:xfrm>
                <a:off x="1993327" y="1924708"/>
                <a:ext cx="326371" cy="307777"/>
              </a:xfrm>
              <a:prstGeom prst="rect">
                <a:avLst/>
              </a:prstGeom>
              <a:blipFill>
                <a:blip r:embed="rId2"/>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5FC4B50-7B4B-C316-2A72-BCD35CFE7386}"/>
              </a:ext>
            </a:extLst>
          </p:cNvPr>
          <p:cNvSpPr txBox="1"/>
          <p:nvPr/>
        </p:nvSpPr>
        <p:spPr>
          <a:xfrm>
            <a:off x="513739" y="2275065"/>
            <a:ext cx="3792128" cy="646331"/>
          </a:xfrm>
          <a:prstGeom prst="rect">
            <a:avLst/>
          </a:prstGeom>
          <a:noFill/>
        </p:spPr>
        <p:txBody>
          <a:bodyPr wrap="none" rtlCol="0">
            <a:spAutoFit/>
          </a:bodyPr>
          <a:lstStyle/>
          <a:p>
            <a:pPr algn="ctr"/>
            <a:r>
              <a:rPr lang="en-US" dirty="0"/>
              <a:t>Density, entropy, uniform distributions</a:t>
            </a:r>
            <a:br>
              <a:rPr lang="en-US" dirty="0"/>
            </a:br>
            <a:r>
              <a:rPr lang="en-US" dirty="0"/>
              <a:t>NOT in general coordinate invariant</a:t>
            </a:r>
          </a:p>
        </p:txBody>
      </p:sp>
      <p:cxnSp>
        <p:nvCxnSpPr>
          <p:cNvPr id="19" name="Straight Connector 18">
            <a:extLst>
              <a:ext uri="{FF2B5EF4-FFF2-40B4-BE49-F238E27FC236}">
                <a16:creationId xmlns:a16="http://schemas.microsoft.com/office/drawing/2014/main" id="{B8CEB1D9-76CF-7988-8484-C6E1892F9013}"/>
              </a:ext>
            </a:extLst>
          </p:cNvPr>
          <p:cNvCxnSpPr/>
          <p:nvPr/>
        </p:nvCxnSpPr>
        <p:spPr>
          <a:xfrm>
            <a:off x="787104" y="1537464"/>
            <a:ext cx="93215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D2572D-5153-F4AB-7EF2-F85D51D69A10}"/>
              </a:ext>
            </a:extLst>
          </p:cNvPr>
          <p:cNvCxnSpPr/>
          <p:nvPr/>
        </p:nvCxnSpPr>
        <p:spPr>
          <a:xfrm>
            <a:off x="787104" y="1537464"/>
            <a:ext cx="0" cy="3950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89EFFC-63B0-9F9A-1A55-972FBDEAD08A}"/>
              </a:ext>
            </a:extLst>
          </p:cNvPr>
          <p:cNvCxnSpPr>
            <a:cxnSpLocks/>
            <a:stCxn id="313" idx="1"/>
          </p:cNvCxnSpPr>
          <p:nvPr/>
        </p:nvCxnSpPr>
        <p:spPr>
          <a:xfrm>
            <a:off x="1719249" y="1071879"/>
            <a:ext cx="10" cy="86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C2831C-21B2-A0A4-F7AF-725D5F7CC80E}"/>
              </a:ext>
            </a:extLst>
          </p:cNvPr>
          <p:cNvCxnSpPr>
            <a:cxnSpLocks/>
          </p:cNvCxnSpPr>
          <p:nvPr/>
        </p:nvCxnSpPr>
        <p:spPr>
          <a:xfrm>
            <a:off x="2459405" y="1932520"/>
            <a:ext cx="17715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60D74BF-9FD2-3FA2-1432-C25C799CE342}"/>
                  </a:ext>
                </a:extLst>
              </p:cNvPr>
              <p:cNvSpPr txBox="1"/>
              <p:nvPr/>
            </p:nvSpPr>
            <p:spPr>
              <a:xfrm>
                <a:off x="4067750" y="1924708"/>
                <a:ext cx="4135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3</m:t>
                          </m:r>
                        </m:sup>
                      </m:sSup>
                    </m:oMath>
                  </m:oMathPara>
                </a14:m>
                <a:endParaRPr lang="en-US" sz="1400" dirty="0"/>
              </a:p>
            </p:txBody>
          </p:sp>
        </mc:Choice>
        <mc:Fallback xmlns="">
          <p:sp>
            <p:nvSpPr>
              <p:cNvPr id="28" name="TextBox 27">
                <a:extLst>
                  <a:ext uri="{FF2B5EF4-FFF2-40B4-BE49-F238E27FC236}">
                    <a16:creationId xmlns:a16="http://schemas.microsoft.com/office/drawing/2014/main" id="{260D74BF-9FD2-3FA2-1432-C25C799CE342}"/>
                  </a:ext>
                </a:extLst>
              </p:cNvPr>
              <p:cNvSpPr txBox="1">
                <a:spLocks noRot="1" noChangeAspect="1" noMove="1" noResize="1" noEditPoints="1" noAdjustHandles="1" noChangeArrowheads="1" noChangeShapeType="1" noTextEdit="1"/>
              </p:cNvSpPr>
              <p:nvPr/>
            </p:nvSpPr>
            <p:spPr>
              <a:xfrm>
                <a:off x="4067750" y="1924708"/>
                <a:ext cx="413510" cy="307777"/>
              </a:xfrm>
              <a:prstGeom prst="rect">
                <a:avLst/>
              </a:prstGeom>
              <a:blipFill>
                <a:blip r:embed="rId3"/>
                <a:stretch>
                  <a:fillRect/>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56A64AEA-CA30-A319-1CB2-033783DF68C4}"/>
              </a:ext>
            </a:extLst>
          </p:cNvPr>
          <p:cNvCxnSpPr/>
          <p:nvPr/>
        </p:nvCxnSpPr>
        <p:spPr>
          <a:xfrm>
            <a:off x="2861527" y="1537464"/>
            <a:ext cx="932155"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74C7E825-3C2F-888C-91A6-AB9598C71964}"/>
              </a:ext>
            </a:extLst>
          </p:cNvPr>
          <p:cNvCxnSpPr>
            <a:cxnSpLocks/>
          </p:cNvCxnSpPr>
          <p:nvPr/>
        </p:nvCxnSpPr>
        <p:spPr>
          <a:xfrm>
            <a:off x="2861527" y="1082039"/>
            <a:ext cx="0" cy="85048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937384-C0F5-1212-0E15-5608BC0C4E40}"/>
              </a:ext>
            </a:extLst>
          </p:cNvPr>
          <p:cNvCxnSpPr>
            <a:cxnSpLocks/>
          </p:cNvCxnSpPr>
          <p:nvPr/>
        </p:nvCxnSpPr>
        <p:spPr>
          <a:xfrm>
            <a:off x="3793682" y="1537464"/>
            <a:ext cx="0" cy="3950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8" name="Freeform: Shape 307">
            <a:extLst>
              <a:ext uri="{FF2B5EF4-FFF2-40B4-BE49-F238E27FC236}">
                <a16:creationId xmlns:a16="http://schemas.microsoft.com/office/drawing/2014/main" id="{8E99EAA7-23DC-D09F-CD96-F7FD5AD0C9F9}"/>
              </a:ext>
            </a:extLst>
          </p:cNvPr>
          <p:cNvSpPr/>
          <p:nvPr/>
        </p:nvSpPr>
        <p:spPr>
          <a:xfrm>
            <a:off x="2861527" y="1082039"/>
            <a:ext cx="932154" cy="650240"/>
          </a:xfrm>
          <a:custGeom>
            <a:avLst/>
            <a:gdLst>
              <a:gd name="connsiteX0" fmla="*/ 0 w 944880"/>
              <a:gd name="connsiteY0" fmla="*/ 477520 h 477520"/>
              <a:gd name="connsiteX1" fmla="*/ 944880 w 944880"/>
              <a:gd name="connsiteY1" fmla="*/ 0 h 477520"/>
              <a:gd name="connsiteX0" fmla="*/ 0 w 944880"/>
              <a:gd name="connsiteY0" fmla="*/ 477520 h 477520"/>
              <a:gd name="connsiteX1" fmla="*/ 944880 w 944880"/>
              <a:gd name="connsiteY1" fmla="*/ 0 h 477520"/>
              <a:gd name="connsiteX0" fmla="*/ 0 w 944880"/>
              <a:gd name="connsiteY0" fmla="*/ 477520 h 477520"/>
              <a:gd name="connsiteX1" fmla="*/ 944880 w 944880"/>
              <a:gd name="connsiteY1" fmla="*/ 0 h 477520"/>
              <a:gd name="connsiteX0" fmla="*/ 0 w 919480"/>
              <a:gd name="connsiteY0" fmla="*/ 746760 h 746760"/>
              <a:gd name="connsiteX1" fmla="*/ 919480 w 919480"/>
              <a:gd name="connsiteY1" fmla="*/ 0 h 746760"/>
              <a:gd name="connsiteX0" fmla="*/ 0 w 919480"/>
              <a:gd name="connsiteY0" fmla="*/ 746760 h 746760"/>
              <a:gd name="connsiteX1" fmla="*/ 919480 w 919480"/>
              <a:gd name="connsiteY1" fmla="*/ 0 h 746760"/>
              <a:gd name="connsiteX0" fmla="*/ 0 w 919480"/>
              <a:gd name="connsiteY0" fmla="*/ 746760 h 746760"/>
              <a:gd name="connsiteX1" fmla="*/ 919480 w 919480"/>
              <a:gd name="connsiteY1" fmla="*/ 0 h 746760"/>
              <a:gd name="connsiteX0" fmla="*/ 0 w 929502"/>
              <a:gd name="connsiteY0" fmla="*/ 2160 h 120072"/>
              <a:gd name="connsiteX1" fmla="*/ 929502 w 929502"/>
              <a:gd name="connsiteY1" fmla="*/ 7240 h 120072"/>
              <a:gd name="connsiteX0" fmla="*/ 0 w 929502"/>
              <a:gd name="connsiteY0" fmla="*/ 14069 h 19149"/>
              <a:gd name="connsiteX1" fmla="*/ 929502 w 929502"/>
              <a:gd name="connsiteY1" fmla="*/ 19149 h 19149"/>
              <a:gd name="connsiteX0" fmla="*/ 0 w 914469"/>
              <a:gd name="connsiteY0" fmla="*/ 1587 h 397827"/>
              <a:gd name="connsiteX1" fmla="*/ 914469 w 914469"/>
              <a:gd name="connsiteY1" fmla="*/ 397827 h 397827"/>
              <a:gd name="connsiteX0" fmla="*/ 0 w 924491"/>
              <a:gd name="connsiteY0" fmla="*/ 1818 h 342178"/>
              <a:gd name="connsiteX1" fmla="*/ 924491 w 924491"/>
              <a:gd name="connsiteY1" fmla="*/ 342178 h 342178"/>
              <a:gd name="connsiteX0" fmla="*/ 0 w 924491"/>
              <a:gd name="connsiteY0" fmla="*/ 1005 h 651245"/>
              <a:gd name="connsiteX1" fmla="*/ 924491 w 924491"/>
              <a:gd name="connsiteY1" fmla="*/ 651245 h 651245"/>
              <a:gd name="connsiteX0" fmla="*/ 0 w 924491"/>
              <a:gd name="connsiteY0" fmla="*/ 0 h 650240"/>
              <a:gd name="connsiteX1" fmla="*/ 924491 w 924491"/>
              <a:gd name="connsiteY1" fmla="*/ 650240 h 650240"/>
              <a:gd name="connsiteX0" fmla="*/ 0 w 924491"/>
              <a:gd name="connsiteY0" fmla="*/ 0 h 650240"/>
              <a:gd name="connsiteX1" fmla="*/ 924491 w 924491"/>
              <a:gd name="connsiteY1" fmla="*/ 650240 h 650240"/>
            </a:gdLst>
            <a:ahLst/>
            <a:cxnLst>
              <a:cxn ang="0">
                <a:pos x="connsiteX0" y="connsiteY0"/>
              </a:cxn>
              <a:cxn ang="0">
                <a:pos x="connsiteX1" y="connsiteY1"/>
              </a:cxn>
            </a:cxnLst>
            <a:rect l="l" t="t" r="r" b="b"/>
            <a:pathLst>
              <a:path w="924491" h="650240">
                <a:moveTo>
                  <a:pt x="0" y="0"/>
                </a:moveTo>
                <a:cubicBezTo>
                  <a:pt x="107582" y="599440"/>
                  <a:pt x="608038" y="641985"/>
                  <a:pt x="924491" y="65024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739B4B04-DAF8-8AC9-9D44-9BB763DAD70D}"/>
              </a:ext>
            </a:extLst>
          </p:cNvPr>
          <p:cNvSpPr/>
          <p:nvPr/>
        </p:nvSpPr>
        <p:spPr>
          <a:xfrm>
            <a:off x="787094" y="1071879"/>
            <a:ext cx="932155" cy="741680"/>
          </a:xfrm>
          <a:custGeom>
            <a:avLst/>
            <a:gdLst>
              <a:gd name="connsiteX0" fmla="*/ 0 w 944880"/>
              <a:gd name="connsiteY0" fmla="*/ 477520 h 477520"/>
              <a:gd name="connsiteX1" fmla="*/ 944880 w 944880"/>
              <a:gd name="connsiteY1" fmla="*/ 0 h 477520"/>
              <a:gd name="connsiteX0" fmla="*/ 0 w 944880"/>
              <a:gd name="connsiteY0" fmla="*/ 477520 h 477520"/>
              <a:gd name="connsiteX1" fmla="*/ 944880 w 944880"/>
              <a:gd name="connsiteY1" fmla="*/ 0 h 477520"/>
              <a:gd name="connsiteX0" fmla="*/ 0 w 944880"/>
              <a:gd name="connsiteY0" fmla="*/ 477520 h 477520"/>
              <a:gd name="connsiteX1" fmla="*/ 944880 w 944880"/>
              <a:gd name="connsiteY1" fmla="*/ 0 h 477520"/>
              <a:gd name="connsiteX0" fmla="*/ 0 w 919480"/>
              <a:gd name="connsiteY0" fmla="*/ 746760 h 746760"/>
              <a:gd name="connsiteX1" fmla="*/ 919480 w 919480"/>
              <a:gd name="connsiteY1" fmla="*/ 0 h 746760"/>
              <a:gd name="connsiteX0" fmla="*/ 0 w 919480"/>
              <a:gd name="connsiteY0" fmla="*/ 746760 h 746760"/>
              <a:gd name="connsiteX1" fmla="*/ 919480 w 919480"/>
              <a:gd name="connsiteY1" fmla="*/ 0 h 746760"/>
              <a:gd name="connsiteX0" fmla="*/ 0 w 919480"/>
              <a:gd name="connsiteY0" fmla="*/ 746760 h 746760"/>
              <a:gd name="connsiteX1" fmla="*/ 919480 w 919480"/>
              <a:gd name="connsiteY1" fmla="*/ 0 h 746760"/>
              <a:gd name="connsiteX0" fmla="*/ 0 w 929502"/>
              <a:gd name="connsiteY0" fmla="*/ 2160 h 120072"/>
              <a:gd name="connsiteX1" fmla="*/ 929502 w 929502"/>
              <a:gd name="connsiteY1" fmla="*/ 7240 h 120072"/>
              <a:gd name="connsiteX0" fmla="*/ 0 w 929502"/>
              <a:gd name="connsiteY0" fmla="*/ 14069 h 19149"/>
              <a:gd name="connsiteX1" fmla="*/ 929502 w 929502"/>
              <a:gd name="connsiteY1" fmla="*/ 19149 h 19149"/>
              <a:gd name="connsiteX0" fmla="*/ 0 w 914469"/>
              <a:gd name="connsiteY0" fmla="*/ 1587 h 397827"/>
              <a:gd name="connsiteX1" fmla="*/ 914469 w 914469"/>
              <a:gd name="connsiteY1" fmla="*/ 397827 h 397827"/>
              <a:gd name="connsiteX0" fmla="*/ 0 w 924491"/>
              <a:gd name="connsiteY0" fmla="*/ 1818 h 342178"/>
              <a:gd name="connsiteX1" fmla="*/ 924491 w 924491"/>
              <a:gd name="connsiteY1" fmla="*/ 342178 h 342178"/>
              <a:gd name="connsiteX0" fmla="*/ 0 w 924491"/>
              <a:gd name="connsiteY0" fmla="*/ 1005 h 651245"/>
              <a:gd name="connsiteX1" fmla="*/ 924491 w 924491"/>
              <a:gd name="connsiteY1" fmla="*/ 651245 h 651245"/>
              <a:gd name="connsiteX0" fmla="*/ 0 w 924491"/>
              <a:gd name="connsiteY0" fmla="*/ 0 h 650240"/>
              <a:gd name="connsiteX1" fmla="*/ 924491 w 924491"/>
              <a:gd name="connsiteY1" fmla="*/ 650240 h 650240"/>
              <a:gd name="connsiteX0" fmla="*/ 0 w 924491"/>
              <a:gd name="connsiteY0" fmla="*/ 0 h 650240"/>
              <a:gd name="connsiteX1" fmla="*/ 924491 w 924491"/>
              <a:gd name="connsiteY1" fmla="*/ 650240 h 650240"/>
              <a:gd name="connsiteX0" fmla="*/ 0 w 889223"/>
              <a:gd name="connsiteY0" fmla="*/ 81354 h 326618"/>
              <a:gd name="connsiteX1" fmla="*/ 889223 w 889223"/>
              <a:gd name="connsiteY1" fmla="*/ 74 h 326618"/>
              <a:gd name="connsiteX0" fmla="*/ 0 w 889223"/>
              <a:gd name="connsiteY0" fmla="*/ 82866 h 82866"/>
              <a:gd name="connsiteX1" fmla="*/ 889223 w 889223"/>
              <a:gd name="connsiteY1" fmla="*/ 1586 h 82866"/>
              <a:gd name="connsiteX0" fmla="*/ 0 w 884185"/>
              <a:gd name="connsiteY0" fmla="*/ 741754 h 741754"/>
              <a:gd name="connsiteX1" fmla="*/ 884185 w 884185"/>
              <a:gd name="connsiteY1" fmla="*/ 74 h 741754"/>
              <a:gd name="connsiteX0" fmla="*/ 0 w 884185"/>
              <a:gd name="connsiteY0" fmla="*/ 741680 h 741680"/>
              <a:gd name="connsiteX1" fmla="*/ 884185 w 884185"/>
              <a:gd name="connsiteY1" fmla="*/ 0 h 741680"/>
            </a:gdLst>
            <a:ahLst/>
            <a:cxnLst>
              <a:cxn ang="0">
                <a:pos x="connsiteX0" y="connsiteY0"/>
              </a:cxn>
              <a:cxn ang="0">
                <a:pos x="connsiteX1" y="connsiteY1"/>
              </a:cxn>
            </a:cxnLst>
            <a:rect l="l" t="t" r="r" b="b"/>
            <a:pathLst>
              <a:path w="884185" h="741680">
                <a:moveTo>
                  <a:pt x="0" y="741680"/>
                </a:moveTo>
                <a:cubicBezTo>
                  <a:pt x="455221" y="675640"/>
                  <a:pt x="638267" y="367665"/>
                  <a:pt x="884185" y="0"/>
                </a:cubicBezTo>
              </a:path>
            </a:pathLst>
          </a:cu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60699428-CEC4-EFCE-1C8A-36FEE5C2F8F8}"/>
                  </a:ext>
                </a:extLst>
              </p:cNvPr>
              <p:cNvSpPr/>
              <p:nvPr/>
            </p:nvSpPr>
            <p:spPr>
              <a:xfrm>
                <a:off x="6389029" y="1267459"/>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100" name="Rectangle 99">
                <a:extLst>
                  <a:ext uri="{FF2B5EF4-FFF2-40B4-BE49-F238E27FC236}">
                    <a16:creationId xmlns:a16="http://schemas.microsoft.com/office/drawing/2014/main" id="{60699428-CEC4-EFCE-1C8A-36FEE5C2F8F8}"/>
                  </a:ext>
                </a:extLst>
              </p:cNvPr>
              <p:cNvSpPr>
                <a:spLocks noRot="1" noChangeAspect="1" noMove="1" noResize="1" noEditPoints="1" noAdjustHandles="1" noChangeArrowheads="1" noChangeShapeType="1" noTextEdit="1"/>
              </p:cNvSpPr>
              <p:nvPr/>
            </p:nvSpPr>
            <p:spPr>
              <a:xfrm>
                <a:off x="6389029" y="1267459"/>
                <a:ext cx="762000" cy="6858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1A382BD-BE82-D320-E1DC-42430C24A05D}"/>
                  </a:ext>
                </a:extLst>
              </p:cNvPr>
              <p:cNvSpPr txBox="1"/>
              <p:nvPr/>
            </p:nvSpPr>
            <p:spPr>
              <a:xfrm>
                <a:off x="5216560" y="1420910"/>
                <a:ext cx="1141787" cy="307777"/>
              </a:xfrm>
              <a:prstGeom prst="rect">
                <a:avLst/>
              </a:prstGeom>
              <a:noFill/>
            </p:spPr>
            <p:txBody>
              <a:bodyPr wrap="none" rtlCol="0">
                <a:spAutoFit/>
              </a:bodyPr>
              <a:lstStyle/>
              <a:p>
                <a14:m>
                  <m:oMath xmlns:m="http://schemas.openxmlformats.org/officeDocument/2006/math">
                    <m:r>
                      <m:rPr>
                        <m:sty m:val="p"/>
                      </m:rPr>
                      <a:rPr lang="en-US" sz="1400" b="0" i="0" smtClean="0">
                        <a:latin typeface="Cambria Math"/>
                      </a:rPr>
                      <m:t>Δ</m:t>
                    </m:r>
                    <m:r>
                      <a:rPr lang="en-US" sz="1400" b="0" i="1" smtClean="0">
                        <a:latin typeface="Cambria Math"/>
                      </a:rPr>
                      <m:t>𝑘</m:t>
                    </m:r>
                    <m:r>
                      <a:rPr lang="en-US" sz="1400" b="0" i="1" smtClean="0">
                        <a:latin typeface="Cambria Math"/>
                      </a:rPr>
                      <m:t>=1 </m:t>
                    </m:r>
                    <m:sSup>
                      <m:sSupPr>
                        <m:ctrlPr>
                          <a:rPr lang="en-US" sz="1400" b="0" i="1" smtClean="0">
                            <a:latin typeface="Cambria Math" panose="02040503050406030204" pitchFamily="18" charset="0"/>
                          </a:rPr>
                        </m:ctrlPr>
                      </m:sSupPr>
                      <m:e>
                        <m:r>
                          <a:rPr lang="en-US" sz="1400" b="0" i="1" smtClean="0">
                            <a:latin typeface="Cambria Math"/>
                          </a:rPr>
                          <m:t>𝑚</m:t>
                        </m:r>
                      </m:e>
                      <m:sup>
                        <m:r>
                          <a:rPr lang="en-US" sz="1400" b="0" i="1" smtClean="0">
                            <a:latin typeface="Cambria Math"/>
                          </a:rPr>
                          <m:t>−1</m:t>
                        </m:r>
                      </m:sup>
                    </m:sSup>
                  </m:oMath>
                </a14:m>
                <a:r>
                  <a:rPr lang="en-US" sz="1400" dirty="0"/>
                  <a:t> </a:t>
                </a:r>
              </a:p>
            </p:txBody>
          </p:sp>
        </mc:Choice>
        <mc:Fallback xmlns="">
          <p:sp>
            <p:nvSpPr>
              <p:cNvPr id="101" name="TextBox 100">
                <a:extLst>
                  <a:ext uri="{FF2B5EF4-FFF2-40B4-BE49-F238E27FC236}">
                    <a16:creationId xmlns:a16="http://schemas.microsoft.com/office/drawing/2014/main" id="{11A382BD-BE82-D320-E1DC-42430C24A05D}"/>
                  </a:ext>
                </a:extLst>
              </p:cNvPr>
              <p:cNvSpPr txBox="1">
                <a:spLocks noRot="1" noChangeAspect="1" noMove="1" noResize="1" noEditPoints="1" noAdjustHandles="1" noChangeArrowheads="1" noChangeShapeType="1" noTextEdit="1"/>
              </p:cNvSpPr>
              <p:nvPr/>
            </p:nvSpPr>
            <p:spPr>
              <a:xfrm>
                <a:off x="5216560" y="1420910"/>
                <a:ext cx="11417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E5380E63-B872-239E-848B-18320F5254C6}"/>
                  </a:ext>
                </a:extLst>
              </p:cNvPr>
              <p:cNvSpPr txBox="1"/>
              <p:nvPr/>
            </p:nvSpPr>
            <p:spPr>
              <a:xfrm>
                <a:off x="6307022" y="1981199"/>
                <a:ext cx="961417" cy="307777"/>
              </a:xfrm>
              <a:prstGeom prst="rect">
                <a:avLst/>
              </a:prstGeom>
              <a:noFill/>
            </p:spPr>
            <p:txBody>
              <a:bodyPr wrap="none" rtlCol="0">
                <a:spAutoFit/>
              </a:bodyPr>
              <a:lstStyle/>
              <a:p>
                <a14:m>
                  <m:oMath xmlns:m="http://schemas.openxmlformats.org/officeDocument/2006/math">
                    <m:r>
                      <m:rPr>
                        <m:sty m:val="p"/>
                      </m:rPr>
                      <a:rPr lang="en-US" sz="1400" b="0" i="0" smtClean="0">
                        <a:latin typeface="Cambria Math"/>
                      </a:rPr>
                      <m:t>Δ</m:t>
                    </m:r>
                    <m:r>
                      <a:rPr lang="en-US" sz="1400" b="0" i="1" smtClean="0">
                        <a:latin typeface="Cambria Math"/>
                      </a:rPr>
                      <m:t>𝑞</m:t>
                    </m:r>
                    <m:r>
                      <a:rPr lang="en-US" sz="1400" b="0" i="1" smtClean="0">
                        <a:latin typeface="Cambria Math"/>
                      </a:rPr>
                      <m:t>=1 </m:t>
                    </m:r>
                    <m:r>
                      <a:rPr lang="en-US" sz="1400" b="0" i="1" smtClean="0">
                        <a:latin typeface="Cambria Math"/>
                      </a:rPr>
                      <m:t>𝑚</m:t>
                    </m:r>
                  </m:oMath>
                </a14:m>
                <a:r>
                  <a:rPr lang="en-US" sz="1400" dirty="0"/>
                  <a:t> </a:t>
                </a:r>
              </a:p>
            </p:txBody>
          </p:sp>
        </mc:Choice>
        <mc:Fallback xmlns="">
          <p:sp>
            <p:nvSpPr>
              <p:cNvPr id="102" name="TextBox 101">
                <a:extLst>
                  <a:ext uri="{FF2B5EF4-FFF2-40B4-BE49-F238E27FC236}">
                    <a16:creationId xmlns:a16="http://schemas.microsoft.com/office/drawing/2014/main" id="{E5380E63-B872-239E-848B-18320F5254C6}"/>
                  </a:ext>
                </a:extLst>
              </p:cNvPr>
              <p:cNvSpPr txBox="1">
                <a:spLocks noRot="1" noChangeAspect="1" noMove="1" noResize="1" noEditPoints="1" noAdjustHandles="1" noChangeArrowheads="1" noChangeShapeType="1" noTextEdit="1"/>
              </p:cNvSpPr>
              <p:nvPr/>
            </p:nvSpPr>
            <p:spPr>
              <a:xfrm>
                <a:off x="6307022" y="1981199"/>
                <a:ext cx="961417" cy="307777"/>
              </a:xfrm>
              <a:prstGeom prst="rect">
                <a:avLst/>
              </a:prstGeom>
              <a:blipFill>
                <a:blip r:embed="rId6"/>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3745F15E-4D0B-66AB-FD82-9902ED452A9C}"/>
                  </a:ext>
                </a:extLst>
              </p:cNvPr>
              <p:cNvSpPr/>
              <p:nvPr/>
            </p:nvSpPr>
            <p:spPr>
              <a:xfrm>
                <a:off x="7806473" y="1418411"/>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121" name="Rectangle 120">
                <a:extLst>
                  <a:ext uri="{FF2B5EF4-FFF2-40B4-BE49-F238E27FC236}">
                    <a16:creationId xmlns:a16="http://schemas.microsoft.com/office/drawing/2014/main" id="{3745F15E-4D0B-66AB-FD82-9902ED452A9C}"/>
                  </a:ext>
                </a:extLst>
              </p:cNvPr>
              <p:cNvSpPr>
                <a:spLocks noRot="1" noChangeAspect="1" noMove="1" noResize="1" noEditPoints="1" noAdjustHandles="1" noChangeArrowheads="1" noChangeShapeType="1" noTextEdit="1"/>
              </p:cNvSpPr>
              <p:nvPr/>
            </p:nvSpPr>
            <p:spPr>
              <a:xfrm>
                <a:off x="7806473" y="1418411"/>
                <a:ext cx="1524000" cy="3810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EDCA716E-DC09-D91E-604F-940DB9288B9B}"/>
                  </a:ext>
                </a:extLst>
              </p:cNvPr>
              <p:cNvSpPr txBox="1"/>
              <p:nvPr/>
            </p:nvSpPr>
            <p:spPr>
              <a:xfrm>
                <a:off x="9391544" y="1438104"/>
                <a:ext cx="1466492" cy="319318"/>
              </a:xfrm>
              <a:prstGeom prst="rect">
                <a:avLst/>
              </a:prstGeom>
              <a:noFill/>
            </p:spPr>
            <p:txBody>
              <a:bodyPr wrap="none" rtlCol="0">
                <a:spAutoFit/>
              </a:bodyPr>
              <a:lstStyle/>
              <a:p>
                <a14:m>
                  <m:oMath xmlns:m="http://schemas.openxmlformats.org/officeDocument/2006/math">
                    <m:r>
                      <m:rPr>
                        <m:sty m:val="p"/>
                      </m:rPr>
                      <a:rPr lang="en-US" sz="1400" b="0" i="0" smtClean="0">
                        <a:latin typeface="Cambria Math"/>
                      </a:rPr>
                      <m:t>Δ</m:t>
                    </m:r>
                    <m:acc>
                      <m:accPr>
                        <m:chr m:val="̂"/>
                        <m:ctrlPr>
                          <a:rPr lang="en-US" sz="1400" b="0" i="1" smtClean="0">
                            <a:latin typeface="Cambria Math" panose="02040503050406030204" pitchFamily="18" charset="0"/>
                          </a:rPr>
                        </m:ctrlPr>
                      </m:accPr>
                      <m:e>
                        <m:r>
                          <a:rPr lang="en-US" sz="1400" i="1" smtClean="0">
                            <a:latin typeface="Cambria Math" panose="02040503050406030204" pitchFamily="18" charset="0"/>
                          </a:rPr>
                          <m:t>𝑘</m:t>
                        </m:r>
                      </m:e>
                    </m:acc>
                    <m:r>
                      <a:rPr lang="en-US" sz="1400" b="0" i="1" smtClean="0">
                        <a:latin typeface="Cambria Math"/>
                      </a:rPr>
                      <m:t>=0.01 </m:t>
                    </m:r>
                    <m:r>
                      <a:rPr lang="en-US" sz="1400" b="0" i="1" smtClean="0">
                        <a:latin typeface="Cambria Math"/>
                      </a:rPr>
                      <m:t>𝑐</m:t>
                    </m:r>
                    <m:sSup>
                      <m:sSupPr>
                        <m:ctrlPr>
                          <a:rPr lang="en-US" sz="1400" b="0" i="1" smtClean="0">
                            <a:latin typeface="Cambria Math" panose="02040503050406030204" pitchFamily="18" charset="0"/>
                          </a:rPr>
                        </m:ctrlPr>
                      </m:sSupPr>
                      <m:e>
                        <m:r>
                          <a:rPr lang="en-US" sz="1400" b="0" i="1" smtClean="0">
                            <a:latin typeface="Cambria Math"/>
                          </a:rPr>
                          <m:t>𝑚</m:t>
                        </m:r>
                      </m:e>
                      <m:sup>
                        <m:r>
                          <a:rPr lang="en-US" sz="1400" b="0" i="1" smtClean="0">
                            <a:latin typeface="Cambria Math"/>
                          </a:rPr>
                          <m:t>−1</m:t>
                        </m:r>
                      </m:sup>
                    </m:sSup>
                  </m:oMath>
                </a14:m>
                <a:r>
                  <a:rPr lang="en-US" sz="1400" dirty="0"/>
                  <a:t> </a:t>
                </a:r>
              </a:p>
            </p:txBody>
          </p:sp>
        </mc:Choice>
        <mc:Fallback xmlns="">
          <p:sp>
            <p:nvSpPr>
              <p:cNvPr id="122" name="TextBox 121">
                <a:extLst>
                  <a:ext uri="{FF2B5EF4-FFF2-40B4-BE49-F238E27FC236}">
                    <a16:creationId xmlns:a16="http://schemas.microsoft.com/office/drawing/2014/main" id="{EDCA716E-DC09-D91E-604F-940DB9288B9B}"/>
                  </a:ext>
                </a:extLst>
              </p:cNvPr>
              <p:cNvSpPr txBox="1">
                <a:spLocks noRot="1" noChangeAspect="1" noMove="1" noResize="1" noEditPoints="1" noAdjustHandles="1" noChangeArrowheads="1" noChangeShapeType="1" noTextEdit="1"/>
              </p:cNvSpPr>
              <p:nvPr/>
            </p:nvSpPr>
            <p:spPr>
              <a:xfrm>
                <a:off x="9391544" y="1438104"/>
                <a:ext cx="1466492" cy="319318"/>
              </a:xfrm>
              <a:prstGeom prst="rect">
                <a:avLst/>
              </a:prstGeom>
              <a:blipFill>
                <a:blip r:embed="rId8"/>
                <a:stretch>
                  <a:fillRect t="-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1AA8A542-5617-F8E6-151A-EF576388DFAE}"/>
                  </a:ext>
                </a:extLst>
              </p:cNvPr>
              <p:cNvSpPr txBox="1"/>
              <p:nvPr/>
            </p:nvSpPr>
            <p:spPr>
              <a:xfrm>
                <a:off x="7880582" y="1840152"/>
                <a:ext cx="1243546" cy="307777"/>
              </a:xfrm>
              <a:prstGeom prst="rect">
                <a:avLst/>
              </a:prstGeom>
              <a:noFill/>
            </p:spPr>
            <p:txBody>
              <a:bodyPr wrap="none" rtlCol="0">
                <a:spAutoFit/>
              </a:bodyPr>
              <a:lstStyle/>
              <a:p>
                <a14:m>
                  <m:oMath xmlns:m="http://schemas.openxmlformats.org/officeDocument/2006/math">
                    <m:r>
                      <m:rPr>
                        <m:sty m:val="p"/>
                      </m:rPr>
                      <a:rPr lang="en-US" sz="1400" b="0" i="0" smtClean="0">
                        <a:latin typeface="Cambria Math"/>
                      </a:rPr>
                      <m:t>Δ</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𝑞</m:t>
                        </m:r>
                      </m:e>
                    </m:acc>
                    <m:r>
                      <a:rPr lang="en-US" sz="1400" b="0" i="1" smtClean="0">
                        <a:latin typeface="Cambria Math"/>
                      </a:rPr>
                      <m:t>=100 </m:t>
                    </m:r>
                    <m:r>
                      <a:rPr lang="en-US" sz="1400" b="0" i="1" smtClean="0">
                        <a:latin typeface="Cambria Math"/>
                      </a:rPr>
                      <m:t>𝑐𝑚</m:t>
                    </m:r>
                  </m:oMath>
                </a14:m>
                <a:r>
                  <a:rPr lang="en-US" sz="1400" dirty="0"/>
                  <a:t> </a:t>
                </a:r>
              </a:p>
            </p:txBody>
          </p:sp>
        </mc:Choice>
        <mc:Fallback xmlns="">
          <p:sp>
            <p:nvSpPr>
              <p:cNvPr id="123" name="TextBox 122">
                <a:extLst>
                  <a:ext uri="{FF2B5EF4-FFF2-40B4-BE49-F238E27FC236}">
                    <a16:creationId xmlns:a16="http://schemas.microsoft.com/office/drawing/2014/main" id="{1AA8A542-5617-F8E6-151A-EF576388DFAE}"/>
                  </a:ext>
                </a:extLst>
              </p:cNvPr>
              <p:cNvSpPr txBox="1">
                <a:spLocks noRot="1" noChangeAspect="1" noMove="1" noResize="1" noEditPoints="1" noAdjustHandles="1" noChangeArrowheads="1" noChangeShapeType="1" noTextEdit="1"/>
              </p:cNvSpPr>
              <p:nvPr/>
            </p:nvSpPr>
            <p:spPr>
              <a:xfrm>
                <a:off x="7880582" y="1840152"/>
                <a:ext cx="1243546" cy="307777"/>
              </a:xfrm>
              <a:prstGeom prst="rect">
                <a:avLst/>
              </a:prstGeom>
              <a:blipFill>
                <a:blip r:embed="rId9"/>
                <a:stretch>
                  <a:fillRect b="-2000"/>
                </a:stretch>
              </a:blipFill>
            </p:spPr>
            <p:txBody>
              <a:bodyPr/>
              <a:lstStyle/>
              <a:p>
                <a:r>
                  <a:rPr lang="en-US">
                    <a:noFill/>
                  </a:rPr>
                  <a:t> </a:t>
                </a:r>
              </a:p>
            </p:txBody>
          </p:sp>
        </mc:Fallback>
      </mc:AlternateContent>
      <p:sp>
        <p:nvSpPr>
          <p:cNvPr id="124" name="TextBox 123">
            <a:extLst>
              <a:ext uri="{FF2B5EF4-FFF2-40B4-BE49-F238E27FC236}">
                <a16:creationId xmlns:a16="http://schemas.microsoft.com/office/drawing/2014/main" id="{2B491523-983C-5E51-B86E-41AFDA3115C7}"/>
              </a:ext>
            </a:extLst>
          </p:cNvPr>
          <p:cNvSpPr txBox="1"/>
          <p:nvPr/>
        </p:nvSpPr>
        <p:spPr>
          <a:xfrm>
            <a:off x="4804176" y="2277064"/>
            <a:ext cx="7058641" cy="646331"/>
          </a:xfrm>
          <a:prstGeom prst="rect">
            <a:avLst/>
          </a:prstGeom>
          <a:noFill/>
        </p:spPr>
        <p:txBody>
          <a:bodyPr wrap="square" rtlCol="0">
            <a:spAutoFit/>
          </a:bodyPr>
          <a:lstStyle/>
          <a:p>
            <a:pPr algn="ctr"/>
            <a:r>
              <a:rPr lang="en-US" dirty="0"/>
              <a:t>Phase-space (symplectic) structure is the only one that supports coordinate-invariant density, entropy, state count</a:t>
            </a: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B3B51A16-436B-6998-976E-FB202FE6169E}"/>
                  </a:ext>
                </a:extLst>
              </p:cNvPr>
              <p:cNvSpPr txBox="1"/>
              <p:nvPr/>
            </p:nvSpPr>
            <p:spPr>
              <a:xfrm>
                <a:off x="7046585" y="882779"/>
                <a:ext cx="1519775" cy="307777"/>
              </a:xfrm>
              <a:prstGeom prst="rect">
                <a:avLst/>
              </a:prstGeom>
              <a:noFill/>
            </p:spPr>
            <p:txBody>
              <a:bodyPr wrap="none" rtlCol="0">
                <a:spAutoFit/>
              </a:bodyPr>
              <a:lstStyle/>
              <a:p>
                <a14:m>
                  <m:oMath xmlns:m="http://schemas.openxmlformats.org/officeDocument/2006/math">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𝑞</m:t>
                        </m:r>
                      </m:e>
                    </m:acc>
                    <m:r>
                      <a:rPr lang="en-US" sz="1400" b="0" i="1" smtClean="0">
                        <a:latin typeface="Cambria Math"/>
                      </a:rPr>
                      <m:t>=100 </m:t>
                    </m:r>
                    <m:r>
                      <a:rPr lang="en-US" sz="1400" b="0" i="1" smtClean="0">
                        <a:latin typeface="Cambria Math"/>
                      </a:rPr>
                      <m:t>𝑐𝑚</m:t>
                    </m:r>
                    <m:r>
                      <a:rPr lang="en-US" sz="1400" b="0" i="1" smtClean="0">
                        <a:latin typeface="Cambria Math"/>
                      </a:rPr>
                      <m:t>/</m:t>
                    </m:r>
                    <m:r>
                      <a:rPr lang="en-US" sz="1400" b="0" i="1" smtClean="0">
                        <a:latin typeface="Cambria Math"/>
                      </a:rPr>
                      <m:t>𝑚</m:t>
                    </m:r>
                    <m:r>
                      <a:rPr lang="en-US" sz="1400" b="0" i="1" smtClean="0">
                        <a:latin typeface="Cambria Math"/>
                      </a:rPr>
                      <m:t> </m:t>
                    </m:r>
                    <m:r>
                      <a:rPr lang="en-US" sz="1400" b="0" i="1" smtClean="0">
                        <a:latin typeface="Cambria Math"/>
                      </a:rPr>
                      <m:t>𝑞</m:t>
                    </m:r>
                  </m:oMath>
                </a14:m>
                <a:r>
                  <a:rPr lang="en-US" sz="1400" dirty="0"/>
                  <a:t> </a:t>
                </a:r>
              </a:p>
            </p:txBody>
          </p:sp>
        </mc:Choice>
        <mc:Fallback xmlns="">
          <p:sp>
            <p:nvSpPr>
              <p:cNvPr id="125" name="TextBox 124">
                <a:extLst>
                  <a:ext uri="{FF2B5EF4-FFF2-40B4-BE49-F238E27FC236}">
                    <a16:creationId xmlns:a16="http://schemas.microsoft.com/office/drawing/2014/main" id="{B3B51A16-436B-6998-976E-FB202FE6169E}"/>
                  </a:ext>
                </a:extLst>
              </p:cNvPr>
              <p:cNvSpPr txBox="1">
                <a:spLocks noRot="1" noChangeAspect="1" noMove="1" noResize="1" noEditPoints="1" noAdjustHandles="1" noChangeArrowheads="1" noChangeShapeType="1" noTextEdit="1"/>
              </p:cNvSpPr>
              <p:nvPr/>
            </p:nvSpPr>
            <p:spPr>
              <a:xfrm>
                <a:off x="7046585" y="882779"/>
                <a:ext cx="1519775" cy="307777"/>
              </a:xfrm>
              <a:prstGeom prst="rect">
                <a:avLst/>
              </a:prstGeom>
              <a:blipFill>
                <a:blip r:embed="rId1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3ADC5364-EFC2-DC51-2A13-E65B7F11DE4F}"/>
                  </a:ext>
                </a:extLst>
              </p:cNvPr>
              <p:cNvSpPr txBox="1"/>
              <p:nvPr/>
            </p:nvSpPr>
            <p:spPr>
              <a:xfrm>
                <a:off x="8667749" y="578074"/>
                <a:ext cx="3344357" cy="738664"/>
              </a:xfrm>
              <a:prstGeom prst="rect">
                <a:avLst/>
              </a:prstGeom>
              <a:noFill/>
            </p:spPr>
            <p:txBody>
              <a:bodyPr wrap="square" rtlCol="0">
                <a:spAutoFit/>
              </a:bodyPr>
              <a:lstStyle/>
              <a:p>
                <a:pPr algn="r"/>
                <a:r>
                  <a:rPr lang="en-US" sz="1400" dirty="0"/>
                  <a:t>Each unit variable (i.e. coordinate) paired with a conjugate of inverse units: number of states </a:t>
                </a:r>
                <a14:m>
                  <m:oMath xmlns:m="http://schemas.openxmlformats.org/officeDocument/2006/math">
                    <m:r>
                      <m:rPr>
                        <m:sty m:val="p"/>
                      </m:rPr>
                      <a:rPr lang="en-US" sz="1400" b="0" i="0" smtClean="0">
                        <a:latin typeface="Cambria Math"/>
                      </a:rPr>
                      <m:t>Δ</m:t>
                    </m:r>
                    <m:r>
                      <a:rPr lang="en-US" sz="1400" b="0" i="1" smtClean="0">
                        <a:latin typeface="Cambria Math"/>
                      </a:rPr>
                      <m:t>𝑞</m:t>
                    </m:r>
                    <m:r>
                      <m:rPr>
                        <m:sty m:val="p"/>
                      </m:rPr>
                      <a:rPr lang="en-US" sz="1400">
                        <a:latin typeface="Cambria Math"/>
                      </a:rPr>
                      <m:t>Δ</m:t>
                    </m:r>
                    <m:r>
                      <a:rPr lang="en-US" sz="1400" i="1">
                        <a:latin typeface="Cambria Math"/>
                      </a:rPr>
                      <m:t>𝑘</m:t>
                    </m:r>
                    <m:r>
                      <a:rPr lang="en-US" sz="1400" b="0" i="0" smtClean="0">
                        <a:latin typeface="Cambria Math" panose="02040503050406030204" pitchFamily="18" charset="0"/>
                      </a:rPr>
                      <m:t> </m:t>
                    </m:r>
                  </m:oMath>
                </a14:m>
                <a:r>
                  <a:rPr lang="en-US" sz="1400" dirty="0"/>
                  <a:t>is invariant </a:t>
                </a:r>
              </a:p>
            </p:txBody>
          </p:sp>
        </mc:Choice>
        <mc:Fallback xmlns="">
          <p:sp>
            <p:nvSpPr>
              <p:cNvPr id="126" name="TextBox 125">
                <a:extLst>
                  <a:ext uri="{FF2B5EF4-FFF2-40B4-BE49-F238E27FC236}">
                    <a16:creationId xmlns:a16="http://schemas.microsoft.com/office/drawing/2014/main" id="{3ADC5364-EFC2-DC51-2A13-E65B7F11DE4F}"/>
                  </a:ext>
                </a:extLst>
              </p:cNvPr>
              <p:cNvSpPr txBox="1">
                <a:spLocks noRot="1" noChangeAspect="1" noMove="1" noResize="1" noEditPoints="1" noAdjustHandles="1" noChangeArrowheads="1" noChangeShapeType="1" noTextEdit="1"/>
              </p:cNvSpPr>
              <p:nvPr/>
            </p:nvSpPr>
            <p:spPr>
              <a:xfrm>
                <a:off x="8667749" y="578074"/>
                <a:ext cx="3344357" cy="738664"/>
              </a:xfrm>
              <a:prstGeom prst="rect">
                <a:avLst/>
              </a:prstGeom>
              <a:blipFill>
                <a:blip r:embed="rId11"/>
                <a:stretch>
                  <a:fillRect t="-1653" r="-2190"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 name="TextBox 328">
                <a:extLst>
                  <a:ext uri="{FF2B5EF4-FFF2-40B4-BE49-F238E27FC236}">
                    <a16:creationId xmlns:a16="http://schemas.microsoft.com/office/drawing/2014/main" id="{8D19CF6A-7F2E-C643-392D-4C3265D7F025}"/>
                  </a:ext>
                </a:extLst>
              </p:cNvPr>
              <p:cNvSpPr txBox="1"/>
              <p:nvPr/>
            </p:nvSpPr>
            <p:spPr>
              <a:xfrm>
                <a:off x="53287" y="5437754"/>
                <a:ext cx="9351745" cy="954107"/>
              </a:xfrm>
              <a:prstGeom prst="rect">
                <a:avLst/>
              </a:prstGeom>
              <a:noFill/>
            </p:spPr>
            <p:txBody>
              <a:bodyPr wrap="square" rtlCol="0">
                <a:spAutoFit/>
              </a:bodyPr>
              <a:lstStyle/>
              <a:p>
                <a:pPr algn="ctr"/>
                <a:r>
                  <a:rPr lang="en-US" sz="2800" dirty="0">
                    <a:solidFill>
                      <a:schemeClr val="accent6">
                        <a:lumMod val="75000"/>
                      </a:schemeClr>
                    </a:solidFill>
                  </a:rPr>
                  <a:t>Invariance of entropy/state count + DOF independence</a:t>
                </a:r>
              </a:p>
              <a:p>
                <a:pPr algn="ctr"/>
                <a14:m>
                  <m:oMath xmlns:m="http://schemas.openxmlformats.org/officeDocument/2006/math">
                    <m:r>
                      <a:rPr lang="en-US" sz="2800" i="1" smtClean="0">
                        <a:solidFill>
                          <a:schemeClr val="accent6">
                            <a:lumMod val="75000"/>
                          </a:schemeClr>
                        </a:solidFill>
                        <a:latin typeface="Cambria Math" panose="02040503050406030204" pitchFamily="18" charset="0"/>
                        <a:ea typeface="Cambria Math" panose="02040503050406030204" pitchFamily="18" charset="0"/>
                      </a:rPr>
                      <m:t>⟺</m:t>
                    </m:r>
                  </m:oMath>
                </a14:m>
                <a:r>
                  <a:rPr lang="en-US" sz="2800" dirty="0">
                    <a:solidFill>
                      <a:schemeClr val="accent6">
                        <a:lumMod val="75000"/>
                      </a:schemeClr>
                    </a:solidFill>
                  </a:rPr>
                  <a:t> structure of phase space (i.e. conjugate pairs)</a:t>
                </a:r>
              </a:p>
            </p:txBody>
          </p:sp>
        </mc:Choice>
        <mc:Fallback xmlns="">
          <p:sp>
            <p:nvSpPr>
              <p:cNvPr id="329" name="TextBox 328">
                <a:extLst>
                  <a:ext uri="{FF2B5EF4-FFF2-40B4-BE49-F238E27FC236}">
                    <a16:creationId xmlns:a16="http://schemas.microsoft.com/office/drawing/2014/main" id="{8D19CF6A-7F2E-C643-392D-4C3265D7F025}"/>
                  </a:ext>
                </a:extLst>
              </p:cNvPr>
              <p:cNvSpPr txBox="1">
                <a:spLocks noRot="1" noChangeAspect="1" noMove="1" noResize="1" noEditPoints="1" noAdjustHandles="1" noChangeArrowheads="1" noChangeShapeType="1" noTextEdit="1"/>
              </p:cNvSpPr>
              <p:nvPr/>
            </p:nvSpPr>
            <p:spPr>
              <a:xfrm>
                <a:off x="53287" y="5437754"/>
                <a:ext cx="9351745" cy="954107"/>
              </a:xfrm>
              <a:prstGeom prst="rect">
                <a:avLst/>
              </a:prstGeom>
              <a:blipFill>
                <a:blip r:embed="rId12"/>
                <a:stretch>
                  <a:fillRect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2F626E-94DE-E7DA-AC82-A2713D29964F}"/>
                  </a:ext>
                </a:extLst>
              </p:cNvPr>
              <p:cNvSpPr txBox="1"/>
              <p:nvPr/>
            </p:nvSpPr>
            <p:spPr>
              <a:xfrm>
                <a:off x="1955085" y="1259305"/>
                <a:ext cx="7720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3</m:t>
                          </m:r>
                        </m:sup>
                      </m:sSup>
                    </m:oMath>
                  </m:oMathPara>
                </a14:m>
                <a:endParaRPr lang="en-US" sz="1400" dirty="0"/>
              </a:p>
            </p:txBody>
          </p:sp>
        </mc:Choice>
        <mc:Fallback xmlns="">
          <p:sp>
            <p:nvSpPr>
              <p:cNvPr id="5" name="TextBox 4">
                <a:extLst>
                  <a:ext uri="{FF2B5EF4-FFF2-40B4-BE49-F238E27FC236}">
                    <a16:creationId xmlns:a16="http://schemas.microsoft.com/office/drawing/2014/main" id="{812F626E-94DE-E7DA-AC82-A2713D29964F}"/>
                  </a:ext>
                </a:extLst>
              </p:cNvPr>
              <p:cNvSpPr txBox="1">
                <a:spLocks noRot="1" noChangeAspect="1" noMove="1" noResize="1" noEditPoints="1" noAdjustHandles="1" noChangeArrowheads="1" noChangeShapeType="1" noTextEdit="1"/>
              </p:cNvSpPr>
              <p:nvPr/>
            </p:nvSpPr>
            <p:spPr>
              <a:xfrm>
                <a:off x="1955085" y="1259305"/>
                <a:ext cx="772006" cy="307777"/>
              </a:xfrm>
              <a:prstGeom prst="rect">
                <a:avLst/>
              </a:prstGeom>
              <a:blipFill>
                <a:blip r:embed="rId17"/>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6870C8E-1564-4D81-6C04-87F472DAE049}"/>
              </a:ext>
            </a:extLst>
          </p:cNvPr>
          <p:cNvSpPr txBox="1"/>
          <p:nvPr/>
        </p:nvSpPr>
        <p:spPr>
          <a:xfrm>
            <a:off x="97344" y="410579"/>
            <a:ext cx="2302938" cy="338554"/>
          </a:xfrm>
          <a:prstGeom prst="rect">
            <a:avLst/>
          </a:prstGeom>
          <a:noFill/>
        </p:spPr>
        <p:txBody>
          <a:bodyPr wrap="none">
            <a:spAutoFit/>
          </a:bodyPr>
          <a:lstStyle/>
          <a:p>
            <a:r>
              <a:rPr lang="en-US" sz="1600" i="1" dirty="0" err="1"/>
              <a:t>Erkenntnis</a:t>
            </a:r>
            <a:r>
              <a:rPr lang="en-US" sz="1600" dirty="0"/>
              <a:t> </a:t>
            </a:r>
            <a:r>
              <a:rPr lang="en-US" sz="1600" b="1" dirty="0"/>
              <a:t>90</a:t>
            </a:r>
            <a:r>
              <a:rPr lang="en-US" sz="1600" dirty="0"/>
              <a:t>, 443 (2025)</a:t>
            </a:r>
          </a:p>
        </p:txBody>
      </p:sp>
      <p:sp>
        <p:nvSpPr>
          <p:cNvPr id="6" name="TextBox 5">
            <a:extLst>
              <a:ext uri="{FF2B5EF4-FFF2-40B4-BE49-F238E27FC236}">
                <a16:creationId xmlns:a16="http://schemas.microsoft.com/office/drawing/2014/main" id="{07498DDF-E983-EF6A-00DF-813DB6C0E755}"/>
              </a:ext>
            </a:extLst>
          </p:cNvPr>
          <p:cNvSpPr txBox="1"/>
          <p:nvPr/>
        </p:nvSpPr>
        <p:spPr>
          <a:xfrm>
            <a:off x="78221" y="711368"/>
            <a:ext cx="3850028" cy="338554"/>
          </a:xfrm>
          <a:prstGeom prst="rect">
            <a:avLst/>
          </a:prstGeom>
          <a:noFill/>
        </p:spPr>
        <p:txBody>
          <a:bodyPr wrap="none">
            <a:spAutoFit/>
          </a:bodyPr>
          <a:lstStyle/>
          <a:p>
            <a:r>
              <a:rPr lang="en-US" sz="1600" i="1" dirty="0"/>
              <a:t>Stud Hist Phil Sci B </a:t>
            </a:r>
            <a:r>
              <a:rPr lang="en-US" sz="1600" b="1" dirty="0"/>
              <a:t>71</a:t>
            </a:r>
            <a:r>
              <a:rPr lang="en-US" sz="1600" dirty="0"/>
              <a:t>, 082020, 60-71 (2020)</a:t>
            </a:r>
          </a:p>
        </p:txBody>
      </p:sp>
      <p:pic>
        <p:nvPicPr>
          <p:cNvPr id="7" name="Picture 6">
            <a:extLst>
              <a:ext uri="{FF2B5EF4-FFF2-40B4-BE49-F238E27FC236}">
                <a16:creationId xmlns:a16="http://schemas.microsoft.com/office/drawing/2014/main" id="{7B20EFFE-8BB8-3876-D849-CC6A7B3BD809}"/>
              </a:ext>
            </a:extLst>
          </p:cNvPr>
          <p:cNvPicPr>
            <a:picLocks noChangeAspect="1"/>
          </p:cNvPicPr>
          <p:nvPr/>
        </p:nvPicPr>
        <p:blipFill>
          <a:blip r:embed="rId18"/>
          <a:stretch>
            <a:fillRect/>
          </a:stretch>
        </p:blipFill>
        <p:spPr>
          <a:xfrm>
            <a:off x="450009" y="3108420"/>
            <a:ext cx="5274696" cy="2107497"/>
          </a:xfrm>
          <a:prstGeom prst="rect">
            <a:avLst/>
          </a:prstGeom>
        </p:spPr>
      </p:pic>
      <p:pic>
        <p:nvPicPr>
          <p:cNvPr id="9" name="Picture 8">
            <a:extLst>
              <a:ext uri="{FF2B5EF4-FFF2-40B4-BE49-F238E27FC236}">
                <a16:creationId xmlns:a16="http://schemas.microsoft.com/office/drawing/2014/main" id="{7C545E00-4A2E-223E-3346-13E9DD68CB0D}"/>
              </a:ext>
            </a:extLst>
          </p:cNvPr>
          <p:cNvPicPr>
            <a:picLocks noChangeAspect="1"/>
          </p:cNvPicPr>
          <p:nvPr/>
        </p:nvPicPr>
        <p:blipFill>
          <a:blip r:embed="rId19"/>
          <a:stretch>
            <a:fillRect/>
          </a:stretch>
        </p:blipFill>
        <p:spPr>
          <a:xfrm>
            <a:off x="6787730" y="3030772"/>
            <a:ext cx="4745201" cy="1105416"/>
          </a:xfrm>
          <a:prstGeom prst="rect">
            <a:avLst/>
          </a:prstGeom>
        </p:spPr>
      </p:pic>
      <p:sp>
        <p:nvSpPr>
          <p:cNvPr id="3" name="Footer Placeholder 2">
            <a:extLst>
              <a:ext uri="{FF2B5EF4-FFF2-40B4-BE49-F238E27FC236}">
                <a16:creationId xmlns:a16="http://schemas.microsoft.com/office/drawing/2014/main" id="{FD82BF9E-9DD4-0E48-D898-A1B32048A990}"/>
              </a:ext>
            </a:extLst>
          </p:cNvPr>
          <p:cNvSpPr>
            <a:spLocks noGrp="1"/>
          </p:cNvSpPr>
          <p:nvPr>
            <p:ph type="ftr" sz="quarter" idx="11"/>
          </p:nvPr>
        </p:nvSpPr>
        <p:spPr/>
        <p:txBody>
          <a:bodyPr/>
          <a:lstStyle/>
          <a:p>
            <a:r>
              <a:rPr lang="en-US"/>
              <a:t>Christine Aidala - University of Michigan</a:t>
            </a:r>
          </a:p>
        </p:txBody>
      </p:sp>
      <p:sp>
        <p:nvSpPr>
          <p:cNvPr id="8" name="Slide Number Placeholder 7">
            <a:extLst>
              <a:ext uri="{FF2B5EF4-FFF2-40B4-BE49-F238E27FC236}">
                <a16:creationId xmlns:a16="http://schemas.microsoft.com/office/drawing/2014/main" id="{E688F3E6-CCCE-A35D-C6A8-EC89BED78EDA}"/>
              </a:ext>
            </a:extLst>
          </p:cNvPr>
          <p:cNvSpPr>
            <a:spLocks noGrp="1"/>
          </p:cNvSpPr>
          <p:nvPr>
            <p:ph type="sldNum" sz="quarter" idx="12"/>
          </p:nvPr>
        </p:nvSpPr>
        <p:spPr/>
        <p:txBody>
          <a:bodyPr/>
          <a:lstStyle/>
          <a:p>
            <a:fld id="{F47845EA-7733-40EE-B074-20032348B727}" type="slidenum">
              <a:rPr lang="en-US" smtClean="0"/>
              <a:t>13</a:t>
            </a:fld>
            <a:endParaRPr lang="en-US"/>
          </a:p>
        </p:txBody>
      </p:sp>
      <p:sp>
        <p:nvSpPr>
          <p:cNvPr id="12" name="TextBox 11">
            <a:extLst>
              <a:ext uri="{FF2B5EF4-FFF2-40B4-BE49-F238E27FC236}">
                <a16:creationId xmlns:a16="http://schemas.microsoft.com/office/drawing/2014/main" id="{759F9CE5-6B1F-359D-5F2C-DDBABE35A6FF}"/>
              </a:ext>
            </a:extLst>
          </p:cNvPr>
          <p:cNvSpPr txBox="1"/>
          <p:nvPr/>
        </p:nvSpPr>
        <p:spPr>
          <a:xfrm>
            <a:off x="2861527" y="6320352"/>
            <a:ext cx="6096000" cy="523220"/>
          </a:xfrm>
          <a:prstGeom prst="rect">
            <a:avLst/>
          </a:prstGeom>
          <a:noFill/>
        </p:spPr>
        <p:txBody>
          <a:bodyPr wrap="square">
            <a:spAutoFit/>
          </a:bodyPr>
          <a:lstStyle/>
          <a:p>
            <a:r>
              <a:rPr lang="en-US" sz="1400" dirty="0">
                <a:hlinkClick r:id="rId20"/>
              </a:rPr>
              <a:t>https://philsci-archive.pitt.edu/22202/1/Hamiltonian_Privilege_preprint.pdf</a:t>
            </a:r>
            <a:r>
              <a:rPr lang="en-US" sz="1400" dirty="0"/>
              <a:t> </a:t>
            </a:r>
          </a:p>
          <a:p>
            <a:r>
              <a:rPr lang="en-US" sz="1400" dirty="0">
                <a:hlinkClick r:id="rId21"/>
              </a:rPr>
              <a:t>https://link.springer.com/article/10.1007/s10670-023-00708-0</a:t>
            </a:r>
            <a:r>
              <a:rPr lang="en-US" sz="1400" dirty="0"/>
              <a:t> </a:t>
            </a:r>
          </a:p>
        </p:txBody>
      </p:sp>
    </p:spTree>
    <p:extLst>
      <p:ext uri="{BB962C8B-B14F-4D97-AF65-F5344CB8AC3E}">
        <p14:creationId xmlns:p14="http://schemas.microsoft.com/office/powerpoint/2010/main" val="28767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P spid="102" grpId="0"/>
      <p:bldP spid="121" grpId="0" animBg="1"/>
      <p:bldP spid="122" grpId="0"/>
      <p:bldP spid="123" grpId="0"/>
      <p:bldP spid="124" grpId="0"/>
      <p:bldP spid="125" grpId="0"/>
      <p:bldP spid="126" grpId="0"/>
      <p:bldP spid="3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2FAC-9065-868D-D469-BD92B9705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4DC0A-358D-EE2C-61CA-4E8EBC756E7F}"/>
              </a:ext>
            </a:extLst>
          </p:cNvPr>
          <p:cNvSpPr>
            <a:spLocks noGrp="1"/>
          </p:cNvSpPr>
          <p:nvPr>
            <p:ph type="title"/>
          </p:nvPr>
        </p:nvSpPr>
        <p:spPr/>
        <p:txBody>
          <a:bodyPr/>
          <a:lstStyle/>
          <a:p>
            <a:r>
              <a:rPr lang="en-US" dirty="0"/>
              <a:t>Geometry is entropy</a:t>
            </a:r>
          </a:p>
        </p:txBody>
      </p:sp>
      <p:sp>
        <p:nvSpPr>
          <p:cNvPr id="4" name="Slide Number Placeholder 3">
            <a:extLst>
              <a:ext uri="{FF2B5EF4-FFF2-40B4-BE49-F238E27FC236}">
                <a16:creationId xmlns:a16="http://schemas.microsoft.com/office/drawing/2014/main" id="{81653F7D-D081-CA86-72F6-CE2B3C178542}"/>
              </a:ext>
            </a:extLst>
          </p:cNvPr>
          <p:cNvSpPr>
            <a:spLocks noGrp="1"/>
          </p:cNvSpPr>
          <p:nvPr>
            <p:ph type="sldNum" sz="quarter" idx="13"/>
          </p:nvPr>
        </p:nvSpPr>
        <p:spPr/>
        <p:txBody>
          <a:bodyPr/>
          <a:lstStyle/>
          <a:p>
            <a:fld id="{F47845EA-7733-40EE-B074-20032348B727}" type="slidenum">
              <a:rPr lang="en-US" smtClean="0"/>
              <a:t>14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2E5442-25C5-96A7-2835-E5850C201641}"/>
                  </a:ext>
                </a:extLst>
              </p:cNvPr>
              <p:cNvSpPr txBox="1"/>
              <p:nvPr/>
            </p:nvSpPr>
            <p:spPr>
              <a:xfrm>
                <a:off x="613711" y="4227282"/>
                <a:ext cx="5008871" cy="9358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𝜔</m:t>
                          </m:r>
                        </m:e>
                        <m:sub>
                          <m:r>
                            <a:rPr lang="en-US" sz="2400" b="0" i="1" smtClean="0">
                              <a:latin typeface="Cambria Math" panose="02040503050406030204" pitchFamily="18" charset="0"/>
                            </a:rPr>
                            <m:t>𝑎𝑏</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𝑚</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𝐺</m:t>
                                    </m:r>
                                  </m:e>
                                  <m:sub>
                                    <m:r>
                                      <m:rPr>
                                        <m:brk m:alnAt="7"/>
                                      </m:rPr>
                                      <a:rPr lang="en-US" sz="2400" b="0" i="1" smtClean="0">
                                        <a:latin typeface="Cambria Math" panose="02040503050406030204" pitchFamily="18" charset="0"/>
                                      </a:rPr>
                                      <m:t>𝛼</m:t>
                                    </m:r>
                                    <m:r>
                                      <a:rPr lang="en-US" sz="2400" b="0" i="1" smtClean="0">
                                        <a:latin typeface="Cambria Math" panose="02040503050406030204" pitchFamily="18" charset="0"/>
                                      </a:rPr>
                                      <m:t>𝛽𝛾</m:t>
                                    </m:r>
                                  </m:sub>
                                </m:sSub>
                                <m:sSup>
                                  <m:sSupPr>
                                    <m:ctrlPr>
                                      <a:rPr lang="en-US" sz="2400" b="0" i="1" smtClean="0">
                                        <a:latin typeface="Cambria Math" panose="02040503050406030204" pitchFamily="18" charset="0"/>
                                      </a:rPr>
                                    </m:ctrlPr>
                                  </m:sSupPr>
                                  <m:e>
                                    <m:r>
                                      <m:rPr>
                                        <m:brk m:alnAt="7"/>
                                      </m:rPr>
                                      <a:rPr lang="en-US" sz="2400" b="0" i="1" smtClean="0">
                                        <a:latin typeface="Cambria Math" panose="02040503050406030204" pitchFamily="18" charset="0"/>
                                      </a:rPr>
                                      <m:t>𝑢</m:t>
                                    </m:r>
                                  </m:e>
                                  <m:sup>
                                    <m:r>
                                      <m:rPr>
                                        <m:brk m:alnAt="7"/>
                                      </m:rPr>
                                      <a:rPr lang="en-US" sz="2400" b="0" i="1" smtClean="0">
                                        <a:latin typeface="Cambria Math" panose="02040503050406030204" pitchFamily="18" charset="0"/>
                                      </a:rPr>
                                      <m:t>𝛾</m:t>
                                    </m:r>
                                  </m:sup>
                                </m:sSup>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𝑞</m:t>
                                </m:r>
                                <m:sSup>
                                  <m:sSupPr>
                                    <m:ctrlPr>
                                      <a:rPr lang="en-US" sz="2400" b="0" i="1" smtClean="0">
                                        <a:latin typeface="Cambria Math" panose="02040503050406030204" pitchFamily="18" charset="0"/>
                                      </a:rPr>
                                    </m:ctrlPr>
                                  </m:sSupPr>
                                  <m:e>
                                    <m:r>
                                      <m:rPr>
                                        <m:brk m:alnAt="7"/>
                                      </m:rPr>
                                      <a:rPr lang="en-US" sz="2400" b="0" i="1" smtClean="0">
                                        <a:latin typeface="Cambria Math" panose="02040503050406030204" pitchFamily="18" charset="0"/>
                                      </a:rPr>
                                      <m:t>𝐹</m:t>
                                    </m:r>
                                  </m:e>
                                  <m:sup>
                                    <m:r>
                                      <m:rPr>
                                        <m:brk m:alnAt="7"/>
                                      </m:rPr>
                                      <a:rPr lang="en-US" sz="2400" b="0" i="1" smtClean="0">
                                        <a:latin typeface="Cambria Math" panose="02040503050406030204" pitchFamily="18" charset="0"/>
                                      </a:rPr>
                                      <m:t>𝛼</m:t>
                                    </m:r>
                                    <m:r>
                                      <a:rPr lang="en-US" sz="2400" i="1">
                                        <a:latin typeface="Cambria Math" panose="02040503050406030204" pitchFamily="18" charset="0"/>
                                      </a:rPr>
                                      <m:t>𝛽</m:t>
                                    </m:r>
                                  </m:sup>
                                </m:sSup>
                              </m:e>
                              <m:e>
                                <m:r>
                                  <a:rPr lang="en-US" sz="2400" b="0" i="1" smtClean="0">
                                    <a:latin typeface="Cambria Math" panose="02040503050406030204" pitchFamily="18" charset="0"/>
                                  </a:rPr>
                                  <m:t>𝑚</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𝛼𝛽</m:t>
                                    </m:r>
                                  </m:sub>
                                </m:sSub>
                              </m:e>
                            </m:mr>
                            <m:mr>
                              <m:e>
                                <m:r>
                                  <a:rPr lang="en-US" sz="2400" b="0" i="1" smtClean="0">
                                    <a:latin typeface="Cambria Math" panose="02040503050406030204" pitchFamily="18" charset="0"/>
                                  </a:rPr>
                                  <m:t>−</m:t>
                                </m:r>
                                <m:r>
                                  <a:rPr lang="en-US" sz="2400" i="1">
                                    <a:latin typeface="Cambria Math" panose="02040503050406030204" pitchFamily="18" charset="0"/>
                                  </a:rPr>
                                  <m:t>𝑚</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𝛼𝛽</m:t>
                                    </m:r>
                                  </m:sub>
                                </m:sSub>
                              </m:e>
                              <m:e>
                                <m:r>
                                  <a:rPr lang="en-US" sz="2400" b="0" i="1" smtClean="0">
                                    <a:latin typeface="Cambria Math" panose="02040503050406030204" pitchFamily="18" charset="0"/>
                                  </a:rPr>
                                  <m:t>0</m:t>
                                </m:r>
                              </m:e>
                            </m:mr>
                          </m:m>
                        </m:e>
                      </m:d>
                    </m:oMath>
                  </m:oMathPara>
                </a14:m>
                <a:endParaRPr lang="en-US" sz="2400" dirty="0"/>
              </a:p>
            </p:txBody>
          </p:sp>
        </mc:Choice>
        <mc:Fallback xmlns="">
          <p:sp>
            <p:nvSpPr>
              <p:cNvPr id="5" name="TextBox 4">
                <a:extLst>
                  <a:ext uri="{FF2B5EF4-FFF2-40B4-BE49-F238E27FC236}">
                    <a16:creationId xmlns:a16="http://schemas.microsoft.com/office/drawing/2014/main" id="{DC2E5442-25C5-96A7-2835-E5850C201641}"/>
                  </a:ext>
                </a:extLst>
              </p:cNvPr>
              <p:cNvSpPr txBox="1">
                <a:spLocks noRot="1" noChangeAspect="1" noMove="1" noResize="1" noEditPoints="1" noAdjustHandles="1" noChangeArrowheads="1" noChangeShapeType="1" noTextEdit="1"/>
              </p:cNvSpPr>
              <p:nvPr/>
            </p:nvSpPr>
            <p:spPr>
              <a:xfrm>
                <a:off x="613711" y="4227282"/>
                <a:ext cx="5008871" cy="935834"/>
              </a:xfrm>
              <a:prstGeom prst="rect">
                <a:avLst/>
              </a:prstGeom>
              <a:blipFill>
                <a:blip r:embed="rId2"/>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B876B6E8-2610-0AB0-DBE0-D74BB6D24424}"/>
              </a:ext>
            </a:extLst>
          </p:cNvPr>
          <p:cNvCxnSpPr>
            <a:cxnSpLocks/>
          </p:cNvCxnSpPr>
          <p:nvPr/>
        </p:nvCxnSpPr>
        <p:spPr>
          <a:xfrm flipH="1">
            <a:off x="2874149" y="3811207"/>
            <a:ext cx="619657" cy="459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6BD17C-04E4-02EF-EA29-5E5DA9A34ED9}"/>
                  </a:ext>
                </a:extLst>
              </p:cNvPr>
              <p:cNvSpPr txBox="1"/>
              <p:nvPr/>
            </p:nvSpPr>
            <p:spPr>
              <a:xfrm>
                <a:off x="2874149" y="3378107"/>
                <a:ext cx="1885452" cy="42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𝛼</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𝛽𝛾</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𝛽</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𝛼𝛾</m:t>
                          </m:r>
                        </m:sub>
                      </m:sSub>
                    </m:oMath>
                  </m:oMathPara>
                </a14:m>
                <a:endParaRPr lang="en-US" sz="2000" dirty="0"/>
              </a:p>
            </p:txBody>
          </p:sp>
        </mc:Choice>
        <mc:Fallback xmlns="">
          <p:sp>
            <p:nvSpPr>
              <p:cNvPr id="7" name="TextBox 6">
                <a:extLst>
                  <a:ext uri="{FF2B5EF4-FFF2-40B4-BE49-F238E27FC236}">
                    <a16:creationId xmlns:a16="http://schemas.microsoft.com/office/drawing/2014/main" id="{BF6BD17C-04E4-02EF-EA29-5E5DA9A34ED9}"/>
                  </a:ext>
                </a:extLst>
              </p:cNvPr>
              <p:cNvSpPr txBox="1">
                <a:spLocks noRot="1" noChangeAspect="1" noMove="1" noResize="1" noEditPoints="1" noAdjustHandles="1" noChangeArrowheads="1" noChangeShapeType="1" noTextEdit="1"/>
              </p:cNvSpPr>
              <p:nvPr/>
            </p:nvSpPr>
            <p:spPr>
              <a:xfrm>
                <a:off x="2874149" y="3378107"/>
                <a:ext cx="1885452" cy="427425"/>
              </a:xfrm>
              <a:prstGeom prst="rect">
                <a:avLst/>
              </a:prstGeom>
              <a:blipFill>
                <a:blip r:embed="rId3"/>
                <a:stretch>
                  <a:fillRect b="-10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96067B9A-EBFC-5E2B-B146-5D44CEB82014}"/>
              </a:ext>
            </a:extLst>
          </p:cNvPr>
          <p:cNvCxnSpPr>
            <a:cxnSpLocks/>
            <a:endCxn id="5" idx="2"/>
          </p:cNvCxnSpPr>
          <p:nvPr/>
        </p:nvCxnSpPr>
        <p:spPr>
          <a:xfrm flipV="1">
            <a:off x="2329543" y="5163116"/>
            <a:ext cx="788604" cy="369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E6132C-327D-9ACC-B1E4-2CAE62AA45E9}"/>
              </a:ext>
            </a:extLst>
          </p:cNvPr>
          <p:cNvSpPr txBox="1"/>
          <p:nvPr/>
        </p:nvSpPr>
        <p:spPr>
          <a:xfrm>
            <a:off x="1299194" y="5549472"/>
            <a:ext cx="4022007" cy="646331"/>
          </a:xfrm>
          <a:prstGeom prst="rect">
            <a:avLst/>
          </a:prstGeom>
          <a:noFill/>
        </p:spPr>
        <p:txBody>
          <a:bodyPr wrap="square" rtlCol="0">
            <a:spAutoFit/>
          </a:bodyPr>
          <a:lstStyle/>
          <a:p>
            <a:r>
              <a:rPr lang="en-US" dirty="0">
                <a:solidFill>
                  <a:schemeClr val="accent6">
                    <a:lumMod val="75000"/>
                  </a:schemeClr>
                </a:solidFill>
              </a:rPr>
              <a:t>Metric tensor appears as the position-velocity part of the symplectic form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FF8645-2061-AB39-767E-DA55F62F771E}"/>
                  </a:ext>
                </a:extLst>
              </p:cNvPr>
              <p:cNvSpPr txBox="1"/>
              <p:nvPr/>
            </p:nvSpPr>
            <p:spPr>
              <a:xfrm>
                <a:off x="6622985" y="1551592"/>
                <a:ext cx="5473101" cy="753796"/>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𝑆</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𝜓</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b="0" i="1" smtClean="0">
                                <a:latin typeface="Cambria Math" panose="02040503050406030204" pitchFamily="18" charset="0"/>
                              </a:rPr>
                              <m:t>𝜙</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𝐼</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1+</m:t>
                            </m:r>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𝜓</m:t>
                                    </m:r>
                                  </m:e>
                                  <m:e>
                                    <m:r>
                                      <a:rPr lang="en-US" sz="2400" i="1">
                                        <a:latin typeface="Cambria Math" panose="02040503050406030204" pitchFamily="18" charset="0"/>
                                      </a:rPr>
                                      <m:t>𝜙</m:t>
                                    </m:r>
                                  </m:e>
                                </m:d>
                              </m:e>
                            </m:d>
                          </m:num>
                          <m:den>
                            <m:r>
                              <a:rPr lang="en-US" sz="2400" b="0" i="1" smtClean="0">
                                <a:latin typeface="Cambria Math" panose="02040503050406030204" pitchFamily="18" charset="0"/>
                              </a:rPr>
                              <m:t>2</m:t>
                            </m:r>
                          </m:den>
                        </m:f>
                        <m:r>
                          <a:rPr lang="en-US" sz="2400" i="1" smtClean="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𝜓</m:t>
                                    </m:r>
                                  </m:e>
                                  <m:e>
                                    <m:r>
                                      <a:rPr lang="en-US" sz="2400" i="1">
                                        <a:latin typeface="Cambria Math" panose="02040503050406030204" pitchFamily="18" charset="0"/>
                                      </a:rPr>
                                      <m:t>𝜙</m:t>
                                    </m:r>
                                  </m:e>
                                </m:d>
                              </m:e>
                            </m:d>
                          </m:num>
                          <m:den>
                            <m:r>
                              <a:rPr lang="en-US" sz="2400" i="1" smtClean="0">
                                <a:latin typeface="Cambria Math" panose="02040503050406030204" pitchFamily="18" charset="0"/>
                              </a:rPr>
                              <m:t>2</m:t>
                            </m:r>
                          </m:den>
                        </m:f>
                      </m:e>
                    </m:d>
                  </m:oMath>
                </a14:m>
                <a:r>
                  <a:rPr lang="en-US" sz="2400" dirty="0"/>
                  <a:t> </a:t>
                </a:r>
              </a:p>
            </p:txBody>
          </p:sp>
        </mc:Choice>
        <mc:Fallback xmlns="">
          <p:sp>
            <p:nvSpPr>
              <p:cNvPr id="10" name="TextBox 9">
                <a:extLst>
                  <a:ext uri="{FF2B5EF4-FFF2-40B4-BE49-F238E27FC236}">
                    <a16:creationId xmlns:a16="http://schemas.microsoft.com/office/drawing/2014/main" id="{60FF8645-2061-AB39-767E-DA55F62F771E}"/>
                  </a:ext>
                </a:extLst>
              </p:cNvPr>
              <p:cNvSpPr txBox="1">
                <a:spLocks noRot="1" noChangeAspect="1" noMove="1" noResize="1" noEditPoints="1" noAdjustHandles="1" noChangeArrowheads="1" noChangeShapeType="1" noTextEdit="1"/>
              </p:cNvSpPr>
              <p:nvPr/>
            </p:nvSpPr>
            <p:spPr>
              <a:xfrm>
                <a:off x="6622985" y="1551592"/>
                <a:ext cx="5473101" cy="7537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94694A2-ACCD-C26C-4036-8A95CA3A4554}"/>
                  </a:ext>
                </a:extLst>
              </p:cNvPr>
              <p:cNvSpPr txBox="1"/>
              <p:nvPr/>
            </p:nvSpPr>
            <p:spPr>
              <a:xfrm>
                <a:off x="7134637" y="2305388"/>
                <a:ext cx="4848892" cy="507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d>
                            <m:dPr>
                              <m:begChr m:val="|"/>
                              <m:endChr m:val="|"/>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𝜓</m:t>
                                  </m:r>
                                </m:e>
                                <m:e>
                                  <m:r>
                                    <a:rPr lang="en-US" sz="1400" i="1">
                                      <a:latin typeface="Cambria Math" panose="02040503050406030204" pitchFamily="18" charset="0"/>
                                    </a:rPr>
                                    <m:t>𝜙</m:t>
                                  </m:r>
                                </m:e>
                              </m:d>
                            </m:e>
                          </m:d>
                        </m:num>
                        <m:den>
                          <m:r>
                            <a:rPr lang="en-US" sz="1400" i="1">
                              <a:latin typeface="Cambria Math" panose="02040503050406030204" pitchFamily="18" charset="0"/>
                            </a:rPr>
                            <m:t>2</m:t>
                          </m:r>
                        </m:den>
                      </m:f>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f>
                            <m:fPr>
                              <m:ctrlPr>
                                <a:rPr lang="en-US" sz="1400" i="1">
                                  <a:latin typeface="Cambria Math" panose="02040503050406030204" pitchFamily="18" charset="0"/>
                                </a:rPr>
                              </m:ctrlPr>
                            </m:fPr>
                            <m:num>
                              <m:r>
                                <a:rPr lang="en-US" sz="1400" i="1">
                                  <a:latin typeface="Cambria Math" panose="02040503050406030204" pitchFamily="18" charset="0"/>
                                </a:rPr>
                                <m:t>1+</m:t>
                              </m:r>
                              <m:d>
                                <m:dPr>
                                  <m:begChr m:val="|"/>
                                  <m:endChr m:val="|"/>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𝜓</m:t>
                                      </m:r>
                                    </m:e>
                                    <m:e>
                                      <m:r>
                                        <a:rPr lang="en-US" sz="1400" i="1">
                                          <a:latin typeface="Cambria Math" panose="02040503050406030204" pitchFamily="18" charset="0"/>
                                        </a:rPr>
                                        <m:t>𝜙</m:t>
                                      </m:r>
                                    </m:e>
                                  </m:d>
                                </m:e>
                              </m:d>
                            </m:num>
                            <m:den>
                              <m:r>
                                <a:rPr lang="en-US" sz="1400" i="1">
                                  <a:latin typeface="Cambria Math" panose="02040503050406030204" pitchFamily="18" charset="0"/>
                                </a:rPr>
                                <m:t>2</m:t>
                              </m:r>
                            </m:den>
                          </m:f>
                        </m:e>
                      </m:func>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𝜓</m:t>
                                  </m:r>
                                </m:e>
                                <m:e>
                                  <m:r>
                                    <a:rPr lang="en-US" sz="1400" i="1">
                                      <a:latin typeface="Cambria Math" panose="02040503050406030204" pitchFamily="18" charset="0"/>
                                    </a:rPr>
                                    <m:t>𝜙</m:t>
                                  </m:r>
                                </m:e>
                              </m:d>
                            </m:e>
                          </m:d>
                        </m:num>
                        <m:den>
                          <m:r>
                            <a:rPr lang="en-US" sz="1400" i="1">
                              <a:latin typeface="Cambria Math" panose="02040503050406030204" pitchFamily="18" charset="0"/>
                            </a:rPr>
                            <m:t>2</m:t>
                          </m:r>
                        </m:den>
                      </m:f>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log</m:t>
                          </m:r>
                        </m:fName>
                        <m:e>
                          <m:f>
                            <m:fPr>
                              <m:ctrlPr>
                                <a:rPr lang="en-US" sz="1400" i="1">
                                  <a:latin typeface="Cambria Math" panose="02040503050406030204" pitchFamily="18" charset="0"/>
                                </a:rPr>
                              </m:ctrlPr>
                            </m:fPr>
                            <m:num>
                              <m:r>
                                <a:rPr lang="en-US" sz="1400" i="1">
                                  <a:latin typeface="Cambria Math" panose="02040503050406030204" pitchFamily="18" charset="0"/>
                                </a:rPr>
                                <m:t>1</m:t>
                              </m:r>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𝜓</m:t>
                                      </m:r>
                                    </m:e>
                                    <m:e>
                                      <m:r>
                                        <a:rPr lang="en-US" sz="1400" i="1">
                                          <a:latin typeface="Cambria Math" panose="02040503050406030204" pitchFamily="18" charset="0"/>
                                        </a:rPr>
                                        <m:t>𝜙</m:t>
                                      </m:r>
                                    </m:e>
                                  </m:d>
                                </m:e>
                              </m:d>
                            </m:num>
                            <m:den>
                              <m:r>
                                <a:rPr lang="en-US" sz="1400" i="1">
                                  <a:latin typeface="Cambria Math" panose="02040503050406030204" pitchFamily="18" charset="0"/>
                                </a:rPr>
                                <m:t>2</m:t>
                              </m:r>
                            </m:den>
                          </m:f>
                        </m:e>
                      </m:func>
                    </m:oMath>
                  </m:oMathPara>
                </a14:m>
                <a:endParaRPr lang="en-US" sz="1400" dirty="0"/>
              </a:p>
            </p:txBody>
          </p:sp>
        </mc:Choice>
        <mc:Fallback xmlns="">
          <p:sp>
            <p:nvSpPr>
              <p:cNvPr id="11" name="TextBox 10">
                <a:extLst>
                  <a:ext uri="{FF2B5EF4-FFF2-40B4-BE49-F238E27FC236}">
                    <a16:creationId xmlns:a16="http://schemas.microsoft.com/office/drawing/2014/main" id="{294694A2-ACCD-C26C-4036-8A95CA3A4554}"/>
                  </a:ext>
                </a:extLst>
              </p:cNvPr>
              <p:cNvSpPr txBox="1">
                <a:spLocks noRot="1" noChangeAspect="1" noMove="1" noResize="1" noEditPoints="1" noAdjustHandles="1" noChangeArrowheads="1" noChangeShapeType="1" noTextEdit="1"/>
              </p:cNvSpPr>
              <p:nvPr/>
            </p:nvSpPr>
            <p:spPr>
              <a:xfrm>
                <a:off x="7134637" y="2305388"/>
                <a:ext cx="4848892" cy="507896"/>
              </a:xfrm>
              <a:prstGeom prst="rect">
                <a:avLst/>
              </a:prstGeom>
              <a:blipFill>
                <a:blip r:embed="rId5"/>
                <a:stretch>
                  <a:fillRect b="-2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6AEBE0-79FC-9F1B-9FE2-EA300AD98086}"/>
                  </a:ext>
                </a:extLst>
              </p:cNvPr>
              <p:cNvSpPr txBox="1"/>
              <p:nvPr/>
            </p:nvSpPr>
            <p:spPr>
              <a:xfrm>
                <a:off x="463772" y="1562556"/>
                <a:ext cx="6052683" cy="735458"/>
              </a:xfrm>
              <a:prstGeom prst="rect">
                <a:avLst/>
              </a:prstGeom>
              <a:noFill/>
            </p:spPr>
            <p:txBody>
              <a:bodyPr wrap="none" rtlCol="0">
                <a:spAutoFit/>
              </a:bodyPr>
              <a:lstStyle/>
              <a:p>
                <a14:m>
                  <m:oMath xmlns:m="http://schemas.openxmlformats.org/officeDocument/2006/math">
                    <m:r>
                      <a:rPr lang="en-US" sz="3600" b="0" i="1" smtClean="0">
                        <a:latin typeface="Cambria Math" panose="02040503050406030204" pitchFamily="18" charset="0"/>
                      </a:rPr>
                      <m:t>𝑆</m:t>
                    </m:r>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𝜌</m:t>
                            </m:r>
                          </m:e>
                          <m:sub>
                            <m:r>
                              <a:rPr lang="en-US" sz="3600" b="0" i="1" smtClean="0">
                                <a:latin typeface="Cambria Math" panose="02040503050406030204" pitchFamily="18" charset="0"/>
                              </a:rPr>
                              <m:t>𝑈</m:t>
                            </m:r>
                          </m:sub>
                        </m:sSub>
                      </m:e>
                    </m:d>
                    <m:r>
                      <a:rPr lang="en-US" sz="3600" b="0" i="1" smtClean="0">
                        <a:latin typeface="Cambria Math" panose="02040503050406030204" pitchFamily="18" charset="0"/>
                      </a:rPr>
                      <m:t>=</m:t>
                    </m:r>
                    <m:func>
                      <m:funcPr>
                        <m:ctrlPr>
                          <a:rPr lang="en-US" sz="3600" b="0" i="1" smtClean="0">
                            <a:latin typeface="Cambria Math" panose="02040503050406030204" pitchFamily="18" charset="0"/>
                          </a:rPr>
                        </m:ctrlPr>
                      </m:funcPr>
                      <m:fName>
                        <m:r>
                          <m:rPr>
                            <m:sty m:val="p"/>
                          </m:rPr>
                          <a:rPr lang="en-US" sz="3600" b="0" i="0" smtClean="0">
                            <a:latin typeface="Cambria Math" panose="02040503050406030204" pitchFamily="18" charset="0"/>
                          </a:rPr>
                          <m:t>log</m:t>
                        </m:r>
                      </m:fName>
                      <m:e>
                        <m:r>
                          <a:rPr lang="en-US" sz="3600" b="0" i="1" smtClean="0">
                            <a:latin typeface="Cambria Math" panose="02040503050406030204" pitchFamily="18" charset="0"/>
                          </a:rPr>
                          <m:t>𝜇</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𝑈</m:t>
                            </m:r>
                          </m:e>
                        </m:d>
                      </m:e>
                    </m:func>
                    <m:r>
                      <a:rPr lang="en-US" sz="3600" b="0" i="1" smtClean="0">
                        <a:latin typeface="Cambria Math" panose="02040503050406030204" pitchFamily="18" charset="0"/>
                      </a:rPr>
                      <m:t>=</m:t>
                    </m:r>
                    <m:func>
                      <m:funcPr>
                        <m:ctrlPr>
                          <a:rPr lang="en-US" sz="3600" b="0" i="1" smtClean="0">
                            <a:latin typeface="Cambria Math" panose="02040503050406030204" pitchFamily="18" charset="0"/>
                          </a:rPr>
                        </m:ctrlPr>
                      </m:funcPr>
                      <m:fName>
                        <m:r>
                          <m:rPr>
                            <m:sty m:val="p"/>
                          </m:rPr>
                          <a:rPr lang="en-US" sz="3600" b="0" i="0" smtClean="0">
                            <a:latin typeface="Cambria Math" panose="02040503050406030204" pitchFamily="18" charset="0"/>
                          </a:rPr>
                          <m:t>log</m:t>
                        </m:r>
                      </m:fName>
                      <m:e>
                        <m:nary>
                          <m:naryPr>
                            <m:supHide m:val="on"/>
                            <m:ctrlPr>
                              <a:rPr lang="en-US" sz="3600" b="0" i="1" smtClean="0">
                                <a:latin typeface="Cambria Math" panose="02040503050406030204" pitchFamily="18" charset="0"/>
                              </a:rPr>
                            </m:ctrlPr>
                          </m:naryPr>
                          <m:sub>
                            <m:r>
                              <a:rPr lang="en-US" sz="3600" b="0" i="1" smtClean="0">
                                <a:latin typeface="Cambria Math" panose="02040503050406030204" pitchFamily="18" charset="0"/>
                              </a:rPr>
                              <m:t>𝑈</m:t>
                            </m:r>
                          </m:sub>
                          <m:sup/>
                          <m:e>
                            <m:r>
                              <a:rPr lang="en-US" sz="3600" b="0" i="1" smtClean="0">
                                <a:latin typeface="Cambria Math" panose="02040503050406030204" pitchFamily="18" charset="0"/>
                              </a:rPr>
                              <m:t>𝜔</m:t>
                            </m:r>
                          </m:e>
                        </m:nary>
                      </m:e>
                    </m:func>
                  </m:oMath>
                </a14:m>
                <a:r>
                  <a:rPr lang="en-US" sz="3600" dirty="0"/>
                  <a:t> </a:t>
                </a:r>
              </a:p>
            </p:txBody>
          </p:sp>
        </mc:Choice>
        <mc:Fallback xmlns="">
          <p:sp>
            <p:nvSpPr>
              <p:cNvPr id="12" name="TextBox 11">
                <a:extLst>
                  <a:ext uri="{FF2B5EF4-FFF2-40B4-BE49-F238E27FC236}">
                    <a16:creationId xmlns:a16="http://schemas.microsoft.com/office/drawing/2014/main" id="{556AEBE0-79FC-9F1B-9FE2-EA300AD98086}"/>
                  </a:ext>
                </a:extLst>
              </p:cNvPr>
              <p:cNvSpPr txBox="1">
                <a:spLocks noRot="1" noChangeAspect="1" noMove="1" noResize="1" noEditPoints="1" noAdjustHandles="1" noChangeArrowheads="1" noChangeShapeType="1" noTextEdit="1"/>
              </p:cNvSpPr>
              <p:nvPr/>
            </p:nvSpPr>
            <p:spPr>
              <a:xfrm>
                <a:off x="463772" y="1562556"/>
                <a:ext cx="6052683" cy="735458"/>
              </a:xfrm>
              <a:prstGeom prst="rect">
                <a:avLst/>
              </a:prstGeom>
              <a:blipFill>
                <a:blip r:embed="rId6"/>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9E70141-71F9-A261-EE5A-2FA2D0848DD8}"/>
              </a:ext>
            </a:extLst>
          </p:cNvPr>
          <p:cNvSpPr txBox="1"/>
          <p:nvPr/>
        </p:nvSpPr>
        <p:spPr>
          <a:xfrm>
            <a:off x="1877850" y="994910"/>
            <a:ext cx="2612254" cy="461665"/>
          </a:xfrm>
          <a:prstGeom prst="rect">
            <a:avLst/>
          </a:prstGeom>
          <a:noFill/>
        </p:spPr>
        <p:txBody>
          <a:bodyPr wrap="none" rtlCol="0">
            <a:spAutoFit/>
          </a:bodyPr>
          <a:lstStyle/>
          <a:p>
            <a:r>
              <a:rPr lang="en-US" sz="2400" dirty="0"/>
              <a:t>Classical mechanics</a:t>
            </a:r>
          </a:p>
        </p:txBody>
      </p:sp>
      <p:sp>
        <p:nvSpPr>
          <p:cNvPr id="14" name="TextBox 13">
            <a:extLst>
              <a:ext uri="{FF2B5EF4-FFF2-40B4-BE49-F238E27FC236}">
                <a16:creationId xmlns:a16="http://schemas.microsoft.com/office/drawing/2014/main" id="{028F98F8-6F8A-1EE7-4A20-588457F9C36E}"/>
              </a:ext>
            </a:extLst>
          </p:cNvPr>
          <p:cNvSpPr txBox="1"/>
          <p:nvPr/>
        </p:nvSpPr>
        <p:spPr>
          <a:xfrm>
            <a:off x="585150" y="2445678"/>
            <a:ext cx="5865900" cy="646331"/>
          </a:xfrm>
          <a:prstGeom prst="rect">
            <a:avLst/>
          </a:prstGeom>
          <a:noFill/>
        </p:spPr>
        <p:txBody>
          <a:bodyPr wrap="square" rtlCol="0">
            <a:spAutoFit/>
          </a:bodyPr>
          <a:lstStyle/>
          <a:p>
            <a:r>
              <a:rPr lang="en-US" dirty="0">
                <a:solidFill>
                  <a:schemeClr val="accent6">
                    <a:lumMod val="75000"/>
                  </a:schemeClr>
                </a:solidFill>
              </a:rPr>
              <a:t>Symplectic form determines and is determined by the entropy of all uniform joint and marginal (DOF) distributions</a:t>
            </a:r>
          </a:p>
        </p:txBody>
      </p:sp>
      <p:sp>
        <p:nvSpPr>
          <p:cNvPr id="15" name="TextBox 14">
            <a:extLst>
              <a:ext uri="{FF2B5EF4-FFF2-40B4-BE49-F238E27FC236}">
                <a16:creationId xmlns:a16="http://schemas.microsoft.com/office/drawing/2014/main" id="{39A04DF0-032B-F571-D868-0BEDC086F569}"/>
              </a:ext>
            </a:extLst>
          </p:cNvPr>
          <p:cNvSpPr txBox="1"/>
          <p:nvPr/>
        </p:nvSpPr>
        <p:spPr>
          <a:xfrm>
            <a:off x="7979830" y="994909"/>
            <a:ext cx="2759410" cy="461665"/>
          </a:xfrm>
          <a:prstGeom prst="rect">
            <a:avLst/>
          </a:prstGeom>
          <a:noFill/>
        </p:spPr>
        <p:txBody>
          <a:bodyPr wrap="none" rtlCol="0">
            <a:spAutoFit/>
          </a:bodyPr>
          <a:lstStyle/>
          <a:p>
            <a:r>
              <a:rPr lang="en-US" sz="2400" dirty="0"/>
              <a:t>Quantum mechanics</a:t>
            </a:r>
          </a:p>
        </p:txBody>
      </p:sp>
      <p:sp>
        <p:nvSpPr>
          <p:cNvPr id="16" name="TextBox 15">
            <a:extLst>
              <a:ext uri="{FF2B5EF4-FFF2-40B4-BE49-F238E27FC236}">
                <a16:creationId xmlns:a16="http://schemas.microsoft.com/office/drawing/2014/main" id="{78FF912B-C17B-34F2-E7CF-9DA90ACD2597}"/>
              </a:ext>
            </a:extLst>
          </p:cNvPr>
          <p:cNvSpPr txBox="1"/>
          <p:nvPr/>
        </p:nvSpPr>
        <p:spPr>
          <a:xfrm>
            <a:off x="6892390" y="2843466"/>
            <a:ext cx="4934290" cy="646331"/>
          </a:xfrm>
          <a:prstGeom prst="rect">
            <a:avLst/>
          </a:prstGeom>
          <a:noFill/>
        </p:spPr>
        <p:txBody>
          <a:bodyPr wrap="square" rtlCol="0">
            <a:spAutoFit/>
          </a:bodyPr>
          <a:lstStyle/>
          <a:p>
            <a:r>
              <a:rPr lang="en-US" dirty="0">
                <a:solidFill>
                  <a:schemeClr val="accent6">
                    <a:lumMod val="75000"/>
                  </a:schemeClr>
                </a:solidFill>
              </a:rPr>
              <a:t>Born rule determines and is determined by the entropy of all equal mixtures of pairs of pure states</a:t>
            </a:r>
          </a:p>
        </p:txBody>
      </p:sp>
      <p:sp>
        <p:nvSpPr>
          <p:cNvPr id="3" name="Footer Placeholder 2">
            <a:extLst>
              <a:ext uri="{FF2B5EF4-FFF2-40B4-BE49-F238E27FC236}">
                <a16:creationId xmlns:a16="http://schemas.microsoft.com/office/drawing/2014/main" id="{C1C143D7-BFFE-5FC1-E8EC-700B4238C994}"/>
              </a:ext>
            </a:extLst>
          </p:cNvPr>
          <p:cNvSpPr>
            <a:spLocks noGrp="1"/>
          </p:cNvSpPr>
          <p:nvPr>
            <p:ph type="ftr" sz="quarter" idx="11"/>
          </p:nvPr>
        </p:nvSpPr>
        <p:spPr/>
        <p:txBody>
          <a:bodyPr/>
          <a:lstStyle/>
          <a:p>
            <a:r>
              <a:rPr lang="en-US"/>
              <a:t>Christine Aidala - University of Michigan</a:t>
            </a:r>
          </a:p>
        </p:txBody>
      </p:sp>
      <p:cxnSp>
        <p:nvCxnSpPr>
          <p:cNvPr id="20" name="Straight Arrow Connector 19">
            <a:extLst>
              <a:ext uri="{FF2B5EF4-FFF2-40B4-BE49-F238E27FC236}">
                <a16:creationId xmlns:a16="http://schemas.microsoft.com/office/drawing/2014/main" id="{F1963359-831E-A3BE-1A3F-1FE50269DBE3}"/>
              </a:ext>
            </a:extLst>
          </p:cNvPr>
          <p:cNvCxnSpPr>
            <a:cxnSpLocks/>
          </p:cNvCxnSpPr>
          <p:nvPr/>
        </p:nvCxnSpPr>
        <p:spPr>
          <a:xfrm flipV="1">
            <a:off x="2329543" y="4695199"/>
            <a:ext cx="2540000" cy="837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8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B5C3-EB95-BE98-F777-3A49F409D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C5DEF-FCFD-1ED9-07F1-029E27CD7380}"/>
              </a:ext>
            </a:extLst>
          </p:cNvPr>
          <p:cNvSpPr>
            <a:spLocks noGrp="1"/>
          </p:cNvSpPr>
          <p:nvPr>
            <p:ph type="title"/>
          </p:nvPr>
        </p:nvSpPr>
        <p:spPr/>
        <p:txBody>
          <a:bodyPr/>
          <a:lstStyle/>
          <a:p>
            <a:r>
              <a:rPr lang="en-US" dirty="0"/>
              <a:t>Classical uncertainty principle</a:t>
            </a:r>
          </a:p>
        </p:txBody>
      </p:sp>
      <p:sp>
        <p:nvSpPr>
          <p:cNvPr id="4" name="Slide Number Placeholder 3">
            <a:extLst>
              <a:ext uri="{FF2B5EF4-FFF2-40B4-BE49-F238E27FC236}">
                <a16:creationId xmlns:a16="http://schemas.microsoft.com/office/drawing/2014/main" id="{9C1F0979-ECC0-2861-05EA-85D0874E82A8}"/>
              </a:ext>
            </a:extLst>
          </p:cNvPr>
          <p:cNvSpPr>
            <a:spLocks noGrp="1"/>
          </p:cNvSpPr>
          <p:nvPr>
            <p:ph type="sldNum" sz="quarter" idx="13"/>
          </p:nvPr>
        </p:nvSpPr>
        <p:spPr/>
        <p:txBody>
          <a:bodyPr/>
          <a:lstStyle/>
          <a:p>
            <a:fld id="{F47845EA-7733-40EE-B074-20032348B727}" type="slidenum">
              <a:rPr lang="en-US" smtClean="0"/>
              <a:t>15</a:t>
            </a:fld>
            <a:endParaRPr lang="en-US"/>
          </a:p>
        </p:txBody>
      </p:sp>
      <p:grpSp>
        <p:nvGrpSpPr>
          <p:cNvPr id="6" name="Group 5">
            <a:extLst>
              <a:ext uri="{FF2B5EF4-FFF2-40B4-BE49-F238E27FC236}">
                <a16:creationId xmlns:a16="http://schemas.microsoft.com/office/drawing/2014/main" id="{E892AE85-4367-6BAD-2FCC-1ABBD91E9C3F}"/>
              </a:ext>
            </a:extLst>
          </p:cNvPr>
          <p:cNvGrpSpPr/>
          <p:nvPr/>
        </p:nvGrpSpPr>
        <p:grpSpPr>
          <a:xfrm>
            <a:off x="7165542" y="1096996"/>
            <a:ext cx="5026458" cy="2545013"/>
            <a:chOff x="7200882" y="399413"/>
            <a:chExt cx="5026458" cy="2545013"/>
          </a:xfrm>
        </p:grpSpPr>
        <p:pic>
          <p:nvPicPr>
            <p:cNvPr id="7" name="Picture 6">
              <a:extLst>
                <a:ext uri="{FF2B5EF4-FFF2-40B4-BE49-F238E27FC236}">
                  <a16:creationId xmlns:a16="http://schemas.microsoft.com/office/drawing/2014/main" id="{DB00F2C8-F65D-6C53-0BE8-1166F7A99183}"/>
                </a:ext>
              </a:extLst>
            </p:cNvPr>
            <p:cNvPicPr>
              <a:picLocks noChangeAspect="1"/>
            </p:cNvPicPr>
            <p:nvPr/>
          </p:nvPicPr>
          <p:blipFill>
            <a:blip r:embed="rId2"/>
            <a:stretch>
              <a:fillRect/>
            </a:stretch>
          </p:blipFill>
          <p:spPr>
            <a:xfrm>
              <a:off x="7394804" y="535953"/>
              <a:ext cx="4519308" cy="233587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496D10-652A-D98A-6891-DDB5F32BE80C}"/>
                    </a:ext>
                  </a:extLst>
                </p:cNvPr>
                <p:cNvSpPr txBox="1"/>
                <p:nvPr/>
              </p:nvSpPr>
              <p:spPr>
                <a:xfrm>
                  <a:off x="7200882" y="399413"/>
                  <a:ext cx="32284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m:t>
                        </m:r>
                      </m:oMath>
                    </m:oMathPara>
                  </a14:m>
                  <a:endParaRPr lang="en-US" sz="1400" dirty="0"/>
                </a:p>
              </p:txBody>
            </p:sp>
          </mc:Choice>
          <mc:Fallback xmlns="">
            <p:sp>
              <p:nvSpPr>
                <p:cNvPr id="8" name="TextBox 7">
                  <a:extLst>
                    <a:ext uri="{FF2B5EF4-FFF2-40B4-BE49-F238E27FC236}">
                      <a16:creationId xmlns:a16="http://schemas.microsoft.com/office/drawing/2014/main" id="{E9496D10-652A-D98A-6891-DDB5F32BE80C}"/>
                    </a:ext>
                  </a:extLst>
                </p:cNvPr>
                <p:cNvSpPr txBox="1">
                  <a:spLocks noRot="1" noChangeAspect="1" noMove="1" noResize="1" noEditPoints="1" noAdjustHandles="1" noChangeArrowheads="1" noChangeShapeType="1" noTextEdit="1"/>
                </p:cNvSpPr>
                <p:nvPr/>
              </p:nvSpPr>
              <p:spPr>
                <a:xfrm>
                  <a:off x="7200882" y="399413"/>
                  <a:ext cx="322844" cy="307777"/>
                </a:xfrm>
                <a:prstGeom prst="rect">
                  <a:avLst/>
                </a:prstGeom>
                <a:blipFill>
                  <a:blip r:embed="rId3"/>
                  <a:stretch>
                    <a:fillRect/>
                  </a:stretch>
                </a:blipFill>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58DD4539-535C-FCFA-292C-1423612CDF5D}"/>
                </a:ext>
              </a:extLst>
            </p:cNvPr>
            <p:cNvSpPr/>
            <p:nvPr/>
          </p:nvSpPr>
          <p:spPr>
            <a:xfrm>
              <a:off x="7535212" y="608553"/>
              <a:ext cx="4379548" cy="2252623"/>
            </a:xfrm>
            <a:custGeom>
              <a:avLst/>
              <a:gdLst>
                <a:gd name="connsiteX0" fmla="*/ 410155 w 5880794"/>
                <a:gd name="connsiteY0" fmla="*/ 191140 h 2663295"/>
                <a:gd name="connsiteX1" fmla="*/ 403805 w 5880794"/>
                <a:gd name="connsiteY1" fmla="*/ 2626365 h 2663295"/>
                <a:gd name="connsiteX2" fmla="*/ 826080 w 5880794"/>
                <a:gd name="connsiteY2" fmla="*/ 1594490 h 2663295"/>
                <a:gd name="connsiteX3" fmla="*/ 2616780 w 5880794"/>
                <a:gd name="connsiteY3" fmla="*/ 676915 h 2663295"/>
                <a:gd name="connsiteX4" fmla="*/ 4442405 w 5880794"/>
                <a:gd name="connsiteY4" fmla="*/ 330840 h 2663295"/>
                <a:gd name="connsiteX5" fmla="*/ 5702880 w 5880794"/>
                <a:gd name="connsiteY5" fmla="*/ 175265 h 2663295"/>
                <a:gd name="connsiteX6" fmla="*/ 410155 w 5880794"/>
                <a:gd name="connsiteY6" fmla="*/ 191140 h 2663295"/>
                <a:gd name="connsiteX0" fmla="*/ 410155 w 5880794"/>
                <a:gd name="connsiteY0" fmla="*/ 191140 h 2663295"/>
                <a:gd name="connsiteX1" fmla="*/ 403805 w 5880794"/>
                <a:gd name="connsiteY1" fmla="*/ 2626365 h 2663295"/>
                <a:gd name="connsiteX2" fmla="*/ 826080 w 5880794"/>
                <a:gd name="connsiteY2" fmla="*/ 1594490 h 2663295"/>
                <a:gd name="connsiteX3" fmla="*/ 2616780 w 5880794"/>
                <a:gd name="connsiteY3" fmla="*/ 676915 h 2663295"/>
                <a:gd name="connsiteX4" fmla="*/ 4442405 w 5880794"/>
                <a:gd name="connsiteY4" fmla="*/ 330840 h 2663295"/>
                <a:gd name="connsiteX5" fmla="*/ 5702880 w 5880794"/>
                <a:gd name="connsiteY5" fmla="*/ 175265 h 2663295"/>
                <a:gd name="connsiteX6" fmla="*/ 410155 w 5880794"/>
                <a:gd name="connsiteY6" fmla="*/ 191140 h 2663295"/>
                <a:gd name="connsiteX0" fmla="*/ 410155 w 5880794"/>
                <a:gd name="connsiteY0" fmla="*/ 191140 h 2663295"/>
                <a:gd name="connsiteX1" fmla="*/ 403805 w 5880794"/>
                <a:gd name="connsiteY1" fmla="*/ 2626365 h 2663295"/>
                <a:gd name="connsiteX2" fmla="*/ 826080 w 5880794"/>
                <a:gd name="connsiteY2" fmla="*/ 1594490 h 2663295"/>
                <a:gd name="connsiteX3" fmla="*/ 2616780 w 5880794"/>
                <a:gd name="connsiteY3" fmla="*/ 676915 h 2663295"/>
                <a:gd name="connsiteX4" fmla="*/ 4442405 w 5880794"/>
                <a:gd name="connsiteY4" fmla="*/ 330840 h 2663295"/>
                <a:gd name="connsiteX5" fmla="*/ 5702880 w 5880794"/>
                <a:gd name="connsiteY5" fmla="*/ 175265 h 2663295"/>
                <a:gd name="connsiteX6" fmla="*/ 410155 w 5880794"/>
                <a:gd name="connsiteY6" fmla="*/ 191140 h 2663295"/>
                <a:gd name="connsiteX0" fmla="*/ 6350 w 5476989"/>
                <a:gd name="connsiteY0" fmla="*/ 191140 h 2663295"/>
                <a:gd name="connsiteX1" fmla="*/ 0 w 5476989"/>
                <a:gd name="connsiteY1" fmla="*/ 2626365 h 2663295"/>
                <a:gd name="connsiteX2" fmla="*/ 422275 w 5476989"/>
                <a:gd name="connsiteY2" fmla="*/ 1594490 h 2663295"/>
                <a:gd name="connsiteX3" fmla="*/ 2212975 w 5476989"/>
                <a:gd name="connsiteY3" fmla="*/ 676915 h 2663295"/>
                <a:gd name="connsiteX4" fmla="*/ 4038600 w 5476989"/>
                <a:gd name="connsiteY4" fmla="*/ 330840 h 2663295"/>
                <a:gd name="connsiteX5" fmla="*/ 5299075 w 5476989"/>
                <a:gd name="connsiteY5" fmla="*/ 175265 h 2663295"/>
                <a:gd name="connsiteX6" fmla="*/ 6350 w 5476989"/>
                <a:gd name="connsiteY6" fmla="*/ 191140 h 2663295"/>
                <a:gd name="connsiteX0" fmla="*/ 6350 w 5476989"/>
                <a:gd name="connsiteY0" fmla="*/ 15875 h 2488030"/>
                <a:gd name="connsiteX1" fmla="*/ 0 w 5476989"/>
                <a:gd name="connsiteY1" fmla="*/ 2451100 h 2488030"/>
                <a:gd name="connsiteX2" fmla="*/ 422275 w 5476989"/>
                <a:gd name="connsiteY2" fmla="*/ 1419225 h 2488030"/>
                <a:gd name="connsiteX3" fmla="*/ 2212975 w 5476989"/>
                <a:gd name="connsiteY3" fmla="*/ 501650 h 2488030"/>
                <a:gd name="connsiteX4" fmla="*/ 4038600 w 5476989"/>
                <a:gd name="connsiteY4" fmla="*/ 155575 h 2488030"/>
                <a:gd name="connsiteX5" fmla="*/ 5299075 w 5476989"/>
                <a:gd name="connsiteY5" fmla="*/ 0 h 2488030"/>
                <a:gd name="connsiteX6" fmla="*/ 6350 w 5476989"/>
                <a:gd name="connsiteY6" fmla="*/ 15875 h 2488030"/>
                <a:gd name="connsiteX0" fmla="*/ 6350 w 5476989"/>
                <a:gd name="connsiteY0" fmla="*/ 15875 h 2488030"/>
                <a:gd name="connsiteX1" fmla="*/ 0 w 5476989"/>
                <a:gd name="connsiteY1" fmla="*/ 2451100 h 2488030"/>
                <a:gd name="connsiteX2" fmla="*/ 422275 w 5476989"/>
                <a:gd name="connsiteY2" fmla="*/ 1419225 h 2488030"/>
                <a:gd name="connsiteX3" fmla="*/ 2212975 w 5476989"/>
                <a:gd name="connsiteY3" fmla="*/ 501650 h 2488030"/>
                <a:gd name="connsiteX4" fmla="*/ 4038600 w 5476989"/>
                <a:gd name="connsiteY4" fmla="*/ 155575 h 2488030"/>
                <a:gd name="connsiteX5" fmla="*/ 5299075 w 5476989"/>
                <a:gd name="connsiteY5" fmla="*/ 0 h 2488030"/>
                <a:gd name="connsiteX6" fmla="*/ 6350 w 5476989"/>
                <a:gd name="connsiteY6" fmla="*/ 15875 h 2488030"/>
                <a:gd name="connsiteX0" fmla="*/ 6350 w 5476989"/>
                <a:gd name="connsiteY0" fmla="*/ 15875 h 2496520"/>
                <a:gd name="connsiteX1" fmla="*/ 0 w 5476989"/>
                <a:gd name="connsiteY1" fmla="*/ 2451100 h 2496520"/>
                <a:gd name="connsiteX2" fmla="*/ 422275 w 5476989"/>
                <a:gd name="connsiteY2" fmla="*/ 1419225 h 2496520"/>
                <a:gd name="connsiteX3" fmla="*/ 2212975 w 5476989"/>
                <a:gd name="connsiteY3" fmla="*/ 501650 h 2496520"/>
                <a:gd name="connsiteX4" fmla="*/ 4038600 w 5476989"/>
                <a:gd name="connsiteY4" fmla="*/ 155575 h 2496520"/>
                <a:gd name="connsiteX5" fmla="*/ 5299075 w 5476989"/>
                <a:gd name="connsiteY5" fmla="*/ 0 h 2496520"/>
                <a:gd name="connsiteX6" fmla="*/ 6350 w 5476989"/>
                <a:gd name="connsiteY6" fmla="*/ 15875 h 2496520"/>
                <a:gd name="connsiteX0" fmla="*/ 6350 w 5476989"/>
                <a:gd name="connsiteY0" fmla="*/ 15875 h 2451100"/>
                <a:gd name="connsiteX1" fmla="*/ 0 w 5476989"/>
                <a:gd name="connsiteY1" fmla="*/ 2451100 h 2451100"/>
                <a:gd name="connsiteX2" fmla="*/ 422275 w 5476989"/>
                <a:gd name="connsiteY2" fmla="*/ 1419225 h 2451100"/>
                <a:gd name="connsiteX3" fmla="*/ 2212975 w 5476989"/>
                <a:gd name="connsiteY3" fmla="*/ 501650 h 2451100"/>
                <a:gd name="connsiteX4" fmla="*/ 4038600 w 5476989"/>
                <a:gd name="connsiteY4" fmla="*/ 155575 h 2451100"/>
                <a:gd name="connsiteX5" fmla="*/ 5299075 w 5476989"/>
                <a:gd name="connsiteY5" fmla="*/ 0 h 2451100"/>
                <a:gd name="connsiteX6" fmla="*/ 6350 w 5476989"/>
                <a:gd name="connsiteY6" fmla="*/ 15875 h 2451100"/>
                <a:gd name="connsiteX0" fmla="*/ 6350 w 5476989"/>
                <a:gd name="connsiteY0" fmla="*/ 15875 h 2473325"/>
                <a:gd name="connsiteX1" fmla="*/ 0 w 5476989"/>
                <a:gd name="connsiteY1" fmla="*/ 2473325 h 2473325"/>
                <a:gd name="connsiteX2" fmla="*/ 422275 w 5476989"/>
                <a:gd name="connsiteY2" fmla="*/ 1419225 h 2473325"/>
                <a:gd name="connsiteX3" fmla="*/ 2212975 w 5476989"/>
                <a:gd name="connsiteY3" fmla="*/ 501650 h 2473325"/>
                <a:gd name="connsiteX4" fmla="*/ 4038600 w 5476989"/>
                <a:gd name="connsiteY4" fmla="*/ 155575 h 2473325"/>
                <a:gd name="connsiteX5" fmla="*/ 5299075 w 5476989"/>
                <a:gd name="connsiteY5" fmla="*/ 0 h 2473325"/>
                <a:gd name="connsiteX6" fmla="*/ 6350 w 5476989"/>
                <a:gd name="connsiteY6" fmla="*/ 15875 h 2473325"/>
                <a:gd name="connsiteX0" fmla="*/ 6350 w 5476989"/>
                <a:gd name="connsiteY0" fmla="*/ 15875 h 2473325"/>
                <a:gd name="connsiteX1" fmla="*/ 0 w 5476989"/>
                <a:gd name="connsiteY1" fmla="*/ 2473325 h 2473325"/>
                <a:gd name="connsiteX2" fmla="*/ 422275 w 5476989"/>
                <a:gd name="connsiteY2" fmla="*/ 1419225 h 2473325"/>
                <a:gd name="connsiteX3" fmla="*/ 2212975 w 5476989"/>
                <a:gd name="connsiteY3" fmla="*/ 501650 h 2473325"/>
                <a:gd name="connsiteX4" fmla="*/ 4038600 w 5476989"/>
                <a:gd name="connsiteY4" fmla="*/ 155575 h 2473325"/>
                <a:gd name="connsiteX5" fmla="*/ 5299075 w 5476989"/>
                <a:gd name="connsiteY5" fmla="*/ 0 h 2473325"/>
                <a:gd name="connsiteX6" fmla="*/ 6350 w 5476989"/>
                <a:gd name="connsiteY6" fmla="*/ 15875 h 2473325"/>
                <a:gd name="connsiteX0" fmla="*/ 6350 w 5476989"/>
                <a:gd name="connsiteY0" fmla="*/ 15875 h 2473325"/>
                <a:gd name="connsiteX1" fmla="*/ 0 w 5476989"/>
                <a:gd name="connsiteY1" fmla="*/ 2473325 h 2473325"/>
                <a:gd name="connsiteX2" fmla="*/ 422275 w 5476989"/>
                <a:gd name="connsiteY2" fmla="*/ 1419225 h 2473325"/>
                <a:gd name="connsiteX3" fmla="*/ 2212975 w 5476989"/>
                <a:gd name="connsiteY3" fmla="*/ 501650 h 2473325"/>
                <a:gd name="connsiteX4" fmla="*/ 4038600 w 5476989"/>
                <a:gd name="connsiteY4" fmla="*/ 155575 h 2473325"/>
                <a:gd name="connsiteX5" fmla="*/ 5299075 w 5476989"/>
                <a:gd name="connsiteY5" fmla="*/ 0 h 2473325"/>
                <a:gd name="connsiteX6" fmla="*/ 6350 w 5476989"/>
                <a:gd name="connsiteY6" fmla="*/ 15875 h 2473325"/>
                <a:gd name="connsiteX0" fmla="*/ 6350 w 5476989"/>
                <a:gd name="connsiteY0" fmla="*/ 15875 h 2473325"/>
                <a:gd name="connsiteX1" fmla="*/ 0 w 5476989"/>
                <a:gd name="connsiteY1" fmla="*/ 2473325 h 2473325"/>
                <a:gd name="connsiteX2" fmla="*/ 422275 w 5476989"/>
                <a:gd name="connsiteY2" fmla="*/ 1419225 h 2473325"/>
                <a:gd name="connsiteX3" fmla="*/ 2212975 w 5476989"/>
                <a:gd name="connsiteY3" fmla="*/ 501650 h 2473325"/>
                <a:gd name="connsiteX4" fmla="*/ 4038600 w 5476989"/>
                <a:gd name="connsiteY4" fmla="*/ 155575 h 2473325"/>
                <a:gd name="connsiteX5" fmla="*/ 5299075 w 5476989"/>
                <a:gd name="connsiteY5" fmla="*/ 0 h 2473325"/>
                <a:gd name="connsiteX6" fmla="*/ 6350 w 5476989"/>
                <a:gd name="connsiteY6" fmla="*/ 15875 h 2473325"/>
                <a:gd name="connsiteX0" fmla="*/ 6350 w 5476989"/>
                <a:gd name="connsiteY0" fmla="*/ 15875 h 2473325"/>
                <a:gd name="connsiteX1" fmla="*/ 0 w 5476989"/>
                <a:gd name="connsiteY1" fmla="*/ 2473325 h 2473325"/>
                <a:gd name="connsiteX2" fmla="*/ 422275 w 5476989"/>
                <a:gd name="connsiteY2" fmla="*/ 1419225 h 2473325"/>
                <a:gd name="connsiteX3" fmla="*/ 2212975 w 5476989"/>
                <a:gd name="connsiteY3" fmla="*/ 501650 h 2473325"/>
                <a:gd name="connsiteX4" fmla="*/ 4038600 w 5476989"/>
                <a:gd name="connsiteY4" fmla="*/ 155575 h 2473325"/>
                <a:gd name="connsiteX5" fmla="*/ 5299075 w 5476989"/>
                <a:gd name="connsiteY5" fmla="*/ 0 h 2473325"/>
                <a:gd name="connsiteX6" fmla="*/ 6350 w 5476989"/>
                <a:gd name="connsiteY6" fmla="*/ 15875 h 2473325"/>
                <a:gd name="connsiteX0" fmla="*/ 6350 w 5299075"/>
                <a:gd name="connsiteY0" fmla="*/ 15875 h 2473325"/>
                <a:gd name="connsiteX1" fmla="*/ 0 w 5299075"/>
                <a:gd name="connsiteY1" fmla="*/ 2473325 h 2473325"/>
                <a:gd name="connsiteX2" fmla="*/ 422275 w 5299075"/>
                <a:gd name="connsiteY2" fmla="*/ 1419225 h 2473325"/>
                <a:gd name="connsiteX3" fmla="*/ 2212975 w 5299075"/>
                <a:gd name="connsiteY3" fmla="*/ 501650 h 2473325"/>
                <a:gd name="connsiteX4" fmla="*/ 4038600 w 5299075"/>
                <a:gd name="connsiteY4" fmla="*/ 155575 h 2473325"/>
                <a:gd name="connsiteX5" fmla="*/ 5299075 w 5299075"/>
                <a:gd name="connsiteY5" fmla="*/ 0 h 2473325"/>
                <a:gd name="connsiteX6" fmla="*/ 6350 w 5299075"/>
                <a:gd name="connsiteY6" fmla="*/ 15875 h 2473325"/>
                <a:gd name="connsiteX0" fmla="*/ 3730 w 5296455"/>
                <a:gd name="connsiteY0" fmla="*/ 15875 h 2541444"/>
                <a:gd name="connsiteX1" fmla="*/ 0 w 5296455"/>
                <a:gd name="connsiteY1" fmla="*/ 2541444 h 2541444"/>
                <a:gd name="connsiteX2" fmla="*/ 419655 w 5296455"/>
                <a:gd name="connsiteY2" fmla="*/ 1419225 h 2541444"/>
                <a:gd name="connsiteX3" fmla="*/ 2210355 w 5296455"/>
                <a:gd name="connsiteY3" fmla="*/ 501650 h 2541444"/>
                <a:gd name="connsiteX4" fmla="*/ 4035980 w 5296455"/>
                <a:gd name="connsiteY4" fmla="*/ 155575 h 2541444"/>
                <a:gd name="connsiteX5" fmla="*/ 5296455 w 5296455"/>
                <a:gd name="connsiteY5" fmla="*/ 0 h 2541444"/>
                <a:gd name="connsiteX6" fmla="*/ 3730 w 5296455"/>
                <a:gd name="connsiteY6" fmla="*/ 15875 h 2541444"/>
                <a:gd name="connsiteX0" fmla="*/ 3730 w 5296455"/>
                <a:gd name="connsiteY0" fmla="*/ 15875 h 2541444"/>
                <a:gd name="connsiteX1" fmla="*/ 0 w 5296455"/>
                <a:gd name="connsiteY1" fmla="*/ 2541444 h 2541444"/>
                <a:gd name="connsiteX2" fmla="*/ 419655 w 5296455"/>
                <a:gd name="connsiteY2" fmla="*/ 1419225 h 2541444"/>
                <a:gd name="connsiteX3" fmla="*/ 2210355 w 5296455"/>
                <a:gd name="connsiteY3" fmla="*/ 501650 h 2541444"/>
                <a:gd name="connsiteX4" fmla="*/ 4025500 w 5296455"/>
                <a:gd name="connsiteY4" fmla="*/ 176534 h 2541444"/>
                <a:gd name="connsiteX5" fmla="*/ 5296455 w 5296455"/>
                <a:gd name="connsiteY5" fmla="*/ 0 h 2541444"/>
                <a:gd name="connsiteX6" fmla="*/ 3730 w 5296455"/>
                <a:gd name="connsiteY6" fmla="*/ 15875 h 2541444"/>
                <a:gd name="connsiteX0" fmla="*/ 3730 w 4761990"/>
                <a:gd name="connsiteY0" fmla="*/ 0 h 2525569"/>
                <a:gd name="connsiteX1" fmla="*/ 0 w 4761990"/>
                <a:gd name="connsiteY1" fmla="*/ 2525569 h 2525569"/>
                <a:gd name="connsiteX2" fmla="*/ 419655 w 4761990"/>
                <a:gd name="connsiteY2" fmla="*/ 1403350 h 2525569"/>
                <a:gd name="connsiteX3" fmla="*/ 2210355 w 4761990"/>
                <a:gd name="connsiteY3" fmla="*/ 485775 h 2525569"/>
                <a:gd name="connsiteX4" fmla="*/ 4025500 w 4761990"/>
                <a:gd name="connsiteY4" fmla="*/ 160659 h 2525569"/>
                <a:gd name="connsiteX5" fmla="*/ 4761990 w 4761990"/>
                <a:gd name="connsiteY5" fmla="*/ 60104 h 2525569"/>
                <a:gd name="connsiteX6" fmla="*/ 3730 w 4761990"/>
                <a:gd name="connsiteY6" fmla="*/ 0 h 2525569"/>
                <a:gd name="connsiteX0" fmla="*/ 72 w 4802871"/>
                <a:gd name="connsiteY0" fmla="*/ 8016 h 2465466"/>
                <a:gd name="connsiteX1" fmla="*/ 40881 w 4802871"/>
                <a:gd name="connsiteY1" fmla="*/ 2465466 h 2465466"/>
                <a:gd name="connsiteX2" fmla="*/ 460536 w 4802871"/>
                <a:gd name="connsiteY2" fmla="*/ 1343247 h 2465466"/>
                <a:gd name="connsiteX3" fmla="*/ 2251236 w 4802871"/>
                <a:gd name="connsiteY3" fmla="*/ 425672 h 2465466"/>
                <a:gd name="connsiteX4" fmla="*/ 4066381 w 4802871"/>
                <a:gd name="connsiteY4" fmla="*/ 100556 h 2465466"/>
                <a:gd name="connsiteX5" fmla="*/ 4802871 w 4802871"/>
                <a:gd name="connsiteY5" fmla="*/ 1 h 2465466"/>
                <a:gd name="connsiteX6" fmla="*/ 72 w 4802871"/>
                <a:gd name="connsiteY6" fmla="*/ 8016 h 2465466"/>
                <a:gd name="connsiteX0" fmla="*/ 72 w 4802871"/>
                <a:gd name="connsiteY0" fmla="*/ 0 h 2473170"/>
                <a:gd name="connsiteX1" fmla="*/ 40881 w 4802871"/>
                <a:gd name="connsiteY1" fmla="*/ 2473170 h 2473170"/>
                <a:gd name="connsiteX2" fmla="*/ 460536 w 4802871"/>
                <a:gd name="connsiteY2" fmla="*/ 1350951 h 2473170"/>
                <a:gd name="connsiteX3" fmla="*/ 2251236 w 4802871"/>
                <a:gd name="connsiteY3" fmla="*/ 433376 h 2473170"/>
                <a:gd name="connsiteX4" fmla="*/ 4066381 w 4802871"/>
                <a:gd name="connsiteY4" fmla="*/ 108260 h 2473170"/>
                <a:gd name="connsiteX5" fmla="*/ 4802871 w 4802871"/>
                <a:gd name="connsiteY5" fmla="*/ 7705 h 2473170"/>
                <a:gd name="connsiteX6" fmla="*/ 72 w 4802871"/>
                <a:gd name="connsiteY6" fmla="*/ 0 h 2473170"/>
                <a:gd name="connsiteX0" fmla="*/ 343568 w 5146367"/>
                <a:gd name="connsiteY0" fmla="*/ 0 h 2506306"/>
                <a:gd name="connsiteX1" fmla="*/ 385423 w 5146367"/>
                <a:gd name="connsiteY1" fmla="*/ 2007326 h 2506306"/>
                <a:gd name="connsiteX2" fmla="*/ 384377 w 5146367"/>
                <a:gd name="connsiteY2" fmla="*/ 2473170 h 2506306"/>
                <a:gd name="connsiteX3" fmla="*/ 804032 w 5146367"/>
                <a:gd name="connsiteY3" fmla="*/ 1350951 h 2506306"/>
                <a:gd name="connsiteX4" fmla="*/ 2594732 w 5146367"/>
                <a:gd name="connsiteY4" fmla="*/ 433376 h 2506306"/>
                <a:gd name="connsiteX5" fmla="*/ 4409877 w 5146367"/>
                <a:gd name="connsiteY5" fmla="*/ 108260 h 2506306"/>
                <a:gd name="connsiteX6" fmla="*/ 5146367 w 5146367"/>
                <a:gd name="connsiteY6" fmla="*/ 7705 h 2506306"/>
                <a:gd name="connsiteX7" fmla="*/ 343568 w 5146367"/>
                <a:gd name="connsiteY7" fmla="*/ 0 h 2506306"/>
                <a:gd name="connsiteX0" fmla="*/ 0 w 4802799"/>
                <a:gd name="connsiteY0" fmla="*/ 0 h 2506306"/>
                <a:gd name="connsiteX1" fmla="*/ 41855 w 4802799"/>
                <a:gd name="connsiteY1" fmla="*/ 2007326 h 2506306"/>
                <a:gd name="connsiteX2" fmla="*/ 40809 w 4802799"/>
                <a:gd name="connsiteY2" fmla="*/ 2473170 h 2506306"/>
                <a:gd name="connsiteX3" fmla="*/ 460464 w 4802799"/>
                <a:gd name="connsiteY3" fmla="*/ 1350951 h 2506306"/>
                <a:gd name="connsiteX4" fmla="*/ 2251164 w 4802799"/>
                <a:gd name="connsiteY4" fmla="*/ 433376 h 2506306"/>
                <a:gd name="connsiteX5" fmla="*/ 4066309 w 4802799"/>
                <a:gd name="connsiteY5" fmla="*/ 108260 h 2506306"/>
                <a:gd name="connsiteX6" fmla="*/ 4802799 w 4802799"/>
                <a:gd name="connsiteY6" fmla="*/ 7705 h 2506306"/>
                <a:gd name="connsiteX7" fmla="*/ 0 w 4802799"/>
                <a:gd name="connsiteY7" fmla="*/ 0 h 2506306"/>
                <a:gd name="connsiteX0" fmla="*/ 0 w 4802799"/>
                <a:gd name="connsiteY0" fmla="*/ 0 h 2473170"/>
                <a:gd name="connsiteX1" fmla="*/ 41855 w 4802799"/>
                <a:gd name="connsiteY1" fmla="*/ 2007326 h 2473170"/>
                <a:gd name="connsiteX2" fmla="*/ 40809 w 4802799"/>
                <a:gd name="connsiteY2" fmla="*/ 2473170 h 2473170"/>
                <a:gd name="connsiteX3" fmla="*/ 460464 w 4802799"/>
                <a:gd name="connsiteY3" fmla="*/ 1350951 h 2473170"/>
                <a:gd name="connsiteX4" fmla="*/ 2251164 w 4802799"/>
                <a:gd name="connsiteY4" fmla="*/ 433376 h 2473170"/>
                <a:gd name="connsiteX5" fmla="*/ 4066309 w 4802799"/>
                <a:gd name="connsiteY5" fmla="*/ 108260 h 2473170"/>
                <a:gd name="connsiteX6" fmla="*/ 4802799 w 4802799"/>
                <a:gd name="connsiteY6" fmla="*/ 7705 h 2473170"/>
                <a:gd name="connsiteX7" fmla="*/ 0 w 4802799"/>
                <a:gd name="connsiteY7" fmla="*/ 0 h 2473170"/>
                <a:gd name="connsiteX0" fmla="*/ 13165 w 4815964"/>
                <a:gd name="connsiteY0" fmla="*/ 0 h 2509198"/>
                <a:gd name="connsiteX1" fmla="*/ 1 w 4815964"/>
                <a:gd name="connsiteY1" fmla="*/ 2463193 h 2509198"/>
                <a:gd name="connsiteX2" fmla="*/ 53974 w 4815964"/>
                <a:gd name="connsiteY2" fmla="*/ 2473170 h 2509198"/>
                <a:gd name="connsiteX3" fmla="*/ 473629 w 4815964"/>
                <a:gd name="connsiteY3" fmla="*/ 1350951 h 2509198"/>
                <a:gd name="connsiteX4" fmla="*/ 2264329 w 4815964"/>
                <a:gd name="connsiteY4" fmla="*/ 433376 h 2509198"/>
                <a:gd name="connsiteX5" fmla="*/ 4079474 w 4815964"/>
                <a:gd name="connsiteY5" fmla="*/ 108260 h 2509198"/>
                <a:gd name="connsiteX6" fmla="*/ 4815964 w 4815964"/>
                <a:gd name="connsiteY6" fmla="*/ 7705 h 2509198"/>
                <a:gd name="connsiteX7" fmla="*/ 13165 w 4815964"/>
                <a:gd name="connsiteY7" fmla="*/ 0 h 2509198"/>
                <a:gd name="connsiteX0" fmla="*/ 13164 w 4815963"/>
                <a:gd name="connsiteY0" fmla="*/ 0 h 2473170"/>
                <a:gd name="connsiteX1" fmla="*/ 0 w 4815963"/>
                <a:gd name="connsiteY1" fmla="*/ 2463193 h 2473170"/>
                <a:gd name="connsiteX2" fmla="*/ 53973 w 4815963"/>
                <a:gd name="connsiteY2" fmla="*/ 2473170 h 2473170"/>
                <a:gd name="connsiteX3" fmla="*/ 473628 w 4815963"/>
                <a:gd name="connsiteY3" fmla="*/ 1350951 h 2473170"/>
                <a:gd name="connsiteX4" fmla="*/ 2264328 w 4815963"/>
                <a:gd name="connsiteY4" fmla="*/ 433376 h 2473170"/>
                <a:gd name="connsiteX5" fmla="*/ 4079473 w 4815963"/>
                <a:gd name="connsiteY5" fmla="*/ 108260 h 2473170"/>
                <a:gd name="connsiteX6" fmla="*/ 4815963 w 4815963"/>
                <a:gd name="connsiteY6" fmla="*/ 7705 h 2473170"/>
                <a:gd name="connsiteX7" fmla="*/ 13164 w 4815963"/>
                <a:gd name="connsiteY7" fmla="*/ 0 h 2473170"/>
                <a:gd name="connsiteX0" fmla="*/ 13164 w 4815963"/>
                <a:gd name="connsiteY0" fmla="*/ 0 h 2473170"/>
                <a:gd name="connsiteX1" fmla="*/ 0 w 4815963"/>
                <a:gd name="connsiteY1" fmla="*/ 2471053 h 2473170"/>
                <a:gd name="connsiteX2" fmla="*/ 53973 w 4815963"/>
                <a:gd name="connsiteY2" fmla="*/ 2473170 h 2473170"/>
                <a:gd name="connsiteX3" fmla="*/ 473628 w 4815963"/>
                <a:gd name="connsiteY3" fmla="*/ 1350951 h 2473170"/>
                <a:gd name="connsiteX4" fmla="*/ 2264328 w 4815963"/>
                <a:gd name="connsiteY4" fmla="*/ 433376 h 2473170"/>
                <a:gd name="connsiteX5" fmla="*/ 4079473 w 4815963"/>
                <a:gd name="connsiteY5" fmla="*/ 108260 h 2473170"/>
                <a:gd name="connsiteX6" fmla="*/ 4815963 w 4815963"/>
                <a:gd name="connsiteY6" fmla="*/ 7705 h 2473170"/>
                <a:gd name="connsiteX7" fmla="*/ 13164 w 4815963"/>
                <a:gd name="connsiteY7" fmla="*/ 0 h 2473170"/>
                <a:gd name="connsiteX0" fmla="*/ 0 w 4818519"/>
                <a:gd name="connsiteY0" fmla="*/ 0 h 2478409"/>
                <a:gd name="connsiteX1" fmla="*/ 2556 w 4818519"/>
                <a:gd name="connsiteY1" fmla="*/ 2476292 h 2478409"/>
                <a:gd name="connsiteX2" fmla="*/ 56529 w 4818519"/>
                <a:gd name="connsiteY2" fmla="*/ 2478409 h 2478409"/>
                <a:gd name="connsiteX3" fmla="*/ 476184 w 4818519"/>
                <a:gd name="connsiteY3" fmla="*/ 1356190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 name="connsiteX0" fmla="*/ 0 w 4818519"/>
                <a:gd name="connsiteY0" fmla="*/ 0 h 2478409"/>
                <a:gd name="connsiteX1" fmla="*/ 2556 w 4818519"/>
                <a:gd name="connsiteY1" fmla="*/ 2476292 h 2478409"/>
                <a:gd name="connsiteX2" fmla="*/ 56529 w 4818519"/>
                <a:gd name="connsiteY2" fmla="*/ 2478409 h 2478409"/>
                <a:gd name="connsiteX3" fmla="*/ 476184 w 4818519"/>
                <a:gd name="connsiteY3" fmla="*/ 1356190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 name="connsiteX0" fmla="*/ 0 w 4818519"/>
                <a:gd name="connsiteY0" fmla="*/ 0 h 2478409"/>
                <a:gd name="connsiteX1" fmla="*/ 2556 w 4818519"/>
                <a:gd name="connsiteY1" fmla="*/ 2476292 h 2478409"/>
                <a:gd name="connsiteX2" fmla="*/ 56529 w 4818519"/>
                <a:gd name="connsiteY2" fmla="*/ 2478409 h 2478409"/>
                <a:gd name="connsiteX3" fmla="*/ 476184 w 4818519"/>
                <a:gd name="connsiteY3" fmla="*/ 1356190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 name="connsiteX0" fmla="*/ 0 w 4818519"/>
                <a:gd name="connsiteY0" fmla="*/ 0 h 2478409"/>
                <a:gd name="connsiteX1" fmla="*/ 2556 w 4818519"/>
                <a:gd name="connsiteY1" fmla="*/ 2476292 h 2478409"/>
                <a:gd name="connsiteX2" fmla="*/ 56529 w 4818519"/>
                <a:gd name="connsiteY2" fmla="*/ 2478409 h 2478409"/>
                <a:gd name="connsiteX3" fmla="*/ 476184 w 4818519"/>
                <a:gd name="connsiteY3" fmla="*/ 1356190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 name="connsiteX0" fmla="*/ 0 w 4818519"/>
                <a:gd name="connsiteY0" fmla="*/ 0 h 2478409"/>
                <a:gd name="connsiteX1" fmla="*/ 2556 w 4818519"/>
                <a:gd name="connsiteY1" fmla="*/ 2476292 h 2478409"/>
                <a:gd name="connsiteX2" fmla="*/ 56529 w 4818519"/>
                <a:gd name="connsiteY2" fmla="*/ 2478409 h 2478409"/>
                <a:gd name="connsiteX3" fmla="*/ 476184 w 4818519"/>
                <a:gd name="connsiteY3" fmla="*/ 1356190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 name="connsiteX0" fmla="*/ 0 w 4818519"/>
                <a:gd name="connsiteY0" fmla="*/ 0 h 2478409"/>
                <a:gd name="connsiteX1" fmla="*/ 2556 w 4818519"/>
                <a:gd name="connsiteY1" fmla="*/ 2476292 h 2478409"/>
                <a:gd name="connsiteX2" fmla="*/ 56529 w 4818519"/>
                <a:gd name="connsiteY2" fmla="*/ 2478409 h 2478409"/>
                <a:gd name="connsiteX3" fmla="*/ 468324 w 4818519"/>
                <a:gd name="connsiteY3" fmla="*/ 1350951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 name="connsiteX0" fmla="*/ 0 w 4818519"/>
                <a:gd name="connsiteY0" fmla="*/ 0 h 2478409"/>
                <a:gd name="connsiteX1" fmla="*/ 2556 w 4818519"/>
                <a:gd name="connsiteY1" fmla="*/ 2476292 h 2478409"/>
                <a:gd name="connsiteX2" fmla="*/ 56529 w 4818519"/>
                <a:gd name="connsiteY2" fmla="*/ 2478409 h 2478409"/>
                <a:gd name="connsiteX3" fmla="*/ 468324 w 4818519"/>
                <a:gd name="connsiteY3" fmla="*/ 1350951 h 2478409"/>
                <a:gd name="connsiteX4" fmla="*/ 2266884 w 4818519"/>
                <a:gd name="connsiteY4" fmla="*/ 438615 h 2478409"/>
                <a:gd name="connsiteX5" fmla="*/ 4082029 w 4818519"/>
                <a:gd name="connsiteY5" fmla="*/ 113499 h 2478409"/>
                <a:gd name="connsiteX6" fmla="*/ 4818519 w 4818519"/>
                <a:gd name="connsiteY6" fmla="*/ 12944 h 2478409"/>
                <a:gd name="connsiteX7" fmla="*/ 0 w 4818519"/>
                <a:gd name="connsiteY7" fmla="*/ 0 h 247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519" h="2478409">
                  <a:moveTo>
                    <a:pt x="0" y="0"/>
                  </a:moveTo>
                  <a:lnTo>
                    <a:pt x="2556" y="2476292"/>
                  </a:lnTo>
                  <a:lnTo>
                    <a:pt x="56529" y="2478409"/>
                  </a:lnTo>
                  <a:cubicBezTo>
                    <a:pt x="100450" y="2309076"/>
                    <a:pt x="123512" y="1779995"/>
                    <a:pt x="468324" y="1350951"/>
                  </a:cubicBezTo>
                  <a:cubicBezTo>
                    <a:pt x="813136" y="921907"/>
                    <a:pt x="1664599" y="589838"/>
                    <a:pt x="2266884" y="438615"/>
                  </a:cubicBezTo>
                  <a:cubicBezTo>
                    <a:pt x="2869169" y="287392"/>
                    <a:pt x="3567680" y="181387"/>
                    <a:pt x="4082029" y="113499"/>
                  </a:cubicBezTo>
                  <a:cubicBezTo>
                    <a:pt x="4596379" y="29891"/>
                    <a:pt x="4421950" y="60942"/>
                    <a:pt x="4818519" y="12944"/>
                  </a:cubicBezTo>
                  <a:lnTo>
                    <a:pt x="0" y="0"/>
                  </a:ln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906BEBA-DE78-3424-A6C2-C4F75FA30D7A}"/>
                </a:ext>
              </a:extLst>
            </p:cNvPr>
            <p:cNvSpPr txBox="1"/>
            <p:nvPr/>
          </p:nvSpPr>
          <p:spPr>
            <a:xfrm rot="20747837">
              <a:off x="7434600" y="837906"/>
              <a:ext cx="2817118" cy="369332"/>
            </a:xfrm>
            <a:prstGeom prst="rect">
              <a:avLst/>
            </a:prstGeom>
            <a:noFill/>
          </p:spPr>
          <p:txBody>
            <a:bodyPr wrap="none" rtlCol="0">
              <a:spAutoFit/>
            </a:bodyPr>
            <a:lstStyle/>
            <a:p>
              <a:r>
                <a:rPr lang="en-US" dirty="0"/>
                <a:t>excluded by gaussian bound</a:t>
              </a:r>
            </a:p>
          </p:txBody>
        </p:sp>
        <p:sp>
          <p:nvSpPr>
            <p:cNvPr id="11" name="Rectangle 10">
              <a:extLst>
                <a:ext uri="{FF2B5EF4-FFF2-40B4-BE49-F238E27FC236}">
                  <a16:creationId xmlns:a16="http://schemas.microsoft.com/office/drawing/2014/main" id="{985A15AE-0ACA-38B5-BB01-F17E49341E41}"/>
                </a:ext>
              </a:extLst>
            </p:cNvPr>
            <p:cNvSpPr/>
            <p:nvPr/>
          </p:nvSpPr>
          <p:spPr>
            <a:xfrm>
              <a:off x="7256380" y="2252716"/>
              <a:ext cx="4873773" cy="691710"/>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351A374-CA6B-808E-965B-1C203BFEACF2}"/>
                </a:ext>
              </a:extLst>
            </p:cNvPr>
            <p:cNvSpPr txBox="1"/>
            <p:nvPr/>
          </p:nvSpPr>
          <p:spPr>
            <a:xfrm>
              <a:off x="7920469" y="2486635"/>
              <a:ext cx="3970895" cy="369332"/>
            </a:xfrm>
            <a:prstGeom prst="rect">
              <a:avLst/>
            </a:prstGeom>
            <a:noFill/>
          </p:spPr>
          <p:txBody>
            <a:bodyPr wrap="none" rtlCol="0">
              <a:spAutoFit/>
            </a:bodyPr>
            <a:lstStyle/>
            <a:p>
              <a:r>
                <a:rPr lang="en-US" dirty="0"/>
                <a:t>excluded by 3</a:t>
              </a:r>
              <a:r>
                <a:rPr lang="en-US" baseline="30000" dirty="0"/>
                <a:t>rd</a:t>
              </a:r>
              <a:r>
                <a:rPr lang="en-US" dirty="0"/>
                <a:t> law of thermodynamics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620FFA-BECF-9786-7E68-B78A0B8C6DF8}"/>
                    </a:ext>
                  </a:extLst>
                </p:cNvPr>
                <p:cNvSpPr txBox="1"/>
                <p:nvPr/>
              </p:nvSpPr>
              <p:spPr>
                <a:xfrm>
                  <a:off x="11636794" y="2289454"/>
                  <a:ext cx="590546" cy="465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𝑥</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𝑝</m:t>
                                </m:r>
                              </m:sub>
                            </m:sSub>
                          </m:num>
                          <m:den>
                            <m:r>
                              <a:rPr lang="en-US" sz="1400" b="0" i="1" smtClean="0">
                                <a:latin typeface="Cambria Math" panose="02040503050406030204" pitchFamily="18" charset="0"/>
                              </a:rPr>
                              <m:t>ℏ</m:t>
                            </m:r>
                          </m:den>
                        </m:f>
                      </m:oMath>
                    </m:oMathPara>
                  </a14:m>
                  <a:endParaRPr lang="en-US" sz="1400" dirty="0"/>
                </a:p>
              </p:txBody>
            </p:sp>
          </mc:Choice>
          <mc:Fallback xmlns="">
            <p:sp>
              <p:nvSpPr>
                <p:cNvPr id="14" name="TextBox 13">
                  <a:extLst>
                    <a:ext uri="{FF2B5EF4-FFF2-40B4-BE49-F238E27FC236}">
                      <a16:creationId xmlns:a16="http://schemas.microsoft.com/office/drawing/2014/main" id="{0C620FFA-BECF-9786-7E68-B78A0B8C6DF8}"/>
                    </a:ext>
                  </a:extLst>
                </p:cNvPr>
                <p:cNvSpPr txBox="1">
                  <a:spLocks noRot="1" noChangeAspect="1" noMove="1" noResize="1" noEditPoints="1" noAdjustHandles="1" noChangeArrowheads="1" noChangeShapeType="1" noTextEdit="1"/>
                </p:cNvSpPr>
                <p:nvPr/>
              </p:nvSpPr>
              <p:spPr>
                <a:xfrm>
                  <a:off x="11636794" y="2289454"/>
                  <a:ext cx="590546" cy="465256"/>
                </a:xfrm>
                <a:prstGeom prst="rect">
                  <a:avLst/>
                </a:prstGeom>
                <a:blipFill>
                  <a:blip r:embed="rId4"/>
                  <a:stretch>
                    <a:fillRect b="-263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20D0744-6EE3-8234-46FC-0AFE2EA54117}"/>
                  </a:ext>
                </a:extLst>
              </p:cNvPr>
              <p:cNvSpPr txBox="1"/>
              <p:nvPr/>
            </p:nvSpPr>
            <p:spPr>
              <a:xfrm>
                <a:off x="605330" y="1039597"/>
                <a:ext cx="4059125" cy="539571"/>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𝑆</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𝜌</m:t>
                        </m:r>
                      </m:e>
                    </m:d>
                    <m:r>
                      <a:rPr lang="en-US" sz="2800" b="0" i="1" smtClean="0">
                        <a:latin typeface="Cambria Math" panose="02040503050406030204" pitchFamily="18" charset="0"/>
                      </a:rPr>
                      <m:t>=−∫</m:t>
                    </m:r>
                    <m:r>
                      <a:rPr lang="en-US" sz="2800" b="0" i="1" smtClean="0">
                        <a:latin typeface="Cambria Math" panose="02040503050406030204" pitchFamily="18" charset="0"/>
                      </a:rPr>
                      <m:t>𝜌</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solidFill>
                              <a:schemeClr val="accent6">
                                <a:lumMod val="75000"/>
                              </a:schemeClr>
                            </a:solidFill>
                            <a:latin typeface="Cambria Math" panose="02040503050406030204" pitchFamily="18" charset="0"/>
                          </a:rPr>
                          <m:t>h</m:t>
                        </m:r>
                        <m:r>
                          <a:rPr lang="en-US" sz="2800" b="0" i="1" smtClean="0">
                            <a:latin typeface="Cambria Math" panose="02040503050406030204" pitchFamily="18" charset="0"/>
                          </a:rPr>
                          <m:t>𝜌</m:t>
                        </m:r>
                      </m:e>
                    </m:func>
                    <m:r>
                      <a:rPr lang="en-US" sz="2800" b="0" i="1" smtClean="0">
                        <a:latin typeface="Cambria Math" panose="02040503050406030204" pitchFamily="18" charset="0"/>
                      </a:rPr>
                      <m:t>𝑑𝑞𝑑𝑝</m:t>
                    </m:r>
                  </m:oMath>
                </a14:m>
                <a:r>
                  <a:rPr lang="en-US" sz="2800" dirty="0"/>
                  <a:t> </a:t>
                </a:r>
              </a:p>
            </p:txBody>
          </p:sp>
        </mc:Choice>
        <mc:Fallback xmlns="">
          <p:sp>
            <p:nvSpPr>
              <p:cNvPr id="15" name="TextBox 14">
                <a:extLst>
                  <a:ext uri="{FF2B5EF4-FFF2-40B4-BE49-F238E27FC236}">
                    <a16:creationId xmlns:a16="http://schemas.microsoft.com/office/drawing/2014/main" id="{020D0744-6EE3-8234-46FC-0AFE2EA54117}"/>
                  </a:ext>
                </a:extLst>
              </p:cNvPr>
              <p:cNvSpPr txBox="1">
                <a:spLocks noRot="1" noChangeAspect="1" noMove="1" noResize="1" noEditPoints="1" noAdjustHandles="1" noChangeArrowheads="1" noChangeShapeType="1" noTextEdit="1"/>
              </p:cNvSpPr>
              <p:nvPr/>
            </p:nvSpPr>
            <p:spPr>
              <a:xfrm>
                <a:off x="605330" y="1039597"/>
                <a:ext cx="4059125" cy="5395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87506F-961E-66B3-1180-D0AB92D83265}"/>
                  </a:ext>
                </a:extLst>
              </p:cNvPr>
              <p:cNvSpPr txBox="1"/>
              <p:nvPr/>
            </p:nvSpPr>
            <p:spPr>
              <a:xfrm>
                <a:off x="659661" y="1525232"/>
                <a:ext cx="5352299" cy="584775"/>
              </a:xfrm>
              <a:prstGeom prst="rect">
                <a:avLst/>
              </a:prstGeom>
              <a:noFill/>
            </p:spPr>
            <p:txBody>
              <a:bodyPr wrap="none" rtlCol="0">
                <a:spAutoFit/>
              </a:bodyPr>
              <a:lstStyle/>
              <a:p>
                <a:pPr algn="r"/>
                <a:r>
                  <a:rPr lang="en-US" sz="1600" dirty="0"/>
                  <a:t>Fixes units</a:t>
                </a:r>
                <a:br>
                  <a:rPr lang="en-US" sz="1600" dirty="0"/>
                </a:br>
                <a:r>
                  <a:rPr lang="en-US" sz="1600" dirty="0"/>
                  <a:t>Uniform distribution over phase-space area </a:t>
                </a:r>
                <a14:m>
                  <m:oMath xmlns:m="http://schemas.openxmlformats.org/officeDocument/2006/math">
                    <m:r>
                      <a:rPr lang="en-US" sz="1600" b="0" i="1" smtClean="0">
                        <a:latin typeface="Cambria Math" panose="02040503050406030204" pitchFamily="18" charset="0"/>
                      </a:rPr>
                      <m:t>h</m:t>
                    </m:r>
                  </m:oMath>
                </a14:m>
                <a:r>
                  <a:rPr lang="en-US" sz="1600" dirty="0"/>
                  <a:t> has zero entropy</a:t>
                </a:r>
              </a:p>
            </p:txBody>
          </p:sp>
        </mc:Choice>
        <mc:Fallback xmlns="">
          <p:sp>
            <p:nvSpPr>
              <p:cNvPr id="16" name="TextBox 15">
                <a:extLst>
                  <a:ext uri="{FF2B5EF4-FFF2-40B4-BE49-F238E27FC236}">
                    <a16:creationId xmlns:a16="http://schemas.microsoft.com/office/drawing/2014/main" id="{D587506F-961E-66B3-1180-D0AB92D83265}"/>
                  </a:ext>
                </a:extLst>
              </p:cNvPr>
              <p:cNvSpPr txBox="1">
                <a:spLocks noRot="1" noChangeAspect="1" noMove="1" noResize="1" noEditPoints="1" noAdjustHandles="1" noChangeArrowheads="1" noChangeShapeType="1" noTextEdit="1"/>
              </p:cNvSpPr>
              <p:nvPr/>
            </p:nvSpPr>
            <p:spPr>
              <a:xfrm>
                <a:off x="659661" y="1525232"/>
                <a:ext cx="5352299" cy="584775"/>
              </a:xfrm>
              <a:prstGeom prst="rect">
                <a:avLst/>
              </a:prstGeom>
              <a:blipFill>
                <a:blip r:embed="rId6"/>
                <a:stretch>
                  <a:fillRect l="-228" t="-3125" r="-683" b="-12500"/>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9A6E59D5-4811-52F8-9DC8-F51FADAAC0D0}"/>
              </a:ext>
            </a:extLst>
          </p:cNvPr>
          <p:cNvCxnSpPr>
            <a:cxnSpLocks/>
          </p:cNvCxnSpPr>
          <p:nvPr/>
        </p:nvCxnSpPr>
        <p:spPr>
          <a:xfrm flipH="1" flipV="1">
            <a:off x="3426320" y="1494942"/>
            <a:ext cx="449848" cy="329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64D5A5-86DC-319F-92D7-48E365FEB3EA}"/>
                  </a:ext>
                </a:extLst>
              </p:cNvPr>
              <p:cNvSpPr txBox="1"/>
              <p:nvPr/>
            </p:nvSpPr>
            <p:spPr>
              <a:xfrm>
                <a:off x="629833" y="2545505"/>
                <a:ext cx="3355277" cy="8383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𝜌</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𝑒</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𝑞</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𝑝</m:t>
                                  </m:r>
                                </m:sub>
                              </m:sSub>
                            </m:num>
                            <m:den>
                              <m:r>
                                <a:rPr lang="en-US" sz="2800" b="0" i="1" smtClean="0">
                                  <a:latin typeface="Cambria Math" panose="02040503050406030204" pitchFamily="18" charset="0"/>
                                </a:rPr>
                                <m:t>h</m:t>
                              </m:r>
                            </m:den>
                          </m:f>
                        </m:e>
                      </m:func>
                    </m:oMath>
                  </m:oMathPara>
                </a14:m>
                <a:endParaRPr lang="en-US" sz="2800" dirty="0"/>
              </a:p>
            </p:txBody>
          </p:sp>
        </mc:Choice>
        <mc:Fallback xmlns="">
          <p:sp>
            <p:nvSpPr>
              <p:cNvPr id="18" name="TextBox 17">
                <a:extLst>
                  <a:ext uri="{FF2B5EF4-FFF2-40B4-BE49-F238E27FC236}">
                    <a16:creationId xmlns:a16="http://schemas.microsoft.com/office/drawing/2014/main" id="{6564D5A5-86DC-319F-92D7-48E365FEB3EA}"/>
                  </a:ext>
                </a:extLst>
              </p:cNvPr>
              <p:cNvSpPr txBox="1">
                <a:spLocks noRot="1" noChangeAspect="1" noMove="1" noResize="1" noEditPoints="1" noAdjustHandles="1" noChangeArrowheads="1" noChangeShapeType="1" noTextEdit="1"/>
              </p:cNvSpPr>
              <p:nvPr/>
            </p:nvSpPr>
            <p:spPr>
              <a:xfrm>
                <a:off x="629833" y="2545505"/>
                <a:ext cx="3355277" cy="838306"/>
              </a:xfrm>
              <a:prstGeom prst="rect">
                <a:avLst/>
              </a:prstGeom>
              <a:blipFill>
                <a:blip r:embed="rId7"/>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216F4C97-6F6F-FB8E-28A3-BF5E727739D7}"/>
              </a:ext>
            </a:extLst>
          </p:cNvPr>
          <p:cNvSpPr txBox="1"/>
          <p:nvPr/>
        </p:nvSpPr>
        <p:spPr>
          <a:xfrm>
            <a:off x="4137435" y="2711379"/>
            <a:ext cx="2542684" cy="584775"/>
          </a:xfrm>
          <a:prstGeom prst="rect">
            <a:avLst/>
          </a:prstGeom>
          <a:noFill/>
        </p:spPr>
        <p:txBody>
          <a:bodyPr wrap="none" rtlCol="0">
            <a:spAutoFit/>
          </a:bodyPr>
          <a:lstStyle/>
          <a:p>
            <a:r>
              <a:rPr lang="en-US" sz="1600" dirty="0"/>
              <a:t>Gaussian maximizes entropy</a:t>
            </a:r>
            <a:br>
              <a:rPr lang="en-US" sz="1600" dirty="0"/>
            </a:br>
            <a:r>
              <a:rPr lang="en-US" sz="1600" dirty="0"/>
              <a:t>for a given uncertainty</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64B7D94-F2B7-8828-0311-83BE581DD1F3}"/>
                  </a:ext>
                </a:extLst>
              </p:cNvPr>
              <p:cNvSpPr txBox="1"/>
              <p:nvPr/>
            </p:nvSpPr>
            <p:spPr>
              <a:xfrm>
                <a:off x="1458272" y="3607715"/>
                <a:ext cx="4385944" cy="910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𝑞</m:t>
                          </m:r>
                        </m:sub>
                      </m:sSub>
                      <m:sSub>
                        <m:sSubPr>
                          <m:ctrlPr>
                            <a:rPr lang="en-US" sz="2800" i="1">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𝑝</m:t>
                          </m:r>
                        </m:sub>
                      </m:sSub>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h</m:t>
                          </m:r>
                        </m:num>
                        <m:den>
                          <m:r>
                            <a:rPr lang="en-US" sz="2800" b="0" i="1" smtClean="0">
                              <a:latin typeface="Cambria Math" panose="02040503050406030204" pitchFamily="18" charset="0"/>
                            </a:rPr>
                            <m:t>2</m:t>
                          </m:r>
                          <m:r>
                            <a:rPr lang="en-US" sz="2800" b="0" i="1" smtClean="0">
                              <a:latin typeface="Cambria Math" panose="02040503050406030204" pitchFamily="18" charset="0"/>
                            </a:rPr>
                            <m:t>𝜋</m:t>
                          </m:r>
                          <m:r>
                            <a:rPr lang="en-US" sz="2800" b="0" i="1" smtClean="0">
                              <a:latin typeface="Cambria Math" panose="02040503050406030204" pitchFamily="18" charset="0"/>
                            </a:rPr>
                            <m:t>𝑒</m:t>
                          </m:r>
                        </m:den>
                      </m:f>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m:t>
                          </m:r>
                          <m:d>
                            <m:dPr>
                              <m:ctrlPr>
                                <a:rPr lang="en-US" sz="2800" i="1">
                                  <a:latin typeface="Cambria Math" panose="02040503050406030204" pitchFamily="18" charset="0"/>
                                </a:rPr>
                              </m:ctrlPr>
                            </m:dPr>
                            <m:e>
                              <m:r>
                                <a:rPr lang="en-US" sz="2800" i="1">
                                  <a:latin typeface="Cambria Math" panose="02040503050406030204" pitchFamily="18" charset="0"/>
                                </a:rPr>
                                <m:t>𝜌</m:t>
                              </m:r>
                            </m:e>
                          </m:d>
                        </m:sup>
                      </m:sSup>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ℏ</m:t>
                          </m:r>
                        </m:num>
                        <m:den>
                          <m:r>
                            <a:rPr lang="en-US" sz="2800" i="1">
                              <a:latin typeface="Cambria Math" panose="02040503050406030204" pitchFamily="18" charset="0"/>
                            </a:rPr>
                            <m:t>𝑒</m:t>
                          </m:r>
                        </m:den>
                      </m:f>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𝑆</m:t>
                          </m:r>
                          <m:d>
                            <m:dPr>
                              <m:ctrlPr>
                                <a:rPr lang="en-US" sz="2800" i="1">
                                  <a:latin typeface="Cambria Math" panose="02040503050406030204" pitchFamily="18" charset="0"/>
                                </a:rPr>
                              </m:ctrlPr>
                            </m:dPr>
                            <m:e>
                              <m:r>
                                <a:rPr lang="en-US" sz="2800" i="1">
                                  <a:latin typeface="Cambria Math" panose="02040503050406030204" pitchFamily="18" charset="0"/>
                                </a:rPr>
                                <m:t>𝜌</m:t>
                              </m:r>
                            </m:e>
                          </m:d>
                        </m:sup>
                      </m:sSup>
                    </m:oMath>
                  </m:oMathPara>
                </a14:m>
                <a:endParaRPr lang="en-US" sz="2800" dirty="0"/>
              </a:p>
            </p:txBody>
          </p:sp>
        </mc:Choice>
        <mc:Fallback xmlns="">
          <p:sp>
            <p:nvSpPr>
              <p:cNvPr id="20" name="TextBox 19">
                <a:extLst>
                  <a:ext uri="{FF2B5EF4-FFF2-40B4-BE49-F238E27FC236}">
                    <a16:creationId xmlns:a16="http://schemas.microsoft.com/office/drawing/2014/main" id="{064B7D94-F2B7-8828-0311-83BE581DD1F3}"/>
                  </a:ext>
                </a:extLst>
              </p:cNvPr>
              <p:cNvSpPr txBox="1">
                <a:spLocks noRot="1" noChangeAspect="1" noMove="1" noResize="1" noEditPoints="1" noAdjustHandles="1" noChangeArrowheads="1" noChangeShapeType="1" noTextEdit="1"/>
              </p:cNvSpPr>
              <p:nvPr/>
            </p:nvSpPr>
            <p:spPr>
              <a:xfrm>
                <a:off x="1458272" y="3607715"/>
                <a:ext cx="4385944" cy="910377"/>
              </a:xfrm>
              <a:prstGeom prst="rect">
                <a:avLst/>
              </a:prstGeom>
              <a:blipFill>
                <a:blip r:embed="rId8"/>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499A51E8-25B4-6183-8C45-2BC884E74E13}"/>
              </a:ext>
            </a:extLst>
          </p:cNvPr>
          <p:cNvSpPr txBox="1"/>
          <p:nvPr/>
        </p:nvSpPr>
        <p:spPr>
          <a:xfrm>
            <a:off x="6951938" y="3982548"/>
            <a:ext cx="2498504" cy="584775"/>
          </a:xfrm>
          <a:prstGeom prst="rect">
            <a:avLst/>
          </a:prstGeom>
          <a:noFill/>
        </p:spPr>
        <p:txBody>
          <a:bodyPr wrap="none" rtlCol="0">
            <a:spAutoFit/>
          </a:bodyPr>
          <a:lstStyle>
            <a:defPPr>
              <a:defRPr lang="en-US"/>
            </a:defPPr>
          </a:lstStyle>
          <a:p>
            <a:r>
              <a:rPr lang="en-US" sz="1600" dirty="0"/>
              <a:t>Entropy puts a lower bound</a:t>
            </a:r>
            <a:br>
              <a:rPr lang="en-US" sz="1600" dirty="0"/>
            </a:br>
            <a:r>
              <a:rPr lang="en-US" sz="1600" dirty="0"/>
              <a:t>on the uncertainty</a:t>
            </a:r>
          </a:p>
        </p:txBody>
      </p:sp>
      <p:cxnSp>
        <p:nvCxnSpPr>
          <p:cNvPr id="22" name="Straight Arrow Connector 21">
            <a:extLst>
              <a:ext uri="{FF2B5EF4-FFF2-40B4-BE49-F238E27FC236}">
                <a16:creationId xmlns:a16="http://schemas.microsoft.com/office/drawing/2014/main" id="{35A620E5-2EBF-8F01-B368-B00FF3F5AFFD}"/>
              </a:ext>
            </a:extLst>
          </p:cNvPr>
          <p:cNvCxnSpPr>
            <a:cxnSpLocks/>
            <a:stCxn id="21" idx="1"/>
          </p:cNvCxnSpPr>
          <p:nvPr/>
        </p:nvCxnSpPr>
        <p:spPr>
          <a:xfrm flipH="1" flipV="1">
            <a:off x="5844216" y="4176074"/>
            <a:ext cx="1107722" cy="9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2E8702-C2CA-39F0-C94E-E6A2FA6066AB}"/>
                  </a:ext>
                </a:extLst>
              </p:cNvPr>
              <p:cNvSpPr txBox="1"/>
              <p:nvPr/>
            </p:nvSpPr>
            <p:spPr>
              <a:xfrm>
                <a:off x="1439554" y="4621749"/>
                <a:ext cx="6330002" cy="16700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𝑆</m:t>
                      </m:r>
                      <m:r>
                        <a:rPr lang="en-US" sz="5400" b="0" i="1" smtClean="0">
                          <a:latin typeface="Cambria Math" panose="02040503050406030204" pitchFamily="18" charset="0"/>
                        </a:rPr>
                        <m:t>≥0  ⇒  </m:t>
                      </m:r>
                      <m:sSub>
                        <m:sSubPr>
                          <m:ctrlPr>
                            <a:rPr lang="en-US" sz="5400" i="1">
                              <a:latin typeface="Cambria Math" panose="02040503050406030204" pitchFamily="18" charset="0"/>
                            </a:rPr>
                          </m:ctrlPr>
                        </m:sSubPr>
                        <m:e>
                          <m:r>
                            <a:rPr lang="en-US" sz="5400" i="1">
                              <a:latin typeface="Cambria Math" panose="02040503050406030204" pitchFamily="18" charset="0"/>
                            </a:rPr>
                            <m:t>𝜎</m:t>
                          </m:r>
                        </m:e>
                        <m:sub>
                          <m:r>
                            <a:rPr lang="en-US" sz="5400" b="0" i="1" smtClean="0">
                              <a:latin typeface="Cambria Math" panose="02040503050406030204" pitchFamily="18" charset="0"/>
                            </a:rPr>
                            <m:t>𝑞</m:t>
                          </m:r>
                        </m:sub>
                      </m:sSub>
                      <m:sSub>
                        <m:sSubPr>
                          <m:ctrlPr>
                            <a:rPr lang="en-US" sz="5400" i="1">
                              <a:latin typeface="Cambria Math" panose="02040503050406030204" pitchFamily="18" charset="0"/>
                            </a:rPr>
                          </m:ctrlPr>
                        </m:sSubPr>
                        <m:e>
                          <m:r>
                            <a:rPr lang="en-US" sz="5400" i="1">
                              <a:latin typeface="Cambria Math" panose="02040503050406030204" pitchFamily="18" charset="0"/>
                            </a:rPr>
                            <m:t>𝜎</m:t>
                          </m:r>
                        </m:e>
                        <m:sub>
                          <m:r>
                            <a:rPr lang="en-US" sz="5400" i="1">
                              <a:latin typeface="Cambria Math" panose="02040503050406030204" pitchFamily="18" charset="0"/>
                            </a:rPr>
                            <m:t>𝑝</m:t>
                          </m:r>
                        </m:sub>
                      </m:sSub>
                      <m:r>
                        <a:rPr lang="en-US" sz="5400" i="1">
                          <a:latin typeface="Cambria Math" panose="02040503050406030204" pitchFamily="18" charset="0"/>
                        </a:rPr>
                        <m:t>≥</m:t>
                      </m:r>
                      <m:f>
                        <m:fPr>
                          <m:ctrlPr>
                            <a:rPr lang="en-US" sz="5400" i="1">
                              <a:latin typeface="Cambria Math" panose="02040503050406030204" pitchFamily="18" charset="0"/>
                            </a:rPr>
                          </m:ctrlPr>
                        </m:fPr>
                        <m:num>
                          <m:r>
                            <a:rPr lang="en-US" sz="5400" i="1">
                              <a:latin typeface="Cambria Math" panose="02040503050406030204" pitchFamily="18" charset="0"/>
                            </a:rPr>
                            <m:t>ℏ</m:t>
                          </m:r>
                        </m:num>
                        <m:den>
                          <m:r>
                            <a:rPr lang="en-US" sz="5400" i="1">
                              <a:latin typeface="Cambria Math" panose="02040503050406030204" pitchFamily="18" charset="0"/>
                            </a:rPr>
                            <m:t>𝑒</m:t>
                          </m:r>
                        </m:den>
                      </m:f>
                    </m:oMath>
                  </m:oMathPara>
                </a14:m>
                <a:endParaRPr lang="en-US" sz="5400" dirty="0"/>
              </a:p>
            </p:txBody>
          </p:sp>
        </mc:Choice>
        <mc:Fallback xmlns="">
          <p:sp>
            <p:nvSpPr>
              <p:cNvPr id="25" name="TextBox 24">
                <a:extLst>
                  <a:ext uri="{FF2B5EF4-FFF2-40B4-BE49-F238E27FC236}">
                    <a16:creationId xmlns:a16="http://schemas.microsoft.com/office/drawing/2014/main" id="{202E8702-C2CA-39F0-C94E-E6A2FA6066AB}"/>
                  </a:ext>
                </a:extLst>
              </p:cNvPr>
              <p:cNvSpPr txBox="1">
                <a:spLocks noRot="1" noChangeAspect="1" noMove="1" noResize="1" noEditPoints="1" noAdjustHandles="1" noChangeArrowheads="1" noChangeShapeType="1" noTextEdit="1"/>
              </p:cNvSpPr>
              <p:nvPr/>
            </p:nvSpPr>
            <p:spPr>
              <a:xfrm>
                <a:off x="1439554" y="4621749"/>
                <a:ext cx="6330002" cy="1670073"/>
              </a:xfrm>
              <a:prstGeom prst="rect">
                <a:avLst/>
              </a:prstGeom>
              <a:blipFill>
                <a:blip r:embed="rId9"/>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84F7EB-ACEC-C1BD-0DE7-302850F7AFB1}"/>
              </a:ext>
            </a:extLst>
          </p:cNvPr>
          <p:cNvSpPr>
            <a:spLocks noGrp="1"/>
          </p:cNvSpPr>
          <p:nvPr>
            <p:ph type="ftr" sz="quarter" idx="11"/>
          </p:nvPr>
        </p:nvSpPr>
        <p:spPr/>
        <p:txBody>
          <a:bodyPr/>
          <a:lstStyle/>
          <a:p>
            <a:r>
              <a:rPr lang="en-US"/>
              <a:t>Christine Aidala - University of Michigan</a:t>
            </a:r>
          </a:p>
        </p:txBody>
      </p:sp>
      <p:sp>
        <p:nvSpPr>
          <p:cNvPr id="13" name="TextBox 12">
            <a:extLst>
              <a:ext uri="{FF2B5EF4-FFF2-40B4-BE49-F238E27FC236}">
                <a16:creationId xmlns:a16="http://schemas.microsoft.com/office/drawing/2014/main" id="{AA60EAD3-0421-38B2-C592-35763359974D}"/>
              </a:ext>
            </a:extLst>
          </p:cNvPr>
          <p:cNvSpPr txBox="1"/>
          <p:nvPr/>
        </p:nvSpPr>
        <p:spPr>
          <a:xfrm>
            <a:off x="3039597" y="6252634"/>
            <a:ext cx="6096000" cy="461665"/>
          </a:xfrm>
          <a:prstGeom prst="rect">
            <a:avLst/>
          </a:prstGeom>
          <a:noFill/>
        </p:spPr>
        <p:txBody>
          <a:bodyPr wrap="square">
            <a:spAutoFit/>
          </a:bodyPr>
          <a:lstStyle/>
          <a:p>
            <a:r>
              <a:rPr lang="en-US" sz="1200" dirty="0">
                <a:hlinkClick r:id="rId10"/>
              </a:rPr>
              <a:t>https://assumptionsofphysics.org/autogen/briefs/004-ClassicalUncertaintyPrinciple.pdf</a:t>
            </a:r>
            <a:endParaRPr lang="en-US" sz="1200" dirty="0"/>
          </a:p>
          <a:p>
            <a:r>
              <a:rPr lang="en-US" sz="1200" dirty="0">
                <a:hlinkClick r:id="rId11"/>
              </a:rPr>
              <a:t>https://link.springer.com/article/10.1007/s10701-022-00555-z</a:t>
            </a:r>
            <a:r>
              <a:rPr lang="en-US" sz="1200" dirty="0"/>
              <a:t> </a:t>
            </a:r>
          </a:p>
        </p:txBody>
      </p:sp>
      <p:sp>
        <p:nvSpPr>
          <p:cNvPr id="23" name="TextBox 22">
            <a:extLst>
              <a:ext uri="{FF2B5EF4-FFF2-40B4-BE49-F238E27FC236}">
                <a16:creationId xmlns:a16="http://schemas.microsoft.com/office/drawing/2014/main" id="{5D601300-015C-5E21-1500-FF314BE98E67}"/>
              </a:ext>
            </a:extLst>
          </p:cNvPr>
          <p:cNvSpPr txBox="1"/>
          <p:nvPr/>
        </p:nvSpPr>
        <p:spPr>
          <a:xfrm>
            <a:off x="97344" y="410579"/>
            <a:ext cx="2377189" cy="338554"/>
          </a:xfrm>
          <a:prstGeom prst="rect">
            <a:avLst/>
          </a:prstGeom>
          <a:noFill/>
        </p:spPr>
        <p:txBody>
          <a:bodyPr wrap="none">
            <a:spAutoFit/>
          </a:bodyPr>
          <a:lstStyle/>
          <a:p>
            <a:r>
              <a:rPr lang="en-US" sz="1600" i="1" dirty="0"/>
              <a:t>Found. Phys.</a:t>
            </a:r>
            <a:r>
              <a:rPr lang="en-US" sz="1600" dirty="0"/>
              <a:t> </a:t>
            </a:r>
            <a:r>
              <a:rPr lang="en-US" sz="1600" b="1" dirty="0"/>
              <a:t>52</a:t>
            </a:r>
            <a:r>
              <a:rPr lang="en-US" sz="1600" dirty="0"/>
              <a:t>, 40 (2022)</a:t>
            </a:r>
          </a:p>
        </p:txBody>
      </p:sp>
    </p:spTree>
    <p:extLst>
      <p:ext uri="{BB962C8B-B14F-4D97-AF65-F5344CB8AC3E}">
        <p14:creationId xmlns:p14="http://schemas.microsoft.com/office/powerpoint/2010/main" val="133554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5A3B-CE48-A372-1EF1-EFAEAB3BBEDF}"/>
              </a:ext>
            </a:extLst>
          </p:cNvPr>
          <p:cNvSpPr>
            <a:spLocks noGrp="1"/>
          </p:cNvSpPr>
          <p:nvPr>
            <p:ph type="title"/>
          </p:nvPr>
        </p:nvSpPr>
        <p:spPr/>
        <p:txBody>
          <a:bodyPr>
            <a:noAutofit/>
          </a:bodyPr>
          <a:lstStyle/>
          <a:p>
            <a:r>
              <a:rPr lang="en-US" sz="3600" dirty="0"/>
              <a:t>Classical mechanics as high-entropy limit </a:t>
            </a:r>
            <a:br>
              <a:rPr lang="en-US" sz="3600" dirty="0"/>
            </a:br>
            <a:r>
              <a:rPr lang="en-US" sz="3600" dirty="0"/>
              <a:t>of quantum mechanics</a:t>
            </a:r>
          </a:p>
        </p:txBody>
      </p:sp>
      <p:sp>
        <p:nvSpPr>
          <p:cNvPr id="4" name="Slide Number Placeholder 3">
            <a:extLst>
              <a:ext uri="{FF2B5EF4-FFF2-40B4-BE49-F238E27FC236}">
                <a16:creationId xmlns:a16="http://schemas.microsoft.com/office/drawing/2014/main" id="{9AB2E145-EF66-E0A0-253C-390C369ECDB0}"/>
              </a:ext>
            </a:extLst>
          </p:cNvPr>
          <p:cNvSpPr>
            <a:spLocks noGrp="1"/>
          </p:cNvSpPr>
          <p:nvPr>
            <p:ph type="sldNum" sz="quarter" idx="13"/>
          </p:nvPr>
        </p:nvSpPr>
        <p:spPr/>
        <p:txBody>
          <a:bodyPr/>
          <a:lstStyle/>
          <a:p>
            <a:fld id="{F47845EA-7733-40EE-B074-20032348B727}" type="slidenum">
              <a:rPr lang="en-US" smtClean="0"/>
              <a:t>16</a:t>
            </a:fld>
            <a:endParaRPr lang="en-US"/>
          </a:p>
        </p:txBody>
      </p:sp>
      <p:grpSp>
        <p:nvGrpSpPr>
          <p:cNvPr id="11" name="Group 10">
            <a:extLst>
              <a:ext uri="{FF2B5EF4-FFF2-40B4-BE49-F238E27FC236}">
                <a16:creationId xmlns:a16="http://schemas.microsoft.com/office/drawing/2014/main" id="{A484A16C-BD69-48E2-D7D8-35AE07A70549}"/>
              </a:ext>
            </a:extLst>
          </p:cNvPr>
          <p:cNvGrpSpPr/>
          <p:nvPr/>
        </p:nvGrpSpPr>
        <p:grpSpPr>
          <a:xfrm>
            <a:off x="299927" y="1547811"/>
            <a:ext cx="5539205" cy="2609409"/>
            <a:chOff x="488466" y="982203"/>
            <a:chExt cx="5984068" cy="2818975"/>
          </a:xfrm>
        </p:grpSpPr>
        <p:pic>
          <p:nvPicPr>
            <p:cNvPr id="5" name="Picture 4">
              <a:extLst>
                <a:ext uri="{FF2B5EF4-FFF2-40B4-BE49-F238E27FC236}">
                  <a16:creationId xmlns:a16="http://schemas.microsoft.com/office/drawing/2014/main" id="{649390B0-7BF3-8F5E-5A1F-7FBC3D197A9A}"/>
                </a:ext>
              </a:extLst>
            </p:cNvPr>
            <p:cNvPicPr>
              <a:picLocks noChangeAspect="1"/>
            </p:cNvPicPr>
            <p:nvPr/>
          </p:nvPicPr>
          <p:blipFill>
            <a:blip r:embed="rId2"/>
            <a:stretch>
              <a:fillRect/>
            </a:stretch>
          </p:blipFill>
          <p:spPr>
            <a:xfrm>
              <a:off x="488466" y="982203"/>
              <a:ext cx="5738251" cy="28189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22A489-3C62-AC95-3642-97E46B013700}"/>
                    </a:ext>
                  </a:extLst>
                </p:cNvPr>
                <p:cNvSpPr txBox="1"/>
                <p:nvPr/>
              </p:nvSpPr>
              <p:spPr>
                <a:xfrm>
                  <a:off x="5879936" y="2480702"/>
                  <a:ext cx="592598" cy="465256"/>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𝑞</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𝑝</m:t>
                                </m:r>
                              </m:sub>
                            </m:sSub>
                          </m:num>
                          <m:den>
                            <m:r>
                              <a:rPr lang="en-US" sz="1400" b="0" i="1" smtClean="0">
                                <a:latin typeface="Cambria Math" panose="02040503050406030204" pitchFamily="18" charset="0"/>
                              </a:rPr>
                              <m:t>ℏ</m:t>
                            </m:r>
                          </m:den>
                        </m:f>
                      </m:oMath>
                    </m:oMathPara>
                  </a14:m>
                  <a:endParaRPr lang="en-US" sz="1400" dirty="0"/>
                </a:p>
              </p:txBody>
            </p:sp>
          </mc:Choice>
          <mc:Fallback xmlns="">
            <p:sp>
              <p:nvSpPr>
                <p:cNvPr id="9" name="TextBox 8">
                  <a:extLst>
                    <a:ext uri="{FF2B5EF4-FFF2-40B4-BE49-F238E27FC236}">
                      <a16:creationId xmlns:a16="http://schemas.microsoft.com/office/drawing/2014/main" id="{5B22A489-3C62-AC95-3642-97E46B013700}"/>
                    </a:ext>
                  </a:extLst>
                </p:cNvPr>
                <p:cNvSpPr txBox="1">
                  <a:spLocks noRot="1" noChangeAspect="1" noMove="1" noResize="1" noEditPoints="1" noAdjustHandles="1" noChangeArrowheads="1" noChangeShapeType="1" noTextEdit="1"/>
                </p:cNvSpPr>
                <p:nvPr/>
              </p:nvSpPr>
              <p:spPr>
                <a:xfrm>
                  <a:off x="5879936" y="2480702"/>
                  <a:ext cx="592598" cy="465256"/>
                </a:xfrm>
                <a:prstGeom prst="rect">
                  <a:avLst/>
                </a:prstGeom>
                <a:blipFill>
                  <a:blip r:embed="rId3"/>
                  <a:stretch>
                    <a:fillRect b="-9859"/>
                  </a:stretch>
                </a:blipFill>
              </p:spPr>
              <p:txBody>
                <a:bodyPr/>
                <a:lstStyle/>
                <a:p>
                  <a:r>
                    <a:rPr lang="en-US">
                      <a:noFill/>
                    </a:rPr>
                    <a:t> </a:t>
                  </a:r>
                </a:p>
              </p:txBody>
            </p:sp>
          </mc:Fallback>
        </mc:AlternateContent>
      </p:grpSp>
      <p:cxnSp>
        <p:nvCxnSpPr>
          <p:cNvPr id="12" name="Straight Connector 11">
            <a:extLst>
              <a:ext uri="{FF2B5EF4-FFF2-40B4-BE49-F238E27FC236}">
                <a16:creationId xmlns:a16="http://schemas.microsoft.com/office/drawing/2014/main" id="{10B28C66-E3EF-8C90-305B-AD39A1E306D2}"/>
              </a:ext>
            </a:extLst>
          </p:cNvPr>
          <p:cNvCxnSpPr>
            <a:cxnSpLocks/>
          </p:cNvCxnSpPr>
          <p:nvPr/>
        </p:nvCxnSpPr>
        <p:spPr>
          <a:xfrm flipV="1">
            <a:off x="1083216" y="2903317"/>
            <a:ext cx="4481644" cy="13519"/>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F4E058F-558A-0083-1B9E-E281EE885720}"/>
              </a:ext>
            </a:extLst>
          </p:cNvPr>
          <p:cNvCxnSpPr>
            <a:cxnSpLocks/>
          </p:cNvCxnSpPr>
          <p:nvPr/>
        </p:nvCxnSpPr>
        <p:spPr>
          <a:xfrm>
            <a:off x="2089056" y="2303683"/>
            <a:ext cx="3475804"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89272FF2-2CD0-9B9F-B010-51DECA1AE23A}"/>
              </a:ext>
            </a:extLst>
          </p:cNvPr>
          <p:cNvSpPr/>
          <p:nvPr/>
        </p:nvSpPr>
        <p:spPr>
          <a:xfrm rot="5400000" flipV="1">
            <a:off x="5453653" y="2457097"/>
            <a:ext cx="603845" cy="297017"/>
          </a:xfrm>
          <a:custGeom>
            <a:avLst/>
            <a:gdLst>
              <a:gd name="connsiteX0" fmla="*/ 568411 w 568411"/>
              <a:gd name="connsiteY0" fmla="*/ 0 h 49427"/>
              <a:gd name="connsiteX1" fmla="*/ 0 w 568411"/>
              <a:gd name="connsiteY1" fmla="*/ 49427 h 49427"/>
              <a:gd name="connsiteX0" fmla="*/ 568411 w 568411"/>
              <a:gd name="connsiteY0" fmla="*/ 0 h 49427"/>
              <a:gd name="connsiteX1" fmla="*/ 276225 w 568411"/>
              <a:gd name="connsiteY1" fmla="*/ 23941 h 49427"/>
              <a:gd name="connsiteX2" fmla="*/ 0 w 568411"/>
              <a:gd name="connsiteY2" fmla="*/ 49427 h 49427"/>
              <a:gd name="connsiteX0" fmla="*/ 568411 w 568411"/>
              <a:gd name="connsiteY0" fmla="*/ 0 h 49427"/>
              <a:gd name="connsiteX1" fmla="*/ 276225 w 568411"/>
              <a:gd name="connsiteY1" fmla="*/ 23941 h 49427"/>
              <a:gd name="connsiteX2" fmla="*/ 0 w 568411"/>
              <a:gd name="connsiteY2" fmla="*/ 49427 h 49427"/>
              <a:gd name="connsiteX0" fmla="*/ 568411 w 568411"/>
              <a:gd name="connsiteY0" fmla="*/ 0 h 186171"/>
              <a:gd name="connsiteX1" fmla="*/ 285750 w 568411"/>
              <a:gd name="connsiteY1" fmla="*/ 185866 h 186171"/>
              <a:gd name="connsiteX2" fmla="*/ 0 w 568411"/>
              <a:gd name="connsiteY2" fmla="*/ 49427 h 186171"/>
              <a:gd name="connsiteX0" fmla="*/ 568411 w 568411"/>
              <a:gd name="connsiteY0" fmla="*/ 0 h 185880"/>
              <a:gd name="connsiteX1" fmla="*/ 285750 w 568411"/>
              <a:gd name="connsiteY1" fmla="*/ 185866 h 185880"/>
              <a:gd name="connsiteX2" fmla="*/ 0 w 568411"/>
              <a:gd name="connsiteY2" fmla="*/ 49427 h 185880"/>
              <a:gd name="connsiteX0" fmla="*/ 517611 w 517611"/>
              <a:gd name="connsiteY0" fmla="*/ 2322 h 188188"/>
              <a:gd name="connsiteX1" fmla="*/ 234950 w 517611"/>
              <a:gd name="connsiteY1" fmla="*/ 188188 h 188188"/>
              <a:gd name="connsiteX2" fmla="*/ 0 w 517611"/>
              <a:gd name="connsiteY2" fmla="*/ 949 h 188188"/>
              <a:gd name="connsiteX0" fmla="*/ 517611 w 517611"/>
              <a:gd name="connsiteY0" fmla="*/ 1373 h 187239"/>
              <a:gd name="connsiteX1" fmla="*/ 234950 w 517611"/>
              <a:gd name="connsiteY1" fmla="*/ 187239 h 187239"/>
              <a:gd name="connsiteX2" fmla="*/ 0 w 517611"/>
              <a:gd name="connsiteY2" fmla="*/ 0 h 187239"/>
              <a:gd name="connsiteX0" fmla="*/ 425536 w 425536"/>
              <a:gd name="connsiteY0" fmla="*/ 26773 h 187379"/>
              <a:gd name="connsiteX1" fmla="*/ 234950 w 425536"/>
              <a:gd name="connsiteY1" fmla="*/ 187239 h 187379"/>
              <a:gd name="connsiteX2" fmla="*/ 0 w 425536"/>
              <a:gd name="connsiteY2" fmla="*/ 0 h 187379"/>
              <a:gd name="connsiteX0" fmla="*/ 425536 w 425536"/>
              <a:gd name="connsiteY0" fmla="*/ 26773 h 187476"/>
              <a:gd name="connsiteX1" fmla="*/ 234950 w 425536"/>
              <a:gd name="connsiteY1" fmla="*/ 187239 h 187476"/>
              <a:gd name="connsiteX2" fmla="*/ 0 w 425536"/>
              <a:gd name="connsiteY2" fmla="*/ 0 h 187476"/>
              <a:gd name="connsiteX0" fmla="*/ 469986 w 469986"/>
              <a:gd name="connsiteY0" fmla="*/ 0 h 208333"/>
              <a:gd name="connsiteX1" fmla="*/ 234950 w 469986"/>
              <a:gd name="connsiteY1" fmla="*/ 208091 h 208333"/>
              <a:gd name="connsiteX2" fmla="*/ 0 w 469986"/>
              <a:gd name="connsiteY2" fmla="*/ 20852 h 208333"/>
              <a:gd name="connsiteX0" fmla="*/ 469986 w 469986"/>
              <a:gd name="connsiteY0" fmla="*/ 0 h 208333"/>
              <a:gd name="connsiteX1" fmla="*/ 234950 w 469986"/>
              <a:gd name="connsiteY1" fmla="*/ 208091 h 208333"/>
              <a:gd name="connsiteX2" fmla="*/ 0 w 469986"/>
              <a:gd name="connsiteY2" fmla="*/ 20852 h 208333"/>
              <a:gd name="connsiteX0" fmla="*/ 470066 w 470066"/>
              <a:gd name="connsiteY0" fmla="*/ 0 h 208315"/>
              <a:gd name="connsiteX1" fmla="*/ 235030 w 470066"/>
              <a:gd name="connsiteY1" fmla="*/ 208091 h 208315"/>
              <a:gd name="connsiteX2" fmla="*/ 80 w 470066"/>
              <a:gd name="connsiteY2" fmla="*/ 20852 h 208315"/>
              <a:gd name="connsiteX0" fmla="*/ 470066 w 470066"/>
              <a:gd name="connsiteY0" fmla="*/ 0 h 208119"/>
              <a:gd name="connsiteX1" fmla="*/ 235030 w 470066"/>
              <a:gd name="connsiteY1" fmla="*/ 208091 h 208119"/>
              <a:gd name="connsiteX2" fmla="*/ 80 w 470066"/>
              <a:gd name="connsiteY2" fmla="*/ 8152 h 208119"/>
            </a:gdLst>
            <a:ahLst/>
            <a:cxnLst>
              <a:cxn ang="0">
                <a:pos x="connsiteX0" y="connsiteY0"/>
              </a:cxn>
              <a:cxn ang="0">
                <a:pos x="connsiteX1" y="connsiteY1"/>
              </a:cxn>
              <a:cxn ang="0">
                <a:pos x="connsiteX2" y="connsiteY2"/>
              </a:cxn>
            </a:cxnLst>
            <a:rect l="l" t="t" r="r" b="b"/>
            <a:pathLst>
              <a:path w="470066" h="208119">
                <a:moveTo>
                  <a:pt x="470066" y="0"/>
                </a:moveTo>
                <a:cubicBezTo>
                  <a:pt x="464746" y="147680"/>
                  <a:pt x="313361" y="206732"/>
                  <a:pt x="235030" y="208091"/>
                </a:cubicBezTo>
                <a:cubicBezTo>
                  <a:pt x="156699" y="209450"/>
                  <a:pt x="-4125" y="163126"/>
                  <a:pt x="80" y="8152"/>
                </a:cubicBezTo>
              </a:path>
            </a:pathLst>
          </a:custGeom>
          <a:ln>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a:extLst>
              <a:ext uri="{FF2B5EF4-FFF2-40B4-BE49-F238E27FC236}">
                <a16:creationId xmlns:a16="http://schemas.microsoft.com/office/drawing/2014/main" id="{DFCF1DE0-8C3F-3B5D-AC3F-BA5593816B52}"/>
              </a:ext>
            </a:extLst>
          </p:cNvPr>
          <p:cNvPicPr>
            <a:picLocks noChangeAspect="1"/>
          </p:cNvPicPr>
          <p:nvPr/>
        </p:nvPicPr>
        <p:blipFill>
          <a:blip r:embed="rId2"/>
          <a:srcRect l="72844" t="24174" r="6569" b="50730"/>
          <a:stretch>
            <a:fillRect/>
          </a:stretch>
        </p:blipFill>
        <p:spPr>
          <a:xfrm>
            <a:off x="4168976" y="2179679"/>
            <a:ext cx="1093470" cy="654879"/>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02B7069-BFBD-1898-CB63-0D89B42AC7FB}"/>
                  </a:ext>
                </a:extLst>
              </p:cNvPr>
              <p:cNvSpPr txBox="1"/>
              <p:nvPr/>
            </p:nvSpPr>
            <p:spPr>
              <a:xfrm>
                <a:off x="5839132" y="2420939"/>
                <a:ext cx="7055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m:t>
                      </m:r>
                    </m:oMath>
                  </m:oMathPara>
                </a14:m>
                <a:endParaRPr lang="en-US" dirty="0"/>
              </a:p>
            </p:txBody>
          </p:sp>
        </mc:Choice>
        <mc:Fallback xmlns="">
          <p:sp>
            <p:nvSpPr>
              <p:cNvPr id="23" name="TextBox 22">
                <a:extLst>
                  <a:ext uri="{FF2B5EF4-FFF2-40B4-BE49-F238E27FC236}">
                    <a16:creationId xmlns:a16="http://schemas.microsoft.com/office/drawing/2014/main" id="{E02B7069-BFBD-1898-CB63-0D89B42AC7FB}"/>
                  </a:ext>
                </a:extLst>
              </p:cNvPr>
              <p:cNvSpPr txBox="1">
                <a:spLocks noRot="1" noChangeAspect="1" noMove="1" noResize="1" noEditPoints="1" noAdjustHandles="1" noChangeArrowheads="1" noChangeShapeType="1" noTextEdit="1"/>
              </p:cNvSpPr>
              <p:nvPr/>
            </p:nvSpPr>
            <p:spPr>
              <a:xfrm>
                <a:off x="5839132" y="2420939"/>
                <a:ext cx="705513"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6ABEC1-B341-F71C-56F8-38A6E033D3CB}"/>
                  </a:ext>
                </a:extLst>
              </p:cNvPr>
              <p:cNvSpPr txBox="1"/>
              <p:nvPr/>
            </p:nvSpPr>
            <p:spPr>
              <a:xfrm>
                <a:off x="1497515" y="960731"/>
                <a:ext cx="3165867" cy="523220"/>
              </a:xfrm>
              <a:prstGeom prst="rect">
                <a:avLst/>
              </a:prstGeom>
              <a:noFill/>
            </p:spPr>
            <p:txBody>
              <a:bodyPr wrap="none" rtlCol="0">
                <a:spAutoFit/>
              </a:bodyPr>
              <a:lstStyle/>
              <a:p>
                <a:r>
                  <a:rPr lang="en-US" sz="2800" b="0" dirty="0"/>
                  <a:t>Physical limit: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≫0</m:t>
                    </m:r>
                  </m:oMath>
                </a14:m>
                <a:endParaRPr lang="en-US" sz="2800" dirty="0"/>
              </a:p>
            </p:txBody>
          </p:sp>
        </mc:Choice>
        <mc:Fallback xmlns="">
          <p:sp>
            <p:nvSpPr>
              <p:cNvPr id="24" name="TextBox 23">
                <a:extLst>
                  <a:ext uri="{FF2B5EF4-FFF2-40B4-BE49-F238E27FC236}">
                    <a16:creationId xmlns:a16="http://schemas.microsoft.com/office/drawing/2014/main" id="{A16ABEC1-B341-F71C-56F8-38A6E033D3CB}"/>
                  </a:ext>
                </a:extLst>
              </p:cNvPr>
              <p:cNvSpPr txBox="1">
                <a:spLocks noRot="1" noChangeAspect="1" noMove="1" noResize="1" noEditPoints="1" noAdjustHandles="1" noChangeArrowheads="1" noChangeShapeType="1" noTextEdit="1"/>
              </p:cNvSpPr>
              <p:nvPr/>
            </p:nvSpPr>
            <p:spPr>
              <a:xfrm>
                <a:off x="1497515" y="960731"/>
                <a:ext cx="3165867" cy="523220"/>
              </a:xfrm>
              <a:prstGeom prst="rect">
                <a:avLst/>
              </a:prstGeom>
              <a:blipFill>
                <a:blip r:embed="rId5"/>
                <a:stretch>
                  <a:fillRect l="-4046" t="-11765" b="-34118"/>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2CFEDC43-62BA-EBE3-C42A-2A82F233E074}"/>
              </a:ext>
            </a:extLst>
          </p:cNvPr>
          <p:cNvPicPr>
            <a:picLocks noChangeAspect="1"/>
          </p:cNvPicPr>
          <p:nvPr/>
        </p:nvPicPr>
        <p:blipFill>
          <a:blip r:embed="rId6"/>
          <a:stretch>
            <a:fillRect/>
          </a:stretch>
        </p:blipFill>
        <p:spPr>
          <a:xfrm>
            <a:off x="6772188" y="1462479"/>
            <a:ext cx="5079371" cy="2655584"/>
          </a:xfrm>
          <a:prstGeom prst="rect">
            <a:avLst/>
          </a:prstGeom>
        </p:spPr>
      </p:pic>
      <p:sp>
        <p:nvSpPr>
          <p:cNvPr id="26" name="Arrow: Down 25">
            <a:extLst>
              <a:ext uri="{FF2B5EF4-FFF2-40B4-BE49-F238E27FC236}">
                <a16:creationId xmlns:a16="http://schemas.microsoft.com/office/drawing/2014/main" id="{DC91EE5B-93C4-5C63-490A-CBDC863F12F2}"/>
              </a:ext>
            </a:extLst>
          </p:cNvPr>
          <p:cNvSpPr/>
          <p:nvPr/>
        </p:nvSpPr>
        <p:spPr>
          <a:xfrm>
            <a:off x="6489024" y="2375737"/>
            <a:ext cx="398493" cy="116153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D3DDFCA-7D37-D8A2-4102-45486565E4EB}"/>
                  </a:ext>
                </a:extLst>
              </p:cNvPr>
              <p:cNvSpPr txBox="1"/>
              <p:nvPr/>
            </p:nvSpPr>
            <p:spPr>
              <a:xfrm>
                <a:off x="7354914" y="1024591"/>
                <a:ext cx="4031040" cy="523220"/>
              </a:xfrm>
              <a:prstGeom prst="rect">
                <a:avLst/>
              </a:prstGeom>
              <a:noFill/>
            </p:spPr>
            <p:txBody>
              <a:bodyPr wrap="none" rtlCol="0">
                <a:spAutoFit/>
              </a:bodyPr>
              <a:lstStyle/>
              <a:p>
                <a:r>
                  <a:rPr lang="en-US" sz="2800" b="0" dirty="0"/>
                  <a:t>Mathematical limit: </a:t>
                </a:r>
                <a14:m>
                  <m:oMath xmlns:m="http://schemas.openxmlformats.org/officeDocument/2006/math">
                    <m:r>
                      <a:rPr lang="en-US" sz="2800" b="0" i="1" smtClean="0">
                        <a:latin typeface="Cambria Math" panose="02040503050406030204" pitchFamily="18" charset="0"/>
                      </a:rPr>
                      <m:t>ℏ→0</m:t>
                    </m:r>
                  </m:oMath>
                </a14:m>
                <a:endParaRPr lang="en-US" sz="2800" dirty="0"/>
              </a:p>
            </p:txBody>
          </p:sp>
        </mc:Choice>
        <mc:Fallback xmlns="">
          <p:sp>
            <p:nvSpPr>
              <p:cNvPr id="27" name="TextBox 26">
                <a:extLst>
                  <a:ext uri="{FF2B5EF4-FFF2-40B4-BE49-F238E27FC236}">
                    <a16:creationId xmlns:a16="http://schemas.microsoft.com/office/drawing/2014/main" id="{4D3DDFCA-7D37-D8A2-4102-45486565E4EB}"/>
                  </a:ext>
                </a:extLst>
              </p:cNvPr>
              <p:cNvSpPr txBox="1">
                <a:spLocks noRot="1" noChangeAspect="1" noMove="1" noResize="1" noEditPoints="1" noAdjustHandles="1" noChangeArrowheads="1" noChangeShapeType="1" noTextEdit="1"/>
              </p:cNvSpPr>
              <p:nvPr/>
            </p:nvSpPr>
            <p:spPr>
              <a:xfrm>
                <a:off x="7354914" y="1024591"/>
                <a:ext cx="4031040" cy="523220"/>
              </a:xfrm>
              <a:prstGeom prst="rect">
                <a:avLst/>
              </a:prstGeom>
              <a:blipFill>
                <a:blip r:embed="rId7"/>
                <a:stretch>
                  <a:fillRect l="-3177"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8083060-BEB8-2D9C-8E57-69A0B22C27C5}"/>
                  </a:ext>
                </a:extLst>
              </p:cNvPr>
              <p:cNvSpPr txBox="1"/>
              <p:nvPr/>
            </p:nvSpPr>
            <p:spPr>
              <a:xfrm>
                <a:off x="524922" y="4281224"/>
                <a:ext cx="16664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𝑃</m:t>
                          </m:r>
                        </m:e>
                      </m:d>
                      <m:r>
                        <a:rPr lang="en-US" sz="2400" b="0" i="1" smtClean="0">
                          <a:latin typeface="Cambria Math" panose="02040503050406030204" pitchFamily="18" charset="0"/>
                        </a:rPr>
                        <m:t>=</m:t>
                      </m:r>
                      <m:r>
                        <a:rPr lang="en-US" sz="2400" b="0" i="1" smtClean="0">
                          <a:latin typeface="Cambria Math" panose="02040503050406030204" pitchFamily="18" charset="0"/>
                        </a:rPr>
                        <m:t>𝚤</m:t>
                      </m:r>
                      <m:r>
                        <a:rPr lang="en-US" sz="2400" b="0" i="1" smtClean="0">
                          <a:latin typeface="Cambria Math" panose="02040503050406030204" pitchFamily="18" charset="0"/>
                        </a:rPr>
                        <m:t>ℏ</m:t>
                      </m:r>
                    </m:oMath>
                  </m:oMathPara>
                </a14:m>
                <a:endParaRPr lang="en-US" sz="2400" dirty="0"/>
              </a:p>
            </p:txBody>
          </p:sp>
        </mc:Choice>
        <mc:Fallback xmlns="">
          <p:sp>
            <p:nvSpPr>
              <p:cNvPr id="28" name="TextBox 27">
                <a:extLst>
                  <a:ext uri="{FF2B5EF4-FFF2-40B4-BE49-F238E27FC236}">
                    <a16:creationId xmlns:a16="http://schemas.microsoft.com/office/drawing/2014/main" id="{08083060-BEB8-2D9C-8E57-69A0B22C27C5}"/>
                  </a:ext>
                </a:extLst>
              </p:cNvPr>
              <p:cNvSpPr txBox="1">
                <a:spLocks noRot="1" noChangeAspect="1" noMove="1" noResize="1" noEditPoints="1" noAdjustHandles="1" noChangeArrowheads="1" noChangeShapeType="1" noTextEdit="1"/>
              </p:cNvSpPr>
              <p:nvPr/>
            </p:nvSpPr>
            <p:spPr>
              <a:xfrm>
                <a:off x="524922" y="4281224"/>
                <a:ext cx="1666482"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9DBA7AC-C22C-9C85-B2CD-4A5229EA549F}"/>
                  </a:ext>
                </a:extLst>
              </p:cNvPr>
              <p:cNvSpPr txBox="1"/>
              <p:nvPr/>
            </p:nvSpPr>
            <p:spPr>
              <a:xfrm>
                <a:off x="2469439" y="4295188"/>
                <a:ext cx="271503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e>
                          </m:d>
                        </m:e>
                      </m:d>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𝚤</m:t>
                      </m:r>
                      <m:r>
                        <a:rPr lang="en-US" sz="2400" b="0" i="1" smtClean="0">
                          <a:latin typeface="Cambria Math" panose="02040503050406030204" pitchFamily="18" charset="0"/>
                        </a:rPr>
                        <m:t>ℏ</m:t>
                      </m:r>
                    </m:oMath>
                  </m:oMathPara>
                </a14:m>
                <a:endParaRPr lang="en-US" sz="2400" dirty="0"/>
              </a:p>
            </p:txBody>
          </p:sp>
        </mc:Choice>
        <mc:Fallback xmlns="">
          <p:sp>
            <p:nvSpPr>
              <p:cNvPr id="29" name="TextBox 28">
                <a:extLst>
                  <a:ext uri="{FF2B5EF4-FFF2-40B4-BE49-F238E27FC236}">
                    <a16:creationId xmlns:a16="http://schemas.microsoft.com/office/drawing/2014/main" id="{B9DBA7AC-C22C-9C85-B2CD-4A5229EA549F}"/>
                  </a:ext>
                </a:extLst>
              </p:cNvPr>
              <p:cNvSpPr txBox="1">
                <a:spLocks noRot="1" noChangeAspect="1" noMove="1" noResize="1" noEditPoints="1" noAdjustHandles="1" noChangeArrowheads="1" noChangeShapeType="1" noTextEdit="1"/>
              </p:cNvSpPr>
              <p:nvPr/>
            </p:nvSpPr>
            <p:spPr>
              <a:xfrm>
                <a:off x="2469439" y="4295188"/>
                <a:ext cx="2715038"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DA08778-F1F7-3506-A4FF-6B46F83694D9}"/>
                  </a:ext>
                </a:extLst>
              </p:cNvPr>
              <p:cNvSpPr txBox="1"/>
              <p:nvPr/>
            </p:nvSpPr>
            <p:spPr>
              <a:xfrm>
                <a:off x="7356976" y="4858537"/>
                <a:ext cx="1601272" cy="631455"/>
              </a:xfrm>
              <a:prstGeom prst="rect">
                <a:avLst/>
              </a:prstGeom>
              <a:noFill/>
            </p:spPr>
            <p:txBody>
              <a:bodyPr wrap="none" rtlCol="0">
                <a:spAutoFit/>
              </a:bodyPr>
              <a:lstStyle/>
              <a:p>
                <a14:m>
                  <m:oMath xmlns:m="http://schemas.openxmlformats.org/officeDocument/2006/math">
                    <m:d>
                      <m:dPr>
                        <m:begChr m:val="["/>
                        <m:endChr m:val="]"/>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𝚤</m:t>
                        </m:r>
                        <m:r>
                          <a:rPr lang="en-US" sz="2400" b="0" i="1" smtClean="0">
                            <a:latin typeface="Cambria Math" panose="02040503050406030204" pitchFamily="18" charset="0"/>
                          </a:rPr>
                          <m:t>ℏ</m:t>
                        </m:r>
                      </m:num>
                      <m:den>
                        <m:r>
                          <a:rPr lang="en-US" sz="2400" b="0" i="1" smtClean="0">
                            <a:latin typeface="Cambria Math" panose="02040503050406030204" pitchFamily="18" charset="0"/>
                          </a:rPr>
                          <m:t>𝜆</m:t>
                        </m:r>
                      </m:den>
                    </m:f>
                  </m:oMath>
                </a14:m>
                <a:r>
                  <a:rPr lang="en-US" sz="2400" dirty="0"/>
                  <a:t> </a:t>
                </a:r>
              </a:p>
            </p:txBody>
          </p:sp>
        </mc:Choice>
        <mc:Fallback xmlns="">
          <p:sp>
            <p:nvSpPr>
              <p:cNvPr id="32" name="TextBox 31">
                <a:extLst>
                  <a:ext uri="{FF2B5EF4-FFF2-40B4-BE49-F238E27FC236}">
                    <a16:creationId xmlns:a16="http://schemas.microsoft.com/office/drawing/2014/main" id="{BDA08778-F1F7-3506-A4FF-6B46F83694D9}"/>
                  </a:ext>
                </a:extLst>
              </p:cNvPr>
              <p:cNvSpPr txBox="1">
                <a:spLocks noRot="1" noChangeAspect="1" noMove="1" noResize="1" noEditPoints="1" noAdjustHandles="1" noChangeArrowheads="1" noChangeShapeType="1" noTextEdit="1"/>
              </p:cNvSpPr>
              <p:nvPr/>
            </p:nvSpPr>
            <p:spPr>
              <a:xfrm>
                <a:off x="7356976" y="4858537"/>
                <a:ext cx="1601272" cy="63145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B0ADDB3-63BE-0C22-DEE1-94406AA5FEE7}"/>
                  </a:ext>
                </a:extLst>
              </p:cNvPr>
              <p:cNvSpPr txBox="1"/>
              <p:nvPr/>
            </p:nvSpPr>
            <p:spPr>
              <a:xfrm>
                <a:off x="6772188" y="4233711"/>
                <a:ext cx="2602123"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d>
                        </m:e>
                      </m:d>
                      <m:r>
                        <a:rPr lang="en-US" sz="2400" b="0" i="1" smtClean="0">
                          <a:latin typeface="Cambria Math" panose="02040503050406030204" pitchFamily="18" charset="0"/>
                        </a:rPr>
                        <m:t>=</m:t>
                      </m:r>
                      <m:r>
                        <a:rPr lang="en-US" sz="2400" b="0" i="1" smtClean="0">
                          <a:latin typeface="Cambria Math" panose="02040503050406030204" pitchFamily="18" charset="0"/>
                        </a:rPr>
                        <m:t>𝚤</m:t>
                      </m:r>
                      <m:r>
                        <a:rPr lang="en-US" sz="2400" b="0" i="1" smtClean="0">
                          <a:latin typeface="Cambria Math" panose="02040503050406030204" pitchFamily="18" charset="0"/>
                        </a:rPr>
                        <m:t>ℏ</m:t>
                      </m:r>
                    </m:oMath>
                  </m:oMathPara>
                </a14:m>
                <a:endParaRPr lang="en-US" sz="2400" dirty="0"/>
              </a:p>
            </p:txBody>
          </p:sp>
        </mc:Choice>
        <mc:Fallback xmlns="">
          <p:sp>
            <p:nvSpPr>
              <p:cNvPr id="33" name="TextBox 32">
                <a:extLst>
                  <a:ext uri="{FF2B5EF4-FFF2-40B4-BE49-F238E27FC236}">
                    <a16:creationId xmlns:a16="http://schemas.microsoft.com/office/drawing/2014/main" id="{0B0ADDB3-63BE-0C22-DEE1-94406AA5FEE7}"/>
                  </a:ext>
                </a:extLst>
              </p:cNvPr>
              <p:cNvSpPr txBox="1">
                <a:spLocks noRot="1" noChangeAspect="1" noMove="1" noResize="1" noEditPoints="1" noAdjustHandles="1" noChangeArrowheads="1" noChangeShapeType="1" noTextEdit="1"/>
              </p:cNvSpPr>
              <p:nvPr/>
            </p:nvSpPr>
            <p:spPr>
              <a:xfrm>
                <a:off x="6772188" y="4233711"/>
                <a:ext cx="2602123" cy="509178"/>
              </a:xfrm>
              <a:prstGeom prst="rect">
                <a:avLst/>
              </a:prstGeom>
              <a:blipFill>
                <a:blip r:embed="rId11"/>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D7AC4A71-75EB-2701-F475-505574B47AB3}"/>
              </a:ext>
            </a:extLst>
          </p:cNvPr>
          <p:cNvSpPr txBox="1"/>
          <p:nvPr/>
        </p:nvSpPr>
        <p:spPr>
          <a:xfrm>
            <a:off x="252570" y="5174264"/>
            <a:ext cx="6481646" cy="461665"/>
          </a:xfrm>
          <a:prstGeom prst="rect">
            <a:avLst/>
          </a:prstGeom>
          <a:noFill/>
        </p:spPr>
        <p:txBody>
          <a:bodyPr wrap="none" rtlCol="0">
            <a:spAutoFit/>
          </a:bodyPr>
          <a:lstStyle/>
          <a:p>
            <a:r>
              <a:rPr lang="en-US" sz="2400" dirty="0">
                <a:solidFill>
                  <a:schemeClr val="accent6">
                    <a:lumMod val="75000"/>
                  </a:schemeClr>
                </a:solidFill>
              </a:rPr>
              <a:t>Physical limit: increase the entropy of mixed states</a:t>
            </a:r>
          </a:p>
        </p:txBody>
      </p:sp>
      <p:sp>
        <p:nvSpPr>
          <p:cNvPr id="35" name="TextBox 34">
            <a:extLst>
              <a:ext uri="{FF2B5EF4-FFF2-40B4-BE49-F238E27FC236}">
                <a16:creationId xmlns:a16="http://schemas.microsoft.com/office/drawing/2014/main" id="{BD1C1587-B7D5-EA06-6BB3-1BA4E87D6EC5}"/>
              </a:ext>
            </a:extLst>
          </p:cNvPr>
          <p:cNvSpPr txBox="1"/>
          <p:nvPr/>
        </p:nvSpPr>
        <p:spPr>
          <a:xfrm>
            <a:off x="258866" y="5735073"/>
            <a:ext cx="7136184" cy="461665"/>
          </a:xfrm>
          <a:prstGeom prst="rect">
            <a:avLst/>
          </a:prstGeom>
          <a:noFill/>
        </p:spPr>
        <p:txBody>
          <a:bodyPr wrap="none" rtlCol="0">
            <a:spAutoFit/>
          </a:bodyPr>
          <a:lstStyle/>
          <a:p>
            <a:r>
              <a:rPr lang="en-US" sz="2400" dirty="0">
                <a:solidFill>
                  <a:schemeClr val="accent6">
                    <a:lumMod val="75000"/>
                  </a:schemeClr>
                </a:solidFill>
              </a:rPr>
              <a:t>Mathematical limit: decrease the entropy of pure states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11D7568-DE4E-463D-853E-64DEAB28678B}"/>
                  </a:ext>
                </a:extLst>
              </p:cNvPr>
              <p:cNvSpPr txBox="1"/>
              <p:nvPr/>
            </p:nvSpPr>
            <p:spPr>
              <a:xfrm>
                <a:off x="5098770" y="939295"/>
                <a:ext cx="910377" cy="380617"/>
              </a:xfrm>
              <a:prstGeom prst="rect">
                <a:avLst/>
              </a:prstGeom>
              <a:noFill/>
            </p:spPr>
            <p:txBody>
              <a:bodyPr wrap="none" rtlCol="0">
                <a:spAutoFit/>
              </a:bodyPr>
              <a:lstStyle/>
              <a:p>
                <a:r>
                  <a:rPr lang="en-US" sz="1400" b="0" dirty="0"/>
                  <a:t>like </a:t>
                </a:r>
                <a14:m>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𝑣</m:t>
                        </m:r>
                      </m:num>
                      <m:den>
                        <m:r>
                          <a:rPr lang="en-US" sz="1400" b="0" i="1" smtClean="0">
                            <a:latin typeface="Cambria Math" panose="02040503050406030204" pitchFamily="18" charset="0"/>
                          </a:rPr>
                          <m:t>𝑐</m:t>
                        </m:r>
                      </m:den>
                    </m:f>
                    <m:r>
                      <a:rPr lang="en-US" sz="1400" b="0" i="1" smtClean="0">
                        <a:latin typeface="Cambria Math" panose="02040503050406030204" pitchFamily="18" charset="0"/>
                      </a:rPr>
                      <m:t>≪1</m:t>
                    </m:r>
                  </m:oMath>
                </a14:m>
                <a:endParaRPr lang="en-US" sz="1400" dirty="0"/>
              </a:p>
            </p:txBody>
          </p:sp>
        </mc:Choice>
        <mc:Fallback xmlns="">
          <p:sp>
            <p:nvSpPr>
              <p:cNvPr id="36" name="TextBox 35">
                <a:extLst>
                  <a:ext uri="{FF2B5EF4-FFF2-40B4-BE49-F238E27FC236}">
                    <a16:creationId xmlns:a16="http://schemas.microsoft.com/office/drawing/2014/main" id="{211D7568-DE4E-463D-853E-64DEAB28678B}"/>
                  </a:ext>
                </a:extLst>
              </p:cNvPr>
              <p:cNvSpPr txBox="1">
                <a:spLocks noRot="1" noChangeAspect="1" noMove="1" noResize="1" noEditPoints="1" noAdjustHandles="1" noChangeArrowheads="1" noChangeShapeType="1" noTextEdit="1"/>
              </p:cNvSpPr>
              <p:nvPr/>
            </p:nvSpPr>
            <p:spPr>
              <a:xfrm>
                <a:off x="5098770" y="939295"/>
                <a:ext cx="910377" cy="380617"/>
              </a:xfrm>
              <a:prstGeom prst="rect">
                <a:avLst/>
              </a:prstGeom>
              <a:blipFill>
                <a:blip r:embed="rId12"/>
                <a:stretch>
                  <a:fillRect l="-2000"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051161-45E1-928C-414D-F31B8A2E0821}"/>
                  </a:ext>
                </a:extLst>
              </p:cNvPr>
              <p:cNvSpPr txBox="1"/>
              <p:nvPr/>
            </p:nvSpPr>
            <p:spPr>
              <a:xfrm>
                <a:off x="11003962" y="785406"/>
                <a:ext cx="965649" cy="307777"/>
              </a:xfrm>
              <a:prstGeom prst="rect">
                <a:avLst/>
              </a:prstGeom>
              <a:noFill/>
            </p:spPr>
            <p:txBody>
              <a:bodyPr wrap="none" rtlCol="0">
                <a:spAutoFit/>
              </a:bodyPr>
              <a:lstStyle/>
              <a:p>
                <a:r>
                  <a:rPr lang="en-US" sz="1400" b="0" dirty="0"/>
                  <a:t>like </a:t>
                </a:r>
                <a14:m>
                  <m:oMath xmlns:m="http://schemas.openxmlformats.org/officeDocument/2006/math">
                    <m:r>
                      <a:rPr lang="en-US" sz="1400" b="0" i="1" smtClean="0">
                        <a:latin typeface="Cambria Math" panose="02040503050406030204" pitchFamily="18" charset="0"/>
                      </a:rPr>
                      <m:t>𝑐</m:t>
                    </m:r>
                    <m:r>
                      <a:rPr lang="en-US" sz="1400" b="0" i="1" smtClean="0">
                        <a:latin typeface="Cambria Math" panose="02040503050406030204" pitchFamily="18" charset="0"/>
                      </a:rPr>
                      <m:t>→∞</m:t>
                    </m:r>
                  </m:oMath>
                </a14:m>
                <a:endParaRPr lang="en-US" sz="1400" dirty="0"/>
              </a:p>
            </p:txBody>
          </p:sp>
        </mc:Choice>
        <mc:Fallback xmlns="">
          <p:sp>
            <p:nvSpPr>
              <p:cNvPr id="37" name="TextBox 36">
                <a:extLst>
                  <a:ext uri="{FF2B5EF4-FFF2-40B4-BE49-F238E27FC236}">
                    <a16:creationId xmlns:a16="http://schemas.microsoft.com/office/drawing/2014/main" id="{A6051161-45E1-928C-414D-F31B8A2E0821}"/>
                  </a:ext>
                </a:extLst>
              </p:cNvPr>
              <p:cNvSpPr txBox="1">
                <a:spLocks noRot="1" noChangeAspect="1" noMove="1" noResize="1" noEditPoints="1" noAdjustHandles="1" noChangeArrowheads="1" noChangeShapeType="1" noTextEdit="1"/>
              </p:cNvSpPr>
              <p:nvPr/>
            </p:nvSpPr>
            <p:spPr>
              <a:xfrm>
                <a:off x="11003962" y="785406"/>
                <a:ext cx="965649" cy="307777"/>
              </a:xfrm>
              <a:prstGeom prst="rect">
                <a:avLst/>
              </a:prstGeom>
              <a:blipFill>
                <a:blip r:embed="rId13"/>
                <a:stretch>
                  <a:fillRect l="-1887" t="-4000" b="-20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6EC3E20-61CF-0804-9B93-CA90D278611D}"/>
              </a:ext>
            </a:extLst>
          </p:cNvPr>
          <p:cNvSpPr txBox="1"/>
          <p:nvPr/>
        </p:nvSpPr>
        <p:spPr>
          <a:xfrm>
            <a:off x="8745933" y="3808430"/>
            <a:ext cx="2563779" cy="338554"/>
          </a:xfrm>
          <a:prstGeom prst="rect">
            <a:avLst/>
          </a:prstGeom>
          <a:noFill/>
        </p:spPr>
        <p:txBody>
          <a:bodyPr wrap="none">
            <a:spAutoFit/>
          </a:bodyPr>
          <a:lstStyle/>
          <a:p>
            <a:r>
              <a:rPr lang="en-US" sz="1600" i="1" dirty="0"/>
              <a:t>Phys. Scr.</a:t>
            </a:r>
            <a:r>
              <a:rPr lang="en-US" sz="1600" dirty="0"/>
              <a:t> </a:t>
            </a:r>
            <a:r>
              <a:rPr lang="en-US" sz="1600" b="1" dirty="0"/>
              <a:t>101</a:t>
            </a:r>
            <a:r>
              <a:rPr lang="en-US" sz="1600" dirty="0"/>
              <a:t> 065105 (2026)</a:t>
            </a:r>
          </a:p>
        </p:txBody>
      </p:sp>
      <p:sp>
        <p:nvSpPr>
          <p:cNvPr id="6" name="Footer Placeholder 5">
            <a:extLst>
              <a:ext uri="{FF2B5EF4-FFF2-40B4-BE49-F238E27FC236}">
                <a16:creationId xmlns:a16="http://schemas.microsoft.com/office/drawing/2014/main" id="{DB37C8F2-63A0-05BB-41D0-06D223929921}"/>
              </a:ext>
            </a:extLst>
          </p:cNvPr>
          <p:cNvSpPr>
            <a:spLocks noGrp="1"/>
          </p:cNvSpPr>
          <p:nvPr>
            <p:ph type="ftr" sz="quarter" idx="11"/>
          </p:nvPr>
        </p:nvSpPr>
        <p:spPr/>
        <p:txBody>
          <a:bodyPr/>
          <a:lstStyle/>
          <a:p>
            <a:r>
              <a:rPr lang="en-US"/>
              <a:t>Christine Aidala - University of Michigan</a:t>
            </a:r>
          </a:p>
        </p:txBody>
      </p:sp>
      <p:sp>
        <p:nvSpPr>
          <p:cNvPr id="8" name="TextBox 7">
            <a:extLst>
              <a:ext uri="{FF2B5EF4-FFF2-40B4-BE49-F238E27FC236}">
                <a16:creationId xmlns:a16="http://schemas.microsoft.com/office/drawing/2014/main" id="{77397E14-EE7A-189A-5D6D-7F3AD1BA0A86}"/>
              </a:ext>
            </a:extLst>
          </p:cNvPr>
          <p:cNvSpPr txBox="1"/>
          <p:nvPr/>
        </p:nvSpPr>
        <p:spPr>
          <a:xfrm>
            <a:off x="4292600" y="6270109"/>
            <a:ext cx="5022850" cy="523220"/>
          </a:xfrm>
          <a:prstGeom prst="rect">
            <a:avLst/>
          </a:prstGeom>
          <a:noFill/>
        </p:spPr>
        <p:txBody>
          <a:bodyPr wrap="square">
            <a:spAutoFit/>
          </a:bodyPr>
          <a:lstStyle/>
          <a:p>
            <a:r>
              <a:rPr lang="en-US" sz="1400" dirty="0">
                <a:hlinkClick r:id="rId14"/>
              </a:rPr>
              <a:t>https://arxiv.org/pdf/2411.00972</a:t>
            </a:r>
            <a:endParaRPr lang="en-US" sz="1400" dirty="0"/>
          </a:p>
          <a:p>
            <a:r>
              <a:rPr lang="en-US" sz="1400" dirty="0">
                <a:hlinkClick r:id="rId15"/>
              </a:rPr>
              <a:t>https://iopscience.iop.org/article/10.1088/1402-4896/ae3a20</a:t>
            </a:r>
            <a:r>
              <a:rPr lang="en-US" sz="1400" dirty="0"/>
              <a:t> </a:t>
            </a:r>
          </a:p>
        </p:txBody>
      </p:sp>
    </p:spTree>
    <p:extLst>
      <p:ext uri="{BB962C8B-B14F-4D97-AF65-F5344CB8AC3E}">
        <p14:creationId xmlns:p14="http://schemas.microsoft.com/office/powerpoint/2010/main" val="408165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FE027-AB2E-7782-6912-FBC79BBEDC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642C2-D4D5-E4B7-232A-1E72F9112376}"/>
              </a:ext>
            </a:extLst>
          </p:cNvPr>
          <p:cNvSpPr>
            <a:spLocks noGrp="1"/>
          </p:cNvSpPr>
          <p:nvPr>
            <p:ph type="sldNum" sz="quarter" idx="12"/>
          </p:nvPr>
        </p:nvSpPr>
        <p:spPr/>
        <p:txBody>
          <a:bodyPr/>
          <a:lstStyle/>
          <a:p>
            <a:fld id="{F47845EA-7733-40EE-B074-20032348B727}" type="slidenum">
              <a:rPr lang="en-US" smtClean="0"/>
              <a:t>17</a:t>
            </a:fld>
            <a:endParaRPr lang="en-US"/>
          </a:p>
        </p:txBody>
      </p:sp>
      <p:sp>
        <p:nvSpPr>
          <p:cNvPr id="6" name="TextBox 5">
            <a:extLst>
              <a:ext uri="{FF2B5EF4-FFF2-40B4-BE49-F238E27FC236}">
                <a16:creationId xmlns:a16="http://schemas.microsoft.com/office/drawing/2014/main" id="{836B7899-19EF-AAD2-33C8-50376930CA4F}"/>
              </a:ext>
            </a:extLst>
          </p:cNvPr>
          <p:cNvSpPr txBox="1"/>
          <p:nvPr/>
        </p:nvSpPr>
        <p:spPr>
          <a:xfrm>
            <a:off x="654205" y="1111313"/>
            <a:ext cx="8666668" cy="523220"/>
          </a:xfrm>
          <a:prstGeom prst="rect">
            <a:avLst/>
          </a:prstGeom>
          <a:noFill/>
        </p:spPr>
        <p:txBody>
          <a:bodyPr wrap="none" rtlCol="0">
            <a:spAutoFit/>
          </a:bodyPr>
          <a:lstStyle/>
          <a:p>
            <a:r>
              <a:rPr lang="en-US" sz="2800" dirty="0"/>
              <a:t>This map introduces a total phase based on all coefficients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B59D30-46B0-7B6A-BFDB-CD23CCB41BD3}"/>
                  </a:ext>
                </a:extLst>
              </p:cNvPr>
              <p:cNvSpPr txBox="1"/>
              <p:nvPr/>
            </p:nvSpPr>
            <p:spPr>
              <a:xfrm>
                <a:off x="725996" y="1991173"/>
                <a:ext cx="8369599" cy="867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m:t>
                              </m:r>
                            </m:sub>
                          </m:sSub>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𝑧</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m:t>
                              </m:r>
                            </m:sub>
                          </m:sSub>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𝑧</m:t>
                                  </m:r>
                                </m:e>
                                <m:sup>
                                  <m:r>
                                    <a:rPr lang="en-US" sz="2800" b="0" i="1" smtClean="0">
                                      <a:latin typeface="Cambria Math" panose="02040503050406030204" pitchFamily="18" charset="0"/>
                                    </a:rPr>
                                    <m:t>−</m:t>
                                  </m:r>
                                </m:sup>
                              </m:sSup>
                            </m:e>
                          </m:d>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i="1">
                              <a:latin typeface="Cambria Math" panose="02040503050406030204" pitchFamily="18" charset="0"/>
                            </a:rPr>
                            <m:t>𝚤</m:t>
                          </m:r>
                          <m:r>
                            <a:rPr lang="en-US" sz="2800" i="1">
                              <a:latin typeface="Cambria Math" panose="02040503050406030204" pitchFamily="18" charset="0"/>
                            </a:rPr>
                            <m:t>𝜃</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m:t>
                                          </m:r>
                                        </m:sub>
                                      </m:sSub>
                                    </m:e>
                                  </m:d>
                                </m:e>
                                <m:sup>
                                  <m:r>
                                    <a:rPr lang="en-US" sz="2800" b="0" i="1" smtClean="0">
                                      <a:latin typeface="Cambria Math" panose="02040503050406030204" pitchFamily="18" charset="0"/>
                                    </a:rPr>
                                    <m:t>2</m:t>
                                  </m:r>
                                </m:sup>
                              </m:sSup>
                            </m:num>
                            <m:den>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m:t>
                                          </m:r>
                                        </m:sub>
                                      </m:sSub>
                                    </m:e>
                                  </m:d>
                                </m:e>
                                <m:sup>
                                  <m:r>
                                    <a:rPr lang="en-US" sz="2800" i="1">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m:t>
                                          </m:r>
                                        </m:sub>
                                      </m:sSub>
                                    </m:e>
                                  </m:d>
                                </m:e>
                                <m:sup>
                                  <m:r>
                                    <a:rPr lang="en-US" sz="2800" i="1">
                                      <a:latin typeface="Cambria Math" panose="02040503050406030204" pitchFamily="18" charset="0"/>
                                    </a:rPr>
                                    <m:t>2</m:t>
                                  </m:r>
                                </m:sup>
                              </m:sSup>
                            </m:den>
                          </m:f>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m:t>
                              </m:r>
                            </m:sub>
                          </m:sSub>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𝑧</m:t>
                                  </m:r>
                                </m:e>
                                <m:sup>
                                  <m:r>
                                    <a:rPr lang="en-US" sz="2800" i="1">
                                      <a:latin typeface="Cambria Math" panose="02040503050406030204" pitchFamily="18" charset="0"/>
                                    </a:rPr>
                                    <m:t>+</m:t>
                                  </m:r>
                                </m:sup>
                              </m:sSup>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m:t>
                              </m:r>
                            </m:sub>
                          </m:sSub>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𝑧</m:t>
                                  </m:r>
                                </m:e>
                                <m:sup>
                                  <m:r>
                                    <a:rPr lang="en-US" sz="2800" i="1">
                                      <a:latin typeface="Cambria Math" panose="02040503050406030204" pitchFamily="18" charset="0"/>
                                    </a:rPr>
                                    <m:t>−</m:t>
                                  </m:r>
                                </m:sup>
                              </m:sSup>
                            </m:e>
                          </m:d>
                        </m:e>
                      </m:d>
                    </m:oMath>
                  </m:oMathPara>
                </a14:m>
                <a:endParaRPr lang="en-US" sz="2800" dirty="0"/>
              </a:p>
            </p:txBody>
          </p:sp>
        </mc:Choice>
        <mc:Fallback xmlns="">
          <p:sp>
            <p:nvSpPr>
              <p:cNvPr id="7" name="TextBox 6">
                <a:extLst>
                  <a:ext uri="{FF2B5EF4-FFF2-40B4-BE49-F238E27FC236}">
                    <a16:creationId xmlns:a16="http://schemas.microsoft.com/office/drawing/2014/main" id="{E3B59D30-46B0-7B6A-BFDB-CD23CCB41BD3}"/>
                  </a:ext>
                </a:extLst>
              </p:cNvPr>
              <p:cNvSpPr txBox="1">
                <a:spLocks noRot="1" noChangeAspect="1" noMove="1" noResize="1" noEditPoints="1" noAdjustHandles="1" noChangeArrowheads="1" noChangeShapeType="1" noTextEdit="1"/>
              </p:cNvSpPr>
              <p:nvPr/>
            </p:nvSpPr>
            <p:spPr>
              <a:xfrm>
                <a:off x="725996" y="1991173"/>
                <a:ext cx="8369599" cy="867032"/>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31CD5D2-F0F0-FC47-A5A2-545016544408}"/>
              </a:ext>
            </a:extLst>
          </p:cNvPr>
          <p:cNvSpPr txBox="1"/>
          <p:nvPr/>
        </p:nvSpPr>
        <p:spPr>
          <a:xfrm>
            <a:off x="1067727" y="4702510"/>
            <a:ext cx="6941772" cy="1077218"/>
          </a:xfrm>
          <a:prstGeom prst="rect">
            <a:avLst/>
          </a:prstGeom>
          <a:noFill/>
        </p:spPr>
        <p:txBody>
          <a:bodyPr wrap="none" rtlCol="0">
            <a:spAutoFit/>
          </a:bodyPr>
          <a:lstStyle/>
          <a:p>
            <a:r>
              <a:rPr lang="en-US" sz="3200" dirty="0">
                <a:solidFill>
                  <a:srgbClr val="C00000"/>
                </a:solidFill>
              </a:rPr>
              <a:t>Linearity is a mathematical convenience,</a:t>
            </a:r>
            <a:br>
              <a:rPr lang="en-US" sz="3200" dirty="0">
                <a:solidFill>
                  <a:srgbClr val="C00000"/>
                </a:solidFill>
              </a:rPr>
            </a:br>
            <a:r>
              <a:rPr lang="en-US" sz="3200" dirty="0">
                <a:solidFill>
                  <a:srgbClr val="C00000"/>
                </a:solidFill>
              </a:rPr>
              <a:t>not a physical necessity</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FC7692F-440C-6A40-4BEA-2FAF52E7629F}"/>
                  </a:ext>
                </a:extLst>
              </p:cNvPr>
              <p:cNvSpPr txBox="1"/>
              <p:nvPr/>
            </p:nvSpPr>
            <p:spPr>
              <a:xfrm>
                <a:off x="2100976" y="1740680"/>
                <a:ext cx="1846146" cy="369332"/>
              </a:xfrm>
              <a:prstGeom prst="rect">
                <a:avLst/>
              </a:prstGeom>
              <a:noFill/>
            </p:spPr>
            <p:txBody>
              <a:bodyPr wrap="none" rtlCol="0">
                <a:spAutoFit/>
              </a:bodyPr>
              <a:lstStyle/>
              <a:p>
                <a:r>
                  <a:rPr lang="en-US" b="0" dirty="0"/>
                  <a:t>const.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∈(0,2</m:t>
                    </m:r>
                    <m:r>
                      <a:rPr lang="en-US" b="0" i="1" smtClean="0">
                        <a:latin typeface="Cambria Math" panose="02040503050406030204" pitchFamily="18" charset="0"/>
                      </a:rPr>
                      <m:t>𝜋</m:t>
                    </m:r>
                    <m:r>
                      <a:rPr lang="en-US" b="0" i="1" smtClean="0">
                        <a:latin typeface="Cambria Math" panose="02040503050406030204" pitchFamily="18" charset="0"/>
                      </a:rPr>
                      <m:t>)</m:t>
                    </m:r>
                  </m:oMath>
                </a14:m>
                <a:endParaRPr lang="en-US" dirty="0"/>
              </a:p>
            </p:txBody>
          </p:sp>
        </mc:Choice>
        <mc:Fallback xmlns="">
          <p:sp>
            <p:nvSpPr>
              <p:cNvPr id="20" name="TextBox 19">
                <a:extLst>
                  <a:ext uri="{FF2B5EF4-FFF2-40B4-BE49-F238E27FC236}">
                    <a16:creationId xmlns:a16="http://schemas.microsoft.com/office/drawing/2014/main" id="{EFC7692F-440C-6A40-4BEA-2FAF52E7629F}"/>
                  </a:ext>
                </a:extLst>
              </p:cNvPr>
              <p:cNvSpPr txBox="1">
                <a:spLocks noRot="1" noChangeAspect="1" noMove="1" noResize="1" noEditPoints="1" noAdjustHandles="1" noChangeArrowheads="1" noChangeShapeType="1" noTextEdit="1"/>
              </p:cNvSpPr>
              <p:nvPr/>
            </p:nvSpPr>
            <p:spPr>
              <a:xfrm>
                <a:off x="2100976" y="1740680"/>
                <a:ext cx="1846146" cy="369332"/>
              </a:xfrm>
              <a:prstGeom prst="rect">
                <a:avLst/>
              </a:prstGeom>
              <a:blipFill>
                <a:blip r:embed="rId3"/>
                <a:stretch>
                  <a:fillRect l="-2980" t="-10000" r="-331" b="-26667"/>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A6A395CB-5789-AE34-6399-8B9F6BEFC552}"/>
              </a:ext>
            </a:extLst>
          </p:cNvPr>
          <p:cNvCxnSpPr/>
          <p:nvPr/>
        </p:nvCxnSpPr>
        <p:spPr>
          <a:xfrm>
            <a:off x="3754877" y="2091445"/>
            <a:ext cx="680936" cy="25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8F1D51-1F90-E4FE-FBF6-215A27A052EF}"/>
              </a:ext>
            </a:extLst>
          </p:cNvPr>
          <p:cNvSpPr txBox="1"/>
          <p:nvPr/>
        </p:nvSpPr>
        <p:spPr>
          <a:xfrm>
            <a:off x="9095595" y="2159698"/>
            <a:ext cx="1824538" cy="369332"/>
          </a:xfrm>
          <a:prstGeom prst="rect">
            <a:avLst/>
          </a:prstGeom>
          <a:noFill/>
        </p:spPr>
        <p:txBody>
          <a:bodyPr wrap="none" rtlCol="0">
            <a:spAutoFit/>
          </a:bodyPr>
          <a:lstStyle/>
          <a:p>
            <a:r>
              <a:rPr lang="en-US" dirty="0"/>
              <a:t>Non-linear map…</a:t>
            </a:r>
          </a:p>
        </p:txBody>
      </p:sp>
      <p:sp>
        <p:nvSpPr>
          <p:cNvPr id="24" name="TextBox 23">
            <a:extLst>
              <a:ext uri="{FF2B5EF4-FFF2-40B4-BE49-F238E27FC236}">
                <a16:creationId xmlns:a16="http://schemas.microsoft.com/office/drawing/2014/main" id="{EAEA4734-E356-69B6-956A-C0676C1A38E8}"/>
              </a:ext>
            </a:extLst>
          </p:cNvPr>
          <p:cNvSpPr txBox="1"/>
          <p:nvPr/>
        </p:nvSpPr>
        <p:spPr>
          <a:xfrm>
            <a:off x="725996" y="3343555"/>
            <a:ext cx="2833981" cy="646331"/>
          </a:xfrm>
          <a:prstGeom prst="rect">
            <a:avLst/>
          </a:prstGeom>
          <a:noFill/>
        </p:spPr>
        <p:txBody>
          <a:bodyPr wrap="none" rtlCol="0">
            <a:spAutoFit/>
          </a:bodyPr>
          <a:lstStyle/>
          <a:p>
            <a:pPr algn="r"/>
            <a:r>
              <a:rPr lang="en-US" dirty="0"/>
              <a:t>… that preserves the physics</a:t>
            </a:r>
            <a:br>
              <a:rPr lang="en-US" dirty="0"/>
            </a:br>
            <a:r>
              <a:rPr lang="en-US" dirty="0"/>
              <a:t>(i.e. Born rule)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DC0C5A8-0B8F-E82E-74EF-91857876F29B}"/>
                  </a:ext>
                </a:extLst>
              </p:cNvPr>
              <p:cNvSpPr txBox="1"/>
              <p:nvPr/>
            </p:nvSpPr>
            <p:spPr>
              <a:xfrm>
                <a:off x="3754877" y="3092557"/>
                <a:ext cx="5753370" cy="871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𝑚</m:t>
                              </m:r>
                              <m:d>
                                <m:dPr>
                                  <m:ctrlPr>
                                    <a:rPr lang="en-US" sz="2400" b="0" i="1" smtClean="0">
                                      <a:latin typeface="Cambria Math" panose="02040503050406030204" pitchFamily="18" charset="0"/>
                                    </a:rPr>
                                  </m:ctrlPr>
                                </m:dPr>
                                <m:e>
                                  <m:r>
                                    <a:rPr lang="en-US" sz="2400" i="1">
                                      <a:latin typeface="Cambria Math" panose="02040503050406030204" pitchFamily="18" charset="0"/>
                                    </a:rPr>
                                    <m:t>𝜓</m:t>
                                  </m:r>
                                </m:e>
                              </m:d>
                            </m:e>
                            <m:e>
                              <m:r>
                                <a:rPr lang="en-US" sz="2400" b="0" i="1" smtClean="0">
                                  <a:latin typeface="Cambria Math" panose="02040503050406030204" pitchFamily="18" charset="0"/>
                                </a:rPr>
                                <m:t>𝑚</m:t>
                              </m:r>
                              <m:d>
                                <m:dPr>
                                  <m:ctrlPr>
                                    <a:rPr lang="en-US" sz="2400" b="0" i="1" smtClean="0">
                                      <a:latin typeface="Cambria Math" panose="02040503050406030204" pitchFamily="18" charset="0"/>
                                    </a:rPr>
                                  </m:ctrlPr>
                                </m:dPr>
                                <m:e>
                                  <m:r>
                                    <a:rPr lang="en-US" sz="2400" i="1">
                                      <a:latin typeface="Cambria Math" panose="02040503050406030204" pitchFamily="18" charset="0"/>
                                    </a:rPr>
                                    <m:t>𝜙</m:t>
                                  </m:r>
                                </m:e>
                              </m:d>
                            </m:e>
                          </m:d>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𝑚</m:t>
                              </m:r>
                              <m:d>
                                <m:dPr>
                                  <m:ctrlPr>
                                    <a:rPr lang="en-US" sz="2400" i="1">
                                      <a:latin typeface="Cambria Math" panose="02040503050406030204" pitchFamily="18" charset="0"/>
                                    </a:rPr>
                                  </m:ctrlPr>
                                </m:dPr>
                                <m:e>
                                  <m:r>
                                    <a:rPr lang="en-US" sz="2400" i="1">
                                      <a:latin typeface="Cambria Math" panose="02040503050406030204" pitchFamily="18" charset="0"/>
                                    </a:rPr>
                                    <m:t>𝜙</m:t>
                                  </m:r>
                                </m:e>
                              </m:d>
                            </m:e>
                            <m:e>
                              <m:r>
                                <a:rPr lang="en-US" sz="2400" i="1">
                                  <a:latin typeface="Cambria Math" panose="02040503050406030204" pitchFamily="18" charset="0"/>
                                </a:rPr>
                                <m:t>𝑚</m:t>
                              </m:r>
                              <m:d>
                                <m:dPr>
                                  <m:ctrlPr>
                                    <a:rPr lang="en-US" sz="2400" i="1">
                                      <a:latin typeface="Cambria Math" panose="02040503050406030204" pitchFamily="18" charset="0"/>
                                    </a:rPr>
                                  </m:ctrlPr>
                                </m:dPr>
                                <m:e>
                                  <m:r>
                                    <a:rPr lang="en-US" sz="2400" i="1">
                                      <a:latin typeface="Cambria Math" panose="02040503050406030204" pitchFamily="18" charset="0"/>
                                    </a:rPr>
                                    <m:t>𝜓</m:t>
                                  </m:r>
                                </m:e>
                              </m:d>
                            </m:e>
                          </m:d>
                        </m:num>
                        <m:den>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𝑚</m:t>
                              </m:r>
                              <m:d>
                                <m:dPr>
                                  <m:ctrlPr>
                                    <a:rPr lang="en-US" sz="2400" i="1">
                                      <a:latin typeface="Cambria Math" panose="02040503050406030204" pitchFamily="18" charset="0"/>
                                    </a:rPr>
                                  </m:ctrlPr>
                                </m:dPr>
                                <m:e>
                                  <m:r>
                                    <a:rPr lang="en-US" sz="2400" i="1">
                                      <a:latin typeface="Cambria Math" panose="02040503050406030204" pitchFamily="18" charset="0"/>
                                    </a:rPr>
                                    <m:t>𝜓</m:t>
                                  </m:r>
                                </m:e>
                              </m:d>
                            </m:e>
                            <m:e>
                              <m:r>
                                <a:rPr lang="en-US" sz="2400" i="1">
                                  <a:latin typeface="Cambria Math" panose="02040503050406030204" pitchFamily="18" charset="0"/>
                                </a:rPr>
                                <m:t>𝑚</m:t>
                              </m:r>
                              <m:d>
                                <m:dPr>
                                  <m:ctrlPr>
                                    <a:rPr lang="en-US" sz="2400" i="1">
                                      <a:latin typeface="Cambria Math" panose="02040503050406030204" pitchFamily="18" charset="0"/>
                                    </a:rPr>
                                  </m:ctrlPr>
                                </m:dPr>
                                <m:e>
                                  <m:r>
                                    <a:rPr lang="en-US" sz="2400" i="1">
                                      <a:latin typeface="Cambria Math" panose="02040503050406030204" pitchFamily="18" charset="0"/>
                                    </a:rPr>
                                    <m:t>𝜓</m:t>
                                  </m:r>
                                </m:e>
                              </m:d>
                            </m:e>
                          </m:d>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𝑚</m:t>
                              </m:r>
                              <m:d>
                                <m:dPr>
                                  <m:ctrlPr>
                                    <a:rPr lang="en-US" sz="2400" i="1">
                                      <a:latin typeface="Cambria Math" panose="02040503050406030204" pitchFamily="18" charset="0"/>
                                    </a:rPr>
                                  </m:ctrlPr>
                                </m:dPr>
                                <m:e>
                                  <m:r>
                                    <a:rPr lang="en-US" sz="2400" i="1">
                                      <a:latin typeface="Cambria Math" panose="02040503050406030204" pitchFamily="18" charset="0"/>
                                    </a:rPr>
                                    <m:t>𝜙</m:t>
                                  </m:r>
                                </m:e>
                              </m:d>
                            </m:e>
                            <m:e>
                              <m:r>
                                <a:rPr lang="en-US" sz="2400" i="1">
                                  <a:latin typeface="Cambria Math" panose="02040503050406030204" pitchFamily="18" charset="0"/>
                                </a:rPr>
                                <m:t>𝑚</m:t>
                              </m:r>
                              <m:d>
                                <m:dPr>
                                  <m:ctrlPr>
                                    <a:rPr lang="en-US" sz="2400" i="1">
                                      <a:latin typeface="Cambria Math" panose="02040503050406030204" pitchFamily="18" charset="0"/>
                                    </a:rPr>
                                  </m:ctrlPr>
                                </m:dPr>
                                <m:e>
                                  <m:r>
                                    <a:rPr lang="en-US" sz="2400" i="1">
                                      <a:latin typeface="Cambria Math" panose="02040503050406030204" pitchFamily="18" charset="0"/>
                                    </a:rPr>
                                    <m:t>𝜙</m:t>
                                  </m:r>
                                </m:e>
                              </m:d>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𝜓</m:t>
                              </m:r>
                            </m:e>
                            <m:e>
                              <m:r>
                                <a:rPr lang="en-US" sz="2400" i="1">
                                  <a:latin typeface="Cambria Math" panose="02040503050406030204" pitchFamily="18" charset="0"/>
                                </a:rPr>
                                <m:t>𝜙</m:t>
                              </m:r>
                            </m:e>
                          </m:d>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𝜙</m:t>
                              </m:r>
                            </m:e>
                            <m:e>
                              <m:r>
                                <a:rPr lang="en-US" sz="2400" i="1">
                                  <a:latin typeface="Cambria Math" panose="02040503050406030204" pitchFamily="18" charset="0"/>
                                </a:rPr>
                                <m:t>𝜓</m:t>
                              </m:r>
                            </m:e>
                          </m:d>
                        </m:num>
                        <m:den>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𝜓</m:t>
                              </m:r>
                            </m:e>
                            <m:e>
                              <m:r>
                                <a:rPr lang="en-US" sz="2400" i="1">
                                  <a:latin typeface="Cambria Math" panose="02040503050406030204" pitchFamily="18" charset="0"/>
                                </a:rPr>
                                <m:t>𝜓</m:t>
                              </m:r>
                            </m:e>
                          </m:d>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𝜙</m:t>
                              </m:r>
                            </m:e>
                            <m:e>
                              <m:r>
                                <a:rPr lang="en-US" sz="2400" i="1">
                                  <a:latin typeface="Cambria Math" panose="02040503050406030204" pitchFamily="18" charset="0"/>
                                </a:rPr>
                                <m:t>𝜙</m:t>
                              </m:r>
                            </m:e>
                          </m:d>
                        </m:den>
                      </m:f>
                    </m:oMath>
                  </m:oMathPara>
                </a14:m>
                <a:endParaRPr lang="en-US" sz="2400" dirty="0"/>
              </a:p>
            </p:txBody>
          </p:sp>
        </mc:Choice>
        <mc:Fallback xmlns="">
          <p:sp>
            <p:nvSpPr>
              <p:cNvPr id="25" name="TextBox 24">
                <a:extLst>
                  <a:ext uri="{FF2B5EF4-FFF2-40B4-BE49-F238E27FC236}">
                    <a16:creationId xmlns:a16="http://schemas.microsoft.com/office/drawing/2014/main" id="{6DC0C5A8-0B8F-E82E-74EF-91857876F29B}"/>
                  </a:ext>
                </a:extLst>
              </p:cNvPr>
              <p:cNvSpPr txBox="1">
                <a:spLocks noRot="1" noChangeAspect="1" noMove="1" noResize="1" noEditPoints="1" noAdjustHandles="1" noChangeArrowheads="1" noChangeShapeType="1" noTextEdit="1"/>
              </p:cNvSpPr>
              <p:nvPr/>
            </p:nvSpPr>
            <p:spPr>
              <a:xfrm>
                <a:off x="3754877" y="3092557"/>
                <a:ext cx="5753370" cy="871329"/>
              </a:xfrm>
              <a:prstGeom prst="rect">
                <a:avLst/>
              </a:prstGeom>
              <a:blipFill>
                <a:blip r:embed="rId4"/>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720B7AFF-0B1B-540E-5A01-C77A66EE0407}"/>
              </a:ext>
            </a:extLst>
          </p:cNvPr>
          <p:cNvSpPr txBox="1">
            <a:spLocks/>
          </p:cNvSpPr>
          <p:nvPr/>
        </p:nvSpPr>
        <p:spPr>
          <a:xfrm>
            <a:off x="103955" y="84779"/>
            <a:ext cx="11984090" cy="89742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Non-linear representation in quantum mechanics</a:t>
            </a:r>
          </a:p>
        </p:txBody>
      </p:sp>
      <p:sp>
        <p:nvSpPr>
          <p:cNvPr id="4" name="Footer Placeholder 3">
            <a:extLst>
              <a:ext uri="{FF2B5EF4-FFF2-40B4-BE49-F238E27FC236}">
                <a16:creationId xmlns:a16="http://schemas.microsoft.com/office/drawing/2014/main" id="{576DF8A4-53F7-54D7-6F68-DCB74729E7BC}"/>
              </a:ext>
            </a:extLst>
          </p:cNvPr>
          <p:cNvSpPr>
            <a:spLocks noGrp="1"/>
          </p:cNvSpPr>
          <p:nvPr>
            <p:ph type="ftr" sz="quarter" idx="11"/>
          </p:nvPr>
        </p:nvSpPr>
        <p:spPr/>
        <p:txBody>
          <a:bodyPr/>
          <a:lstStyle/>
          <a:p>
            <a:r>
              <a:rPr lang="en-US"/>
              <a:t>Christine Aidala - University of Michigan</a:t>
            </a:r>
            <a:endParaRPr lang="en-US" dirty="0"/>
          </a:p>
        </p:txBody>
      </p:sp>
      <p:sp>
        <p:nvSpPr>
          <p:cNvPr id="8" name="TextBox 7">
            <a:extLst>
              <a:ext uri="{FF2B5EF4-FFF2-40B4-BE49-F238E27FC236}">
                <a16:creationId xmlns:a16="http://schemas.microsoft.com/office/drawing/2014/main" id="{947BA367-81FD-9FDC-1982-9D0733BE17FD}"/>
              </a:ext>
            </a:extLst>
          </p:cNvPr>
          <p:cNvSpPr txBox="1"/>
          <p:nvPr/>
        </p:nvSpPr>
        <p:spPr>
          <a:xfrm>
            <a:off x="3501147" y="6184575"/>
            <a:ext cx="6096000" cy="307777"/>
          </a:xfrm>
          <a:prstGeom prst="rect">
            <a:avLst/>
          </a:prstGeom>
          <a:noFill/>
        </p:spPr>
        <p:txBody>
          <a:bodyPr wrap="square">
            <a:spAutoFit/>
          </a:bodyPr>
          <a:lstStyle/>
          <a:p>
            <a:r>
              <a:rPr lang="en-US" sz="1400" dirty="0">
                <a:hlinkClick r:id="rId5"/>
              </a:rPr>
              <a:t>https://assumptionsofphysics.org/autogen/briefs/008-NonLinearQuantum.pdf</a:t>
            </a:r>
            <a:r>
              <a:rPr lang="en-US" sz="1400" dirty="0"/>
              <a:t> </a:t>
            </a:r>
          </a:p>
        </p:txBody>
      </p:sp>
    </p:spTree>
    <p:extLst>
      <p:ext uri="{BB962C8B-B14F-4D97-AF65-F5344CB8AC3E}">
        <p14:creationId xmlns:p14="http://schemas.microsoft.com/office/powerpoint/2010/main" val="397569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67CBB-732F-0788-5273-0D3208BC3A68}"/>
              </a:ext>
            </a:extLst>
          </p:cNvPr>
          <p:cNvSpPr>
            <a:spLocks noGrp="1"/>
          </p:cNvSpPr>
          <p:nvPr>
            <p:ph type="sldNum" sz="quarter" idx="12"/>
          </p:nvPr>
        </p:nvSpPr>
        <p:spPr/>
        <p:txBody>
          <a:bodyPr/>
          <a:lstStyle/>
          <a:p>
            <a:fld id="{F47845EA-7733-40EE-B074-20032348B727}" type="slidenum">
              <a:rPr lang="en-US" smtClean="0"/>
              <a:t>18</a:t>
            </a:fld>
            <a:endParaRPr lang="en-US"/>
          </a:p>
        </p:txBody>
      </p:sp>
      <p:sp>
        <p:nvSpPr>
          <p:cNvPr id="5" name="TextBox 4">
            <a:extLst>
              <a:ext uri="{FF2B5EF4-FFF2-40B4-BE49-F238E27FC236}">
                <a16:creationId xmlns:a16="http://schemas.microsoft.com/office/drawing/2014/main" id="{DDB00218-745E-F935-9593-168C5ABE52E6}"/>
              </a:ext>
            </a:extLst>
          </p:cNvPr>
          <p:cNvSpPr txBox="1"/>
          <p:nvPr/>
        </p:nvSpPr>
        <p:spPr>
          <a:xfrm>
            <a:off x="537327" y="291736"/>
            <a:ext cx="7974234" cy="707886"/>
          </a:xfrm>
          <a:prstGeom prst="rect">
            <a:avLst/>
          </a:prstGeom>
          <a:noFill/>
        </p:spPr>
        <p:txBody>
          <a:bodyPr wrap="none" rtlCol="0">
            <a:spAutoFit/>
          </a:bodyPr>
          <a:lstStyle/>
          <a:p>
            <a:r>
              <a:rPr lang="en-US" sz="4000" dirty="0"/>
              <a:t>Superposition is multi-decomposition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13D59B-E75D-D05E-4B04-29BF706A9343}"/>
                  </a:ext>
                </a:extLst>
              </p:cNvPr>
              <p:cNvSpPr txBox="1"/>
              <p:nvPr/>
            </p:nvSpPr>
            <p:spPr>
              <a:xfrm>
                <a:off x="672428" y="1497099"/>
                <a:ext cx="10153742" cy="2077364"/>
              </a:xfrm>
              <a:prstGeom prst="rect">
                <a:avLst/>
              </a:prstGeom>
              <a:noFill/>
            </p:spPr>
            <p:txBody>
              <a:bodyPr wrap="none" rtlCol="0">
                <a:spAutoFit/>
              </a:bodyPr>
              <a:lstStyle/>
              <a:p>
                <a:r>
                  <a:rPr lang="en-US" sz="3200" dirty="0">
                    <a:solidFill>
                      <a:schemeClr val="accent6">
                        <a:lumMod val="75000"/>
                      </a:schemeClr>
                    </a:solidFill>
                  </a:rPr>
                  <a:t>Superposition: </a:t>
                </a:r>
                <a14:m>
                  <m:oMath xmlns:m="http://schemas.openxmlformats.org/officeDocument/2006/math">
                    <m:d>
                      <m:dPr>
                        <m:begChr m:val="|"/>
                        <m:endChr m:val="⟩"/>
                        <m:ctrlPr>
                          <a:rPr lang="en-US" sz="3200" i="1" dirty="0">
                            <a:solidFill>
                              <a:schemeClr val="accent6">
                                <a:lumMod val="75000"/>
                              </a:schemeClr>
                            </a:solidFill>
                            <a:latin typeface="Cambria Math" panose="02040503050406030204" pitchFamily="18" charset="0"/>
                          </a:rPr>
                        </m:ctrlPr>
                      </m:dPr>
                      <m:e>
                        <m:r>
                          <a:rPr lang="en-US" sz="3200" i="1" dirty="0">
                            <a:solidFill>
                              <a:schemeClr val="accent6">
                                <a:lumMod val="75000"/>
                              </a:schemeClr>
                            </a:solidFill>
                            <a:latin typeface="Cambria Math" panose="02040503050406030204" pitchFamily="18" charset="0"/>
                          </a:rPr>
                          <m:t>𝜙</m:t>
                        </m:r>
                      </m:e>
                    </m:d>
                    <m:r>
                      <a:rPr lang="en-US" sz="3200" i="1" dirty="0">
                        <a:solidFill>
                          <a:schemeClr val="accent6">
                            <a:lumMod val="75000"/>
                          </a:schemeClr>
                        </a:solidFill>
                        <a:latin typeface="Cambria Math" panose="02040503050406030204" pitchFamily="18" charset="0"/>
                      </a:rPr>
                      <m:t>=</m:t>
                    </m:r>
                    <m:sSub>
                      <m:sSubPr>
                        <m:ctrlPr>
                          <a:rPr lang="en-US" sz="3200" i="1" dirty="0">
                            <a:solidFill>
                              <a:schemeClr val="accent6">
                                <a:lumMod val="75000"/>
                              </a:schemeClr>
                            </a:solidFill>
                            <a:latin typeface="Cambria Math" panose="02040503050406030204" pitchFamily="18" charset="0"/>
                          </a:rPr>
                        </m:ctrlPr>
                      </m:sSubPr>
                      <m:e>
                        <m:r>
                          <a:rPr lang="en-US" sz="3200" i="1" dirty="0">
                            <a:solidFill>
                              <a:schemeClr val="accent6">
                                <a:lumMod val="75000"/>
                              </a:schemeClr>
                            </a:solidFill>
                            <a:latin typeface="Cambria Math" panose="02040503050406030204" pitchFamily="18" charset="0"/>
                          </a:rPr>
                          <m:t>𝑐</m:t>
                        </m:r>
                      </m:e>
                      <m:sub>
                        <m:r>
                          <a:rPr lang="en-US" sz="3200" i="1" dirty="0">
                            <a:solidFill>
                              <a:schemeClr val="accent6">
                                <a:lumMod val="75000"/>
                              </a:schemeClr>
                            </a:solidFill>
                            <a:latin typeface="Cambria Math" panose="02040503050406030204" pitchFamily="18" charset="0"/>
                          </a:rPr>
                          <m:t>1</m:t>
                        </m:r>
                      </m:sub>
                    </m:sSub>
                    <m:d>
                      <m:dPr>
                        <m:begChr m:val="|"/>
                        <m:endChr m:val="⟩"/>
                        <m:ctrlPr>
                          <a:rPr lang="en-US" sz="3200" i="1" dirty="0">
                            <a:solidFill>
                              <a:schemeClr val="accent6">
                                <a:lumMod val="75000"/>
                              </a:schemeClr>
                            </a:solidFill>
                            <a:latin typeface="Cambria Math" panose="02040503050406030204" pitchFamily="18" charset="0"/>
                          </a:rPr>
                        </m:ctrlPr>
                      </m:dPr>
                      <m:e>
                        <m:sSub>
                          <m:sSubPr>
                            <m:ctrlPr>
                              <a:rPr lang="en-US" sz="3200" i="1" dirty="0">
                                <a:solidFill>
                                  <a:schemeClr val="accent6">
                                    <a:lumMod val="75000"/>
                                  </a:schemeClr>
                                </a:solidFill>
                                <a:latin typeface="Cambria Math" panose="02040503050406030204" pitchFamily="18" charset="0"/>
                              </a:rPr>
                            </m:ctrlPr>
                          </m:sSubPr>
                          <m:e>
                            <m:r>
                              <a:rPr lang="en-US" sz="3200" i="1" dirty="0">
                                <a:solidFill>
                                  <a:schemeClr val="accent6">
                                    <a:lumMod val="75000"/>
                                  </a:schemeClr>
                                </a:solidFill>
                                <a:latin typeface="Cambria Math" panose="02040503050406030204" pitchFamily="18" charset="0"/>
                              </a:rPr>
                              <m:t>𝜓</m:t>
                            </m:r>
                          </m:e>
                          <m:sub>
                            <m:r>
                              <a:rPr lang="en-US" sz="3200" i="1" dirty="0">
                                <a:solidFill>
                                  <a:schemeClr val="accent6">
                                    <a:lumMod val="75000"/>
                                  </a:schemeClr>
                                </a:solidFill>
                                <a:latin typeface="Cambria Math" panose="02040503050406030204" pitchFamily="18" charset="0"/>
                              </a:rPr>
                              <m:t>1</m:t>
                            </m:r>
                          </m:sub>
                        </m:sSub>
                      </m:e>
                    </m:d>
                    <m:r>
                      <a:rPr lang="en-US" sz="3200" i="1" dirty="0">
                        <a:solidFill>
                          <a:schemeClr val="accent6">
                            <a:lumMod val="75000"/>
                          </a:schemeClr>
                        </a:solidFill>
                        <a:latin typeface="Cambria Math" panose="02040503050406030204" pitchFamily="18" charset="0"/>
                      </a:rPr>
                      <m:t>+</m:t>
                    </m:r>
                    <m:sSub>
                      <m:sSubPr>
                        <m:ctrlPr>
                          <a:rPr lang="en-US" sz="3200" i="1" dirty="0">
                            <a:solidFill>
                              <a:schemeClr val="accent6">
                                <a:lumMod val="75000"/>
                              </a:schemeClr>
                            </a:solidFill>
                            <a:latin typeface="Cambria Math" panose="02040503050406030204" pitchFamily="18" charset="0"/>
                          </a:rPr>
                        </m:ctrlPr>
                      </m:sSubPr>
                      <m:e>
                        <m:r>
                          <a:rPr lang="en-US" sz="3200" i="1" dirty="0">
                            <a:solidFill>
                              <a:schemeClr val="accent6">
                                <a:lumMod val="75000"/>
                              </a:schemeClr>
                            </a:solidFill>
                            <a:latin typeface="Cambria Math" panose="02040503050406030204" pitchFamily="18" charset="0"/>
                          </a:rPr>
                          <m:t>𝑐</m:t>
                        </m:r>
                      </m:e>
                      <m:sub>
                        <m:r>
                          <a:rPr lang="en-US" sz="3200" i="1" dirty="0">
                            <a:solidFill>
                              <a:schemeClr val="accent6">
                                <a:lumMod val="75000"/>
                              </a:schemeClr>
                            </a:solidFill>
                            <a:latin typeface="Cambria Math" panose="02040503050406030204" pitchFamily="18" charset="0"/>
                          </a:rPr>
                          <m:t>2</m:t>
                        </m:r>
                      </m:sub>
                    </m:sSub>
                    <m:d>
                      <m:dPr>
                        <m:begChr m:val="|"/>
                        <m:endChr m:val="⟩"/>
                        <m:ctrlPr>
                          <a:rPr lang="en-US" sz="3200" i="1" dirty="0">
                            <a:solidFill>
                              <a:schemeClr val="accent6">
                                <a:lumMod val="75000"/>
                              </a:schemeClr>
                            </a:solidFill>
                            <a:latin typeface="Cambria Math" panose="02040503050406030204" pitchFamily="18" charset="0"/>
                          </a:rPr>
                        </m:ctrlPr>
                      </m:dPr>
                      <m:e>
                        <m:sSub>
                          <m:sSubPr>
                            <m:ctrlPr>
                              <a:rPr lang="en-US" sz="3200" i="1" dirty="0">
                                <a:solidFill>
                                  <a:schemeClr val="accent6">
                                    <a:lumMod val="75000"/>
                                  </a:schemeClr>
                                </a:solidFill>
                                <a:latin typeface="Cambria Math" panose="02040503050406030204" pitchFamily="18" charset="0"/>
                              </a:rPr>
                            </m:ctrlPr>
                          </m:sSubPr>
                          <m:e>
                            <m:r>
                              <a:rPr lang="en-US" sz="3200" i="1" dirty="0">
                                <a:solidFill>
                                  <a:schemeClr val="accent6">
                                    <a:lumMod val="75000"/>
                                  </a:schemeClr>
                                </a:solidFill>
                                <a:latin typeface="Cambria Math" panose="02040503050406030204" pitchFamily="18" charset="0"/>
                              </a:rPr>
                              <m:t>𝜓</m:t>
                            </m:r>
                          </m:e>
                          <m:sub>
                            <m:r>
                              <a:rPr lang="en-US" sz="3200" i="1" dirty="0">
                                <a:solidFill>
                                  <a:schemeClr val="accent6">
                                    <a:lumMod val="75000"/>
                                  </a:schemeClr>
                                </a:solidFill>
                                <a:latin typeface="Cambria Math" panose="02040503050406030204" pitchFamily="18" charset="0"/>
                              </a:rPr>
                              <m:t>2</m:t>
                            </m:r>
                          </m:sub>
                        </m:sSub>
                      </m:e>
                    </m:d>
                  </m:oMath>
                </a14:m>
                <a:r>
                  <a:rPr lang="en-US" sz="3200" dirty="0">
                    <a:solidFill>
                      <a:schemeClr val="accent6">
                        <a:lumMod val="75000"/>
                      </a:schemeClr>
                    </a:solidFill>
                  </a:rPr>
                  <a:t> </a:t>
                </a:r>
              </a:p>
              <a:p>
                <a:pPr/>
                <a14:m>
                  <m:oMathPara xmlns:m="http://schemas.openxmlformats.org/officeDocument/2006/math">
                    <m:oMathParaPr>
                      <m:jc m:val="centerGroup"/>
                    </m:oMathParaPr>
                    <m:oMath xmlns:m="http://schemas.openxmlformats.org/officeDocument/2006/math">
                      <m:r>
                        <a:rPr lang="en-US" sz="6000" b="0" i="1" dirty="0" smtClean="0">
                          <a:solidFill>
                            <a:schemeClr val="accent6">
                              <a:lumMod val="75000"/>
                            </a:schemeClr>
                          </a:solidFill>
                          <a:latin typeface="Cambria Math" panose="02040503050406030204" pitchFamily="18" charset="0"/>
                          <a:ea typeface="Cambria Math" panose="02040503050406030204" pitchFamily="18" charset="0"/>
                        </a:rPr>
                        <m:t>⇕</m:t>
                      </m:r>
                    </m:oMath>
                  </m:oMathPara>
                </a14:m>
                <a:br>
                  <a:rPr lang="en-US" sz="3200" dirty="0">
                    <a:solidFill>
                      <a:schemeClr val="accent6">
                        <a:lumMod val="75000"/>
                      </a:schemeClr>
                    </a:solidFill>
                  </a:rPr>
                </a:br>
                <a:r>
                  <a:rPr lang="en-US" sz="3200" dirty="0">
                    <a:solidFill>
                      <a:schemeClr val="accent6">
                        <a:lumMod val="75000"/>
                      </a:schemeClr>
                    </a:solidFill>
                  </a:rPr>
                  <a:t>Multi-decomposition: </a:t>
                </a:r>
                <a14:m>
                  <m:oMath xmlns:m="http://schemas.openxmlformats.org/officeDocument/2006/math">
                    <m:r>
                      <a:rPr lang="en-US" sz="3200" i="1">
                        <a:solidFill>
                          <a:schemeClr val="accent6">
                            <a:lumMod val="75000"/>
                          </a:schemeClr>
                        </a:solidFill>
                        <a:latin typeface="Cambria Math" panose="02040503050406030204" pitchFamily="18" charset="0"/>
                      </a:rPr>
                      <m:t>𝜌</m:t>
                    </m:r>
                    <m:r>
                      <a:rPr lang="en-US" sz="3200" i="1">
                        <a:solidFill>
                          <a:schemeClr val="accent6">
                            <a:lumMod val="75000"/>
                          </a:schemeClr>
                        </a:solidFill>
                        <a:latin typeface="Cambria Math" panose="02040503050406030204" pitchFamily="18" charset="0"/>
                      </a:rPr>
                      <m:t>=</m:t>
                    </m:r>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𝑝</m:t>
                        </m:r>
                      </m:e>
                      <m:sub>
                        <m:r>
                          <a:rPr lang="en-US" sz="3200" i="1">
                            <a:solidFill>
                              <a:schemeClr val="accent6">
                                <a:lumMod val="75000"/>
                              </a:schemeClr>
                            </a:solidFill>
                            <a:latin typeface="Cambria Math" panose="02040503050406030204" pitchFamily="18" charset="0"/>
                          </a:rPr>
                          <m:t>𝜙</m:t>
                        </m:r>
                      </m:sub>
                    </m:sSub>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𝜌</m:t>
                        </m:r>
                      </m:e>
                      <m:sub>
                        <m:r>
                          <a:rPr lang="en-US" sz="3200" i="1">
                            <a:solidFill>
                              <a:schemeClr val="accent6">
                                <a:lumMod val="75000"/>
                              </a:schemeClr>
                            </a:solidFill>
                            <a:latin typeface="Cambria Math" panose="02040503050406030204" pitchFamily="18" charset="0"/>
                          </a:rPr>
                          <m:t>𝜙</m:t>
                        </m:r>
                      </m:sub>
                    </m:sSub>
                    <m:r>
                      <a:rPr lang="en-US" sz="3200" i="1">
                        <a:solidFill>
                          <a:schemeClr val="accent6">
                            <a:lumMod val="75000"/>
                          </a:schemeClr>
                        </a:solidFill>
                        <a:latin typeface="Cambria Math" panose="02040503050406030204" pitchFamily="18" charset="0"/>
                      </a:rPr>
                      <m:t>+</m:t>
                    </m:r>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𝑝</m:t>
                        </m:r>
                      </m:e>
                      <m:sub>
                        <m:acc>
                          <m:accPr>
                            <m:chr m:val="̂"/>
                            <m:ctrlPr>
                              <a:rPr lang="en-US" sz="3200" i="1">
                                <a:solidFill>
                                  <a:schemeClr val="accent6">
                                    <a:lumMod val="75000"/>
                                  </a:schemeClr>
                                </a:solidFill>
                                <a:latin typeface="Cambria Math" panose="02040503050406030204" pitchFamily="18" charset="0"/>
                              </a:rPr>
                            </m:ctrlPr>
                          </m:accPr>
                          <m:e>
                            <m:r>
                              <a:rPr lang="en-US" sz="3200" i="1">
                                <a:solidFill>
                                  <a:schemeClr val="accent6">
                                    <a:lumMod val="75000"/>
                                  </a:schemeClr>
                                </a:solidFill>
                                <a:latin typeface="Cambria Math" panose="02040503050406030204" pitchFamily="18" charset="0"/>
                              </a:rPr>
                              <m:t>𝜙</m:t>
                            </m:r>
                          </m:e>
                        </m:acc>
                      </m:sub>
                    </m:sSub>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𝜌</m:t>
                        </m:r>
                      </m:e>
                      <m:sub>
                        <m:acc>
                          <m:accPr>
                            <m:chr m:val="̂"/>
                            <m:ctrlPr>
                              <a:rPr lang="en-US" sz="3200" i="1">
                                <a:solidFill>
                                  <a:schemeClr val="accent6">
                                    <a:lumMod val="75000"/>
                                  </a:schemeClr>
                                </a:solidFill>
                                <a:latin typeface="Cambria Math" panose="02040503050406030204" pitchFamily="18" charset="0"/>
                              </a:rPr>
                            </m:ctrlPr>
                          </m:accPr>
                          <m:e>
                            <m:r>
                              <a:rPr lang="en-US" sz="3200" i="1">
                                <a:solidFill>
                                  <a:schemeClr val="accent6">
                                    <a:lumMod val="75000"/>
                                  </a:schemeClr>
                                </a:solidFill>
                                <a:latin typeface="Cambria Math" panose="02040503050406030204" pitchFamily="18" charset="0"/>
                              </a:rPr>
                              <m:t>𝜙</m:t>
                            </m:r>
                          </m:e>
                        </m:acc>
                      </m:sub>
                    </m:sSub>
                    <m:r>
                      <a:rPr lang="en-US" sz="3200" b="0" i="1" smtClean="0">
                        <a:solidFill>
                          <a:schemeClr val="accent6">
                            <a:lumMod val="75000"/>
                          </a:schemeClr>
                        </a:solidFill>
                        <a:latin typeface="Cambria Math" panose="02040503050406030204" pitchFamily="18" charset="0"/>
                      </a:rPr>
                      <m:t>=</m:t>
                    </m:r>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𝑝</m:t>
                        </m:r>
                      </m:e>
                      <m:sub>
                        <m:r>
                          <a:rPr lang="en-US" sz="3200" i="1">
                            <a:solidFill>
                              <a:schemeClr val="accent6">
                                <a:lumMod val="75000"/>
                              </a:schemeClr>
                            </a:solidFill>
                            <a:latin typeface="Cambria Math" panose="02040503050406030204" pitchFamily="18" charset="0"/>
                          </a:rPr>
                          <m:t>1</m:t>
                        </m:r>
                      </m:sub>
                    </m:sSub>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𝜌</m:t>
                        </m:r>
                      </m:e>
                      <m:sub>
                        <m:sSub>
                          <m:sSubPr>
                            <m:ctrlPr>
                              <a:rPr lang="en-US" sz="3200" b="0" i="1" smtClean="0">
                                <a:solidFill>
                                  <a:schemeClr val="accent6">
                                    <a:lumMod val="75000"/>
                                  </a:schemeClr>
                                </a:solidFill>
                                <a:latin typeface="Cambria Math" panose="02040503050406030204" pitchFamily="18" charset="0"/>
                              </a:rPr>
                            </m:ctrlPr>
                          </m:sSubPr>
                          <m:e>
                            <m:r>
                              <a:rPr lang="en-US" sz="3200" b="0" i="1" smtClean="0">
                                <a:solidFill>
                                  <a:schemeClr val="accent6">
                                    <a:lumMod val="75000"/>
                                  </a:schemeClr>
                                </a:solidFill>
                                <a:latin typeface="Cambria Math" panose="02040503050406030204" pitchFamily="18" charset="0"/>
                              </a:rPr>
                              <m:t>𝜓</m:t>
                            </m:r>
                          </m:e>
                          <m:sub>
                            <m:r>
                              <a:rPr lang="en-US" sz="3200" i="1">
                                <a:solidFill>
                                  <a:schemeClr val="accent6">
                                    <a:lumMod val="75000"/>
                                  </a:schemeClr>
                                </a:solidFill>
                                <a:latin typeface="Cambria Math" panose="02040503050406030204" pitchFamily="18" charset="0"/>
                              </a:rPr>
                              <m:t>1</m:t>
                            </m:r>
                          </m:sub>
                        </m:sSub>
                      </m:sub>
                    </m:sSub>
                    <m:r>
                      <a:rPr lang="en-US" sz="3200" i="1">
                        <a:solidFill>
                          <a:schemeClr val="accent6">
                            <a:lumMod val="75000"/>
                          </a:schemeClr>
                        </a:solidFill>
                        <a:latin typeface="Cambria Math" panose="02040503050406030204" pitchFamily="18" charset="0"/>
                      </a:rPr>
                      <m:t>+</m:t>
                    </m:r>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𝑝</m:t>
                        </m:r>
                      </m:e>
                      <m:sub>
                        <m:r>
                          <a:rPr lang="en-US" sz="3200" i="1">
                            <a:solidFill>
                              <a:schemeClr val="accent6">
                                <a:lumMod val="75000"/>
                              </a:schemeClr>
                            </a:solidFill>
                            <a:latin typeface="Cambria Math" panose="02040503050406030204" pitchFamily="18" charset="0"/>
                          </a:rPr>
                          <m:t>2</m:t>
                        </m:r>
                      </m:sub>
                    </m:sSub>
                    <m:sSub>
                      <m:sSubPr>
                        <m:ctrlPr>
                          <a:rPr lang="en-US" sz="3200" i="1">
                            <a:solidFill>
                              <a:schemeClr val="accent6">
                                <a:lumMod val="75000"/>
                              </a:schemeClr>
                            </a:solidFill>
                            <a:latin typeface="Cambria Math" panose="02040503050406030204" pitchFamily="18" charset="0"/>
                          </a:rPr>
                        </m:ctrlPr>
                      </m:sSubPr>
                      <m:e>
                        <m:r>
                          <a:rPr lang="en-US" sz="3200" i="1">
                            <a:solidFill>
                              <a:schemeClr val="accent6">
                                <a:lumMod val="75000"/>
                              </a:schemeClr>
                            </a:solidFill>
                            <a:latin typeface="Cambria Math" panose="02040503050406030204" pitchFamily="18" charset="0"/>
                          </a:rPr>
                          <m:t>𝜌</m:t>
                        </m:r>
                      </m:e>
                      <m:sub>
                        <m:sSub>
                          <m:sSubPr>
                            <m:ctrlPr>
                              <a:rPr lang="en-US" sz="3200" b="0" i="1" smtClean="0">
                                <a:solidFill>
                                  <a:schemeClr val="accent6">
                                    <a:lumMod val="75000"/>
                                  </a:schemeClr>
                                </a:solidFill>
                                <a:latin typeface="Cambria Math" panose="02040503050406030204" pitchFamily="18" charset="0"/>
                              </a:rPr>
                            </m:ctrlPr>
                          </m:sSubPr>
                          <m:e>
                            <m:r>
                              <a:rPr lang="en-US" sz="3200" b="0" i="1" smtClean="0">
                                <a:solidFill>
                                  <a:schemeClr val="accent6">
                                    <a:lumMod val="75000"/>
                                  </a:schemeClr>
                                </a:solidFill>
                                <a:latin typeface="Cambria Math" panose="02040503050406030204" pitchFamily="18" charset="0"/>
                              </a:rPr>
                              <m:t>𝜓</m:t>
                            </m:r>
                          </m:e>
                          <m:sub>
                            <m:r>
                              <a:rPr lang="en-US" sz="3200" i="1">
                                <a:solidFill>
                                  <a:schemeClr val="accent6">
                                    <a:lumMod val="75000"/>
                                  </a:schemeClr>
                                </a:solidFill>
                                <a:latin typeface="Cambria Math" panose="02040503050406030204" pitchFamily="18" charset="0"/>
                              </a:rPr>
                              <m:t>2</m:t>
                            </m:r>
                          </m:sub>
                        </m:sSub>
                      </m:sub>
                    </m:sSub>
                  </m:oMath>
                </a14:m>
                <a:endParaRPr lang="en-US" sz="3200" dirty="0">
                  <a:solidFill>
                    <a:schemeClr val="accent6">
                      <a:lumMod val="75000"/>
                    </a:schemeClr>
                  </a:solidFill>
                </a:endParaRPr>
              </a:p>
            </p:txBody>
          </p:sp>
        </mc:Choice>
        <mc:Fallback xmlns="">
          <p:sp>
            <p:nvSpPr>
              <p:cNvPr id="3" name="TextBox 2">
                <a:extLst>
                  <a:ext uri="{FF2B5EF4-FFF2-40B4-BE49-F238E27FC236}">
                    <a16:creationId xmlns:a16="http://schemas.microsoft.com/office/drawing/2014/main" id="{1F13D59B-E75D-D05E-4B04-29BF706A9343}"/>
                  </a:ext>
                </a:extLst>
              </p:cNvPr>
              <p:cNvSpPr txBox="1">
                <a:spLocks noRot="1" noChangeAspect="1" noMove="1" noResize="1" noEditPoints="1" noAdjustHandles="1" noChangeArrowheads="1" noChangeShapeType="1" noTextEdit="1"/>
              </p:cNvSpPr>
              <p:nvPr/>
            </p:nvSpPr>
            <p:spPr>
              <a:xfrm>
                <a:off x="672428" y="1497099"/>
                <a:ext cx="10153742" cy="2077364"/>
              </a:xfrm>
              <a:prstGeom prst="rect">
                <a:avLst/>
              </a:prstGeom>
              <a:blipFill>
                <a:blip r:embed="rId3"/>
                <a:stretch>
                  <a:fillRect l="-1501" t="-3529" b="-558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BD5666DB-AADA-71F0-614C-1A351A228DEA}"/>
              </a:ext>
            </a:extLst>
          </p:cNvPr>
          <p:cNvSpPr txBox="1"/>
          <p:nvPr/>
        </p:nvSpPr>
        <p:spPr>
          <a:xfrm>
            <a:off x="4289432" y="1137976"/>
            <a:ext cx="7356758" cy="369332"/>
          </a:xfrm>
          <a:prstGeom prst="rect">
            <a:avLst/>
          </a:prstGeom>
          <a:noFill/>
        </p:spPr>
        <p:txBody>
          <a:bodyPr wrap="none" rtlCol="0">
            <a:spAutoFit/>
          </a:bodyPr>
          <a:lstStyle/>
          <a:p>
            <a:r>
              <a:rPr lang="en-US" dirty="0"/>
              <a:t>Property of the </a:t>
            </a:r>
            <a:r>
              <a:rPr lang="en-US" b="1" dirty="0"/>
              <a:t>vector space representation</a:t>
            </a:r>
            <a:r>
              <a:rPr lang="en-US" dirty="0"/>
              <a:t> of states in quantum mechanics</a:t>
            </a:r>
            <a:endParaRPr lang="en-US" b="1" dirty="0"/>
          </a:p>
        </p:txBody>
      </p:sp>
      <p:sp>
        <p:nvSpPr>
          <p:cNvPr id="12" name="TextBox 11">
            <a:extLst>
              <a:ext uri="{FF2B5EF4-FFF2-40B4-BE49-F238E27FC236}">
                <a16:creationId xmlns:a16="http://schemas.microsoft.com/office/drawing/2014/main" id="{B7091469-56A6-2526-7432-AD6A668D471D}"/>
              </a:ext>
            </a:extLst>
          </p:cNvPr>
          <p:cNvSpPr txBox="1"/>
          <p:nvPr/>
        </p:nvSpPr>
        <p:spPr>
          <a:xfrm>
            <a:off x="4687819" y="3616351"/>
            <a:ext cx="4445448" cy="369332"/>
          </a:xfrm>
          <a:prstGeom prst="rect">
            <a:avLst/>
          </a:prstGeom>
          <a:noFill/>
        </p:spPr>
        <p:txBody>
          <a:bodyPr wrap="none" rtlCol="0">
            <a:spAutoFit/>
          </a:bodyPr>
          <a:lstStyle/>
          <a:p>
            <a:r>
              <a:rPr lang="en-US" dirty="0"/>
              <a:t>Property of </a:t>
            </a:r>
            <a:r>
              <a:rPr lang="en-US" b="1" dirty="0"/>
              <a:t>distinguishability of preparations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DEE5268-8814-859E-7EA5-BA910C1909EE}"/>
                  </a:ext>
                </a:extLst>
              </p:cNvPr>
              <p:cNvSpPr txBox="1"/>
              <p:nvPr/>
            </p:nvSpPr>
            <p:spPr>
              <a:xfrm>
                <a:off x="4796564" y="4419128"/>
                <a:ext cx="4436407" cy="1323439"/>
              </a:xfrm>
              <a:prstGeom prst="rect">
                <a:avLst/>
              </a:prstGeom>
              <a:noFill/>
            </p:spPr>
            <p:txBody>
              <a:bodyPr wrap="none" rtlCol="0">
                <a:spAutoFit/>
              </a:bodyPr>
              <a:lstStyle/>
              <a:p>
                <a:r>
                  <a:rPr lang="en-US" sz="2000" dirty="0"/>
                  <a:t>Indistinguishability of different mixtures</a:t>
                </a:r>
              </a:p>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en-US" sz="2000" dirty="0"/>
              </a:p>
              <a:p>
                <a:r>
                  <a:rPr lang="en-US" sz="2000" dirty="0"/>
                  <a:t>No physical process can depend on them</a:t>
                </a:r>
              </a:p>
            </p:txBody>
          </p:sp>
        </mc:Choice>
        <mc:Fallback xmlns="">
          <p:sp>
            <p:nvSpPr>
              <p:cNvPr id="13" name="TextBox 12">
                <a:extLst>
                  <a:ext uri="{FF2B5EF4-FFF2-40B4-BE49-F238E27FC236}">
                    <a16:creationId xmlns:a16="http://schemas.microsoft.com/office/drawing/2014/main" id="{5DEE5268-8814-859E-7EA5-BA910C1909EE}"/>
                  </a:ext>
                </a:extLst>
              </p:cNvPr>
              <p:cNvSpPr txBox="1">
                <a:spLocks noRot="1" noChangeAspect="1" noMove="1" noResize="1" noEditPoints="1" noAdjustHandles="1" noChangeArrowheads="1" noChangeShapeType="1" noTextEdit="1"/>
              </p:cNvSpPr>
              <p:nvPr/>
            </p:nvSpPr>
            <p:spPr>
              <a:xfrm>
                <a:off x="4796564" y="4419128"/>
                <a:ext cx="4436407" cy="1323439"/>
              </a:xfrm>
              <a:prstGeom prst="rect">
                <a:avLst/>
              </a:prstGeom>
              <a:blipFill>
                <a:blip r:embed="rId4"/>
                <a:stretch>
                  <a:fillRect l="-1511" t="-2765" r="-549" b="-737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0BFA8A3-05C4-6452-C981-2606F0B0245B}"/>
              </a:ext>
            </a:extLst>
          </p:cNvPr>
          <p:cNvCxnSpPr>
            <a:cxnSpLocks/>
          </p:cNvCxnSpPr>
          <p:nvPr/>
        </p:nvCxnSpPr>
        <p:spPr>
          <a:xfrm flipH="1">
            <a:off x="8628633" y="2338615"/>
            <a:ext cx="760464" cy="621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80DAF1-595C-4AD6-FFEF-B59D1FE4C9BF}"/>
              </a:ext>
            </a:extLst>
          </p:cNvPr>
          <p:cNvSpPr txBox="1"/>
          <p:nvPr/>
        </p:nvSpPr>
        <p:spPr>
          <a:xfrm>
            <a:off x="8471575" y="1665438"/>
            <a:ext cx="3346557" cy="646331"/>
          </a:xfrm>
          <a:prstGeom prst="rect">
            <a:avLst/>
          </a:prstGeom>
          <a:noFill/>
        </p:spPr>
        <p:txBody>
          <a:bodyPr wrap="none" rtlCol="0">
            <a:spAutoFit/>
          </a:bodyPr>
          <a:lstStyle/>
          <a:p>
            <a:r>
              <a:rPr lang="en-US" dirty="0"/>
              <a:t>Impossible in classical probability</a:t>
            </a:r>
            <a:br>
              <a:rPr lang="en-US" dirty="0"/>
            </a:br>
            <a:r>
              <a:rPr lang="en-US" dirty="0"/>
              <a:t>(i.e. Choquet simplex)</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D01DE4-2B40-8322-BEE2-0F31A6765498}"/>
                  </a:ext>
                </a:extLst>
              </p:cNvPr>
              <p:cNvSpPr txBox="1"/>
              <p:nvPr/>
            </p:nvSpPr>
            <p:spPr>
              <a:xfrm>
                <a:off x="245096" y="3757409"/>
                <a:ext cx="4356187" cy="1323439"/>
              </a:xfrm>
              <a:prstGeom prst="rect">
                <a:avLst/>
              </a:prstGeom>
              <a:noFill/>
            </p:spPr>
            <p:txBody>
              <a:bodyPr wrap="square" rtlCol="0">
                <a:spAutoFit/>
              </a:bodyPr>
              <a:lstStyle/>
              <a:p>
                <a:pPr algn="ctr"/>
                <a:r>
                  <a:rPr lang="en-US" sz="2000" dirty="0"/>
                  <a:t>Linear transformations</a:t>
                </a:r>
              </a:p>
              <a:p>
                <a:pPr algn="ct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en-US" sz="2000" dirty="0"/>
              </a:p>
              <a:p>
                <a:pPr algn="ctr"/>
                <a:r>
                  <a:rPr lang="en-US" sz="2000" dirty="0"/>
                  <a:t>Output of mixtures = mixture of outputs</a:t>
                </a:r>
              </a:p>
            </p:txBody>
          </p:sp>
        </mc:Choice>
        <mc:Fallback xmlns="">
          <p:sp>
            <p:nvSpPr>
              <p:cNvPr id="19" name="TextBox 18">
                <a:extLst>
                  <a:ext uri="{FF2B5EF4-FFF2-40B4-BE49-F238E27FC236}">
                    <a16:creationId xmlns:a16="http://schemas.microsoft.com/office/drawing/2014/main" id="{24D01DE4-2B40-8322-BEE2-0F31A6765498}"/>
                  </a:ext>
                </a:extLst>
              </p:cNvPr>
              <p:cNvSpPr txBox="1">
                <a:spLocks noRot="1" noChangeAspect="1" noMove="1" noResize="1" noEditPoints="1" noAdjustHandles="1" noChangeArrowheads="1" noChangeShapeType="1" noTextEdit="1"/>
              </p:cNvSpPr>
              <p:nvPr/>
            </p:nvSpPr>
            <p:spPr>
              <a:xfrm>
                <a:off x="245096" y="3757409"/>
                <a:ext cx="4356187" cy="1323439"/>
              </a:xfrm>
              <a:prstGeom prst="rect">
                <a:avLst/>
              </a:prstGeom>
              <a:blipFill>
                <a:blip r:embed="rId5"/>
                <a:stretch>
                  <a:fillRect l="-1119" t="-2304" r="-1119" b="-737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23ADE61-597E-B3F8-444B-85ABAE271D98}"/>
              </a:ext>
            </a:extLst>
          </p:cNvPr>
          <p:cNvSpPr>
            <a:spLocks noGrp="1"/>
          </p:cNvSpPr>
          <p:nvPr>
            <p:ph type="ftr" sz="quarter" idx="11"/>
          </p:nvPr>
        </p:nvSpPr>
        <p:spPr/>
        <p:txBody>
          <a:bodyPr/>
          <a:lstStyle/>
          <a:p>
            <a:r>
              <a:rPr lang="en-US"/>
              <a:t>Christine Aidala - University of Michigan</a:t>
            </a:r>
            <a:endParaRPr lang="en-US" dirty="0"/>
          </a:p>
        </p:txBody>
      </p:sp>
      <p:sp>
        <p:nvSpPr>
          <p:cNvPr id="7" name="TextBox 6">
            <a:extLst>
              <a:ext uri="{FF2B5EF4-FFF2-40B4-BE49-F238E27FC236}">
                <a16:creationId xmlns:a16="http://schemas.microsoft.com/office/drawing/2014/main" id="{D793200B-6B9C-EEDA-990F-1DD65F4824DC}"/>
              </a:ext>
            </a:extLst>
          </p:cNvPr>
          <p:cNvSpPr txBox="1"/>
          <p:nvPr/>
        </p:nvSpPr>
        <p:spPr>
          <a:xfrm>
            <a:off x="3208340" y="6176012"/>
            <a:ext cx="6096000" cy="276999"/>
          </a:xfrm>
          <a:prstGeom prst="rect">
            <a:avLst/>
          </a:prstGeom>
          <a:noFill/>
        </p:spPr>
        <p:txBody>
          <a:bodyPr wrap="square">
            <a:spAutoFit/>
          </a:bodyPr>
          <a:lstStyle/>
          <a:p>
            <a:r>
              <a:rPr lang="en-US" sz="1200" dirty="0">
                <a:hlinkClick r:id="rId6"/>
              </a:rPr>
              <a:t>https://assumptionsofphysics.org/autogen/briefs/002-SuperpositionAndMultipleMixtures.pdf</a:t>
            </a:r>
            <a:r>
              <a:rPr lang="en-US" sz="1200" dirty="0"/>
              <a:t> </a:t>
            </a:r>
          </a:p>
        </p:txBody>
      </p:sp>
    </p:spTree>
    <p:extLst>
      <p:ext uri="{BB962C8B-B14F-4D97-AF65-F5344CB8AC3E}">
        <p14:creationId xmlns:p14="http://schemas.microsoft.com/office/powerpoint/2010/main" val="338504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ED2C-F58D-EE42-1160-A9DB2476E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8CDD1-3494-5F30-CB5B-4C5E330AEF04}"/>
              </a:ext>
            </a:extLst>
          </p:cNvPr>
          <p:cNvSpPr>
            <a:spLocks noGrp="1"/>
          </p:cNvSpPr>
          <p:nvPr>
            <p:ph type="title"/>
          </p:nvPr>
        </p:nvSpPr>
        <p:spPr/>
        <p:txBody>
          <a:bodyPr>
            <a:normAutofit/>
          </a:bodyPr>
          <a:lstStyle/>
          <a:p>
            <a:r>
              <a:rPr lang="en-US" dirty="0"/>
              <a:t>Illuminating paradoxes and developing standards of rigor</a:t>
            </a:r>
            <a:br>
              <a:rPr lang="en-US" dirty="0"/>
            </a:br>
            <a:endParaRPr lang="en-US" dirty="0"/>
          </a:p>
        </p:txBody>
      </p:sp>
      <p:sp>
        <p:nvSpPr>
          <p:cNvPr id="3" name="Text Placeholder 2">
            <a:extLst>
              <a:ext uri="{FF2B5EF4-FFF2-40B4-BE49-F238E27FC236}">
                <a16:creationId xmlns:a16="http://schemas.microsoft.com/office/drawing/2014/main" id="{8E9F7208-D3B0-02F7-8F6D-A689E1CD28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8D271-0065-829D-54D5-8887AC4424E6}"/>
              </a:ext>
            </a:extLst>
          </p:cNvPr>
          <p:cNvSpPr>
            <a:spLocks noGrp="1"/>
          </p:cNvSpPr>
          <p:nvPr>
            <p:ph type="sldNum" sz="quarter" idx="12"/>
          </p:nvPr>
        </p:nvSpPr>
        <p:spPr/>
        <p:txBody>
          <a:bodyPr/>
          <a:lstStyle/>
          <a:p>
            <a:fld id="{F47845EA-7733-40EE-B074-20032348B727}" type="slidenum">
              <a:rPr lang="en-US" smtClean="0"/>
              <a:t>19</a:t>
            </a:fld>
            <a:endParaRPr lang="en-US"/>
          </a:p>
        </p:txBody>
      </p:sp>
      <p:sp>
        <p:nvSpPr>
          <p:cNvPr id="5" name="Footer Placeholder 4">
            <a:extLst>
              <a:ext uri="{FF2B5EF4-FFF2-40B4-BE49-F238E27FC236}">
                <a16:creationId xmlns:a16="http://schemas.microsoft.com/office/drawing/2014/main" id="{A639E69D-C743-4F89-CB03-504F84811949}"/>
              </a:ext>
            </a:extLst>
          </p:cNvPr>
          <p:cNvSpPr>
            <a:spLocks noGrp="1"/>
          </p:cNvSpPr>
          <p:nvPr>
            <p:ph type="ftr" sz="quarter" idx="11"/>
          </p:nvPr>
        </p:nvSpPr>
        <p:spPr/>
        <p:txBody>
          <a:bodyPr/>
          <a:lstStyle/>
          <a:p>
            <a:r>
              <a:rPr lang="en-US"/>
              <a:t>Christine Aidala - University of Michigan</a:t>
            </a:r>
          </a:p>
        </p:txBody>
      </p:sp>
      <p:pic>
        <p:nvPicPr>
          <p:cNvPr id="6" name="Picture 5">
            <a:extLst>
              <a:ext uri="{FF2B5EF4-FFF2-40B4-BE49-F238E27FC236}">
                <a16:creationId xmlns:a16="http://schemas.microsoft.com/office/drawing/2014/main" id="{C26D5FF1-F4F1-5957-5C8D-A4C14355A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230210"/>
            <a:ext cx="3820018" cy="1412864"/>
          </a:xfrm>
          <a:prstGeom prst="rect">
            <a:avLst/>
          </a:prstGeom>
        </p:spPr>
      </p:pic>
    </p:spTree>
    <p:extLst>
      <p:ext uri="{BB962C8B-B14F-4D97-AF65-F5344CB8AC3E}">
        <p14:creationId xmlns:p14="http://schemas.microsoft.com/office/powerpoint/2010/main" val="297923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2DCE-BCE0-1B6B-E0EF-339384EAD13D}"/>
              </a:ext>
            </a:extLst>
          </p:cNvPr>
          <p:cNvSpPr>
            <a:spLocks noGrp="1"/>
          </p:cNvSpPr>
          <p:nvPr>
            <p:ph type="title"/>
          </p:nvPr>
        </p:nvSpPr>
        <p:spPr>
          <a:xfrm>
            <a:off x="103954" y="84779"/>
            <a:ext cx="9484867" cy="897424"/>
          </a:xfrm>
        </p:spPr>
        <p:txBody>
          <a:bodyPr>
            <a:noAutofit/>
          </a:bodyPr>
          <a:lstStyle/>
          <a:p>
            <a:r>
              <a:rPr lang="en-US" sz="3600" dirty="0"/>
              <a:t>Main goal of the Assumptions of Physics program</a:t>
            </a:r>
          </a:p>
        </p:txBody>
      </p:sp>
      <p:grpSp>
        <p:nvGrpSpPr>
          <p:cNvPr id="4" name="Group 3">
            <a:extLst>
              <a:ext uri="{FF2B5EF4-FFF2-40B4-BE49-F238E27FC236}">
                <a16:creationId xmlns:a16="http://schemas.microsoft.com/office/drawing/2014/main" id="{746682E2-9FF6-9416-54E1-85337245508A}"/>
              </a:ext>
            </a:extLst>
          </p:cNvPr>
          <p:cNvGrpSpPr/>
          <p:nvPr/>
        </p:nvGrpSpPr>
        <p:grpSpPr>
          <a:xfrm>
            <a:off x="8708668" y="320121"/>
            <a:ext cx="3436710" cy="2736585"/>
            <a:chOff x="8807251" y="356793"/>
            <a:chExt cx="3436710" cy="2736585"/>
          </a:xfrm>
        </p:grpSpPr>
        <p:grpSp>
          <p:nvGrpSpPr>
            <p:cNvPr id="5" name="Group 4">
              <a:extLst>
                <a:ext uri="{FF2B5EF4-FFF2-40B4-BE49-F238E27FC236}">
                  <a16:creationId xmlns:a16="http://schemas.microsoft.com/office/drawing/2014/main" id="{4D1683F9-8185-F744-0B0B-49403F1DAD2A}"/>
                </a:ext>
              </a:extLst>
            </p:cNvPr>
            <p:cNvGrpSpPr/>
            <p:nvPr/>
          </p:nvGrpSpPr>
          <p:grpSpPr>
            <a:xfrm>
              <a:off x="9410754" y="356793"/>
              <a:ext cx="2229706" cy="2324557"/>
              <a:chOff x="9664754" y="4369993"/>
              <a:chExt cx="2229706" cy="2324557"/>
            </a:xfrm>
          </p:grpSpPr>
          <p:pic>
            <p:nvPicPr>
              <p:cNvPr id="7" name="Picture 6">
                <a:extLst>
                  <a:ext uri="{FF2B5EF4-FFF2-40B4-BE49-F238E27FC236}">
                    <a16:creationId xmlns:a16="http://schemas.microsoft.com/office/drawing/2014/main" id="{F09733E4-688D-4DCE-213B-967DFA3BC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09A616A9-AC58-C779-B5DB-EE419585F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grpSp>
        <p:sp>
          <p:nvSpPr>
            <p:cNvPr id="6" name="TextBox 5">
              <a:extLst>
                <a:ext uri="{FF2B5EF4-FFF2-40B4-BE49-F238E27FC236}">
                  <a16:creationId xmlns:a16="http://schemas.microsoft.com/office/drawing/2014/main" id="{FEEA1047-B877-5965-1071-F5EB143EBF14}"/>
                </a:ext>
              </a:extLst>
            </p:cNvPr>
            <p:cNvSpPr txBox="1"/>
            <p:nvPr/>
          </p:nvSpPr>
          <p:spPr>
            <a:xfrm>
              <a:off x="8807251" y="2724046"/>
              <a:ext cx="3436710" cy="369332"/>
            </a:xfrm>
            <a:prstGeom prst="rect">
              <a:avLst/>
            </a:prstGeom>
            <a:noFill/>
          </p:spPr>
          <p:txBody>
            <a:bodyPr wrap="none" rtlCol="0">
              <a:spAutoFit/>
            </a:bodyPr>
            <a:lstStyle/>
            <a:p>
              <a:pPr algn="ctr"/>
              <a:r>
                <a:rPr lang="en-US" dirty="0">
                  <a:hlinkClick r:id="rId4"/>
                </a:rPr>
                <a:t>https://assumptionsofphysics.org</a:t>
              </a:r>
              <a:endParaRPr lang="en-US" dirty="0"/>
            </a:p>
          </p:txBody>
        </p:sp>
      </p:grpSp>
      <p:grpSp>
        <p:nvGrpSpPr>
          <p:cNvPr id="9" name="Group 8">
            <a:extLst>
              <a:ext uri="{FF2B5EF4-FFF2-40B4-BE49-F238E27FC236}">
                <a16:creationId xmlns:a16="http://schemas.microsoft.com/office/drawing/2014/main" id="{4AB66391-9F55-EB42-1EB1-682E52F74556}"/>
              </a:ext>
            </a:extLst>
          </p:cNvPr>
          <p:cNvGrpSpPr/>
          <p:nvPr/>
        </p:nvGrpSpPr>
        <p:grpSpPr>
          <a:xfrm>
            <a:off x="5013216" y="3135761"/>
            <a:ext cx="3284859" cy="916207"/>
            <a:chOff x="7093758" y="5122425"/>
            <a:chExt cx="4379811" cy="1221610"/>
          </a:xfrm>
        </p:grpSpPr>
        <p:grpSp>
          <p:nvGrpSpPr>
            <p:cNvPr id="10" name="Group 9">
              <a:extLst>
                <a:ext uri="{FF2B5EF4-FFF2-40B4-BE49-F238E27FC236}">
                  <a16:creationId xmlns:a16="http://schemas.microsoft.com/office/drawing/2014/main" id="{096941F6-ECEF-2954-C8FD-9F4E73884367}"/>
                </a:ext>
              </a:extLst>
            </p:cNvPr>
            <p:cNvGrpSpPr/>
            <p:nvPr/>
          </p:nvGrpSpPr>
          <p:grpSpPr>
            <a:xfrm>
              <a:off x="7517416" y="5122425"/>
              <a:ext cx="3079535" cy="839764"/>
              <a:chOff x="2758985" y="3636747"/>
              <a:chExt cx="7518499" cy="2050233"/>
            </a:xfrm>
          </p:grpSpPr>
          <p:grpSp>
            <p:nvGrpSpPr>
              <p:cNvPr id="18" name="Group 17">
                <a:extLst>
                  <a:ext uri="{FF2B5EF4-FFF2-40B4-BE49-F238E27FC236}">
                    <a16:creationId xmlns:a16="http://schemas.microsoft.com/office/drawing/2014/main" id="{AF747669-9FC5-5308-ACE7-767979452B47}"/>
                  </a:ext>
                </a:extLst>
              </p:cNvPr>
              <p:cNvGrpSpPr/>
              <p:nvPr/>
            </p:nvGrpSpPr>
            <p:grpSpPr>
              <a:xfrm>
                <a:off x="2758985" y="4061287"/>
                <a:ext cx="1727299" cy="1625693"/>
                <a:chOff x="2743126" y="2971800"/>
                <a:chExt cx="1295474" cy="1219270"/>
              </a:xfrm>
            </p:grpSpPr>
            <p:sp>
              <p:nvSpPr>
                <p:cNvPr id="23" name="Oval 22">
                  <a:extLst>
                    <a:ext uri="{FF2B5EF4-FFF2-40B4-BE49-F238E27FC236}">
                      <a16:creationId xmlns:a16="http://schemas.microsoft.com/office/drawing/2014/main" id="{560FE619-0A8C-D24C-65C3-D12BC00B5E76}"/>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5">
                  <a:extLst>
                    <a:ext uri="{FF2B5EF4-FFF2-40B4-BE49-F238E27FC236}">
                      <a16:creationId xmlns:a16="http://schemas.microsoft.com/office/drawing/2014/main" id="{03399512-243A-864D-82D6-FF368404A102}"/>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168AA96-BA97-6FE4-AF8D-E8D94B7DFC2A}"/>
                  </a:ext>
                </a:extLst>
              </p:cNvPr>
              <p:cNvGrpSpPr/>
              <p:nvPr/>
            </p:nvGrpSpPr>
            <p:grpSpPr>
              <a:xfrm>
                <a:off x="8550185" y="3654841"/>
                <a:ext cx="1727299" cy="1625693"/>
                <a:chOff x="2743126" y="2971800"/>
                <a:chExt cx="1295474" cy="1219270"/>
              </a:xfrm>
            </p:grpSpPr>
            <p:sp>
              <p:nvSpPr>
                <p:cNvPr id="21" name="Oval 20">
                  <a:extLst>
                    <a:ext uri="{FF2B5EF4-FFF2-40B4-BE49-F238E27FC236}">
                      <a16:creationId xmlns:a16="http://schemas.microsoft.com/office/drawing/2014/main" id="{81741CE2-3C06-3E12-4FF4-6C7006EC28D5}"/>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5">
                  <a:extLst>
                    <a:ext uri="{FF2B5EF4-FFF2-40B4-BE49-F238E27FC236}">
                      <a16:creationId xmlns:a16="http://schemas.microsoft.com/office/drawing/2014/main" id="{72198938-A6D8-2A11-6039-2C2DDD70A8D7}"/>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4B27224C-E116-C9F7-85DE-97C643C348B1}"/>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Arrow Connector 10">
              <a:extLst>
                <a:ext uri="{FF2B5EF4-FFF2-40B4-BE49-F238E27FC236}">
                  <a16:creationId xmlns:a16="http://schemas.microsoft.com/office/drawing/2014/main" id="{4FED6AD9-11ED-9855-4715-0E0D6212D3A8}"/>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892C8A9-51BB-099C-C97A-580FBBC85F41}"/>
                </a:ext>
              </a:extLst>
            </p:cNvPr>
            <p:cNvSpPr/>
            <p:nvPr/>
          </p:nvSpPr>
          <p:spPr>
            <a:xfrm>
              <a:off x="10844764" y="5974703"/>
              <a:ext cx="628805" cy="369332"/>
            </a:xfrm>
            <a:prstGeom prst="rect">
              <a:avLst/>
            </a:prstGeom>
          </p:spPr>
          <p:txBody>
            <a:bodyPr wrap="none">
              <a:spAutoFit/>
            </a:bodyPr>
            <a:lstStyle/>
            <a:p>
              <a:r>
                <a:rPr lang="en-US" sz="1200" dirty="0"/>
                <a:t>time</a:t>
              </a:r>
            </a:p>
          </p:txBody>
        </p:sp>
        <p:sp>
          <p:nvSpPr>
            <p:cNvPr id="13" name="Oval 12">
              <a:extLst>
                <a:ext uri="{FF2B5EF4-FFF2-40B4-BE49-F238E27FC236}">
                  <a16:creationId xmlns:a16="http://schemas.microsoft.com/office/drawing/2014/main" id="{7BBD1CB7-D1ED-6F86-3276-E1780DD1C44B}"/>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Arrow Connector 13">
              <a:extLst>
                <a:ext uri="{FF2B5EF4-FFF2-40B4-BE49-F238E27FC236}">
                  <a16:creationId xmlns:a16="http://schemas.microsoft.com/office/drawing/2014/main" id="{65AE56FF-1C7E-6F3B-66C3-B9B85FD59EAC}"/>
                </a:ext>
              </a:extLst>
            </p:cNvPr>
            <p:cNvCxnSpPr>
              <a:cxnSpLocks/>
            </p:cNvCxnSpPr>
            <p:nvPr/>
          </p:nvCxnSpPr>
          <p:spPr>
            <a:xfrm>
              <a:off x="8131274" y="5466648"/>
              <a:ext cx="2243958" cy="31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CD5787-63F5-D9AC-802B-7AF573B2B40A}"/>
                </a:ext>
              </a:extLst>
            </p:cNvPr>
            <p:cNvCxnSpPr>
              <a:cxnSpLocks/>
            </p:cNvCxnSpPr>
            <p:nvPr/>
          </p:nvCxnSpPr>
          <p:spPr>
            <a:xfrm>
              <a:off x="8153400" y="5486400"/>
              <a:ext cx="2105526" cy="204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98D2628-72BB-2EB2-0DEE-58BEF260B054}"/>
                </a:ext>
              </a:extLst>
            </p:cNvPr>
            <p:cNvCxnSpPr>
              <a:cxnSpLocks/>
            </p:cNvCxnSpPr>
            <p:nvPr/>
          </p:nvCxnSpPr>
          <p:spPr>
            <a:xfrm flipV="1">
              <a:off x="8129337" y="5277853"/>
              <a:ext cx="2093495" cy="1564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D2617C-2532-1D1B-8AF9-8CA9F2276E0B}"/>
                </a:ext>
              </a:extLst>
            </p:cNvPr>
            <p:cNvSpPr txBox="1"/>
            <p:nvPr/>
          </p:nvSpPr>
          <p:spPr>
            <a:xfrm>
              <a:off x="8920867" y="5478456"/>
              <a:ext cx="412933" cy="553998"/>
            </a:xfrm>
            <a:prstGeom prst="rect">
              <a:avLst/>
            </a:prstGeom>
            <a:noFill/>
          </p:spPr>
          <p:txBody>
            <a:bodyPr wrap="none" rtlCol="0">
              <a:spAutoFit/>
            </a:bodyPr>
            <a:lstStyle/>
            <a:p>
              <a:r>
                <a:rPr lang="en-US" sz="2100" dirty="0">
                  <a:solidFill>
                    <a:srgbClr val="FF0000"/>
                  </a:solidFill>
                </a:rPr>
                <a:t>?</a:t>
              </a:r>
            </a:p>
          </p:txBody>
        </p:sp>
      </p:grpSp>
      <p:grpSp>
        <p:nvGrpSpPr>
          <p:cNvPr id="25" name="Group 24">
            <a:extLst>
              <a:ext uri="{FF2B5EF4-FFF2-40B4-BE49-F238E27FC236}">
                <a16:creationId xmlns:a16="http://schemas.microsoft.com/office/drawing/2014/main" id="{10B4A313-E91D-14D5-6C5E-10CF8D0A5864}"/>
              </a:ext>
            </a:extLst>
          </p:cNvPr>
          <p:cNvGrpSpPr/>
          <p:nvPr/>
        </p:nvGrpSpPr>
        <p:grpSpPr>
          <a:xfrm>
            <a:off x="717063" y="3127424"/>
            <a:ext cx="3299436" cy="919519"/>
            <a:chOff x="7093758" y="5122425"/>
            <a:chExt cx="4376570" cy="1219705"/>
          </a:xfrm>
        </p:grpSpPr>
        <p:grpSp>
          <p:nvGrpSpPr>
            <p:cNvPr id="26" name="Group 25">
              <a:extLst>
                <a:ext uri="{FF2B5EF4-FFF2-40B4-BE49-F238E27FC236}">
                  <a16:creationId xmlns:a16="http://schemas.microsoft.com/office/drawing/2014/main" id="{4CD865E9-6A34-D7C3-87B4-4D97B2125383}"/>
                </a:ext>
              </a:extLst>
            </p:cNvPr>
            <p:cNvGrpSpPr/>
            <p:nvPr/>
          </p:nvGrpSpPr>
          <p:grpSpPr>
            <a:xfrm>
              <a:off x="7517416" y="5122425"/>
              <a:ext cx="3079535" cy="839764"/>
              <a:chOff x="2758985" y="3636747"/>
              <a:chExt cx="7518499" cy="2050233"/>
            </a:xfrm>
          </p:grpSpPr>
          <p:grpSp>
            <p:nvGrpSpPr>
              <p:cNvPr id="32" name="Group 31">
                <a:extLst>
                  <a:ext uri="{FF2B5EF4-FFF2-40B4-BE49-F238E27FC236}">
                    <a16:creationId xmlns:a16="http://schemas.microsoft.com/office/drawing/2014/main" id="{29B90261-D5A3-C943-2158-5BDCB41BE187}"/>
                  </a:ext>
                </a:extLst>
              </p:cNvPr>
              <p:cNvGrpSpPr/>
              <p:nvPr/>
            </p:nvGrpSpPr>
            <p:grpSpPr>
              <a:xfrm>
                <a:off x="2758985" y="4061287"/>
                <a:ext cx="1727299" cy="1625693"/>
                <a:chOff x="2743126" y="2971800"/>
                <a:chExt cx="1295474" cy="1219270"/>
              </a:xfrm>
            </p:grpSpPr>
            <p:sp>
              <p:nvSpPr>
                <p:cNvPr id="37" name="Oval 36">
                  <a:extLst>
                    <a:ext uri="{FF2B5EF4-FFF2-40B4-BE49-F238E27FC236}">
                      <a16:creationId xmlns:a16="http://schemas.microsoft.com/office/drawing/2014/main" id="{FA27D122-1932-13DA-4E44-23E18A19A60E}"/>
                    </a:ext>
                  </a:extLst>
                </p:cNvPr>
                <p:cNvSpPr/>
                <p:nvPr/>
              </p:nvSpPr>
              <p:spPr>
                <a:xfrm>
                  <a:off x="2743200" y="2971800"/>
                  <a:ext cx="1295400" cy="1219200"/>
                </a:xfrm>
                <a:prstGeom prst="ellipse">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Chord 5">
                  <a:extLst>
                    <a:ext uri="{FF2B5EF4-FFF2-40B4-BE49-F238E27FC236}">
                      <a16:creationId xmlns:a16="http://schemas.microsoft.com/office/drawing/2014/main" id="{4E6F583B-CC50-57FB-643E-FFC6FCE3C467}"/>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3" name="Group 32">
                <a:extLst>
                  <a:ext uri="{FF2B5EF4-FFF2-40B4-BE49-F238E27FC236}">
                    <a16:creationId xmlns:a16="http://schemas.microsoft.com/office/drawing/2014/main" id="{688925C7-45D2-5D72-02A6-C3767F495E4C}"/>
                  </a:ext>
                </a:extLst>
              </p:cNvPr>
              <p:cNvGrpSpPr/>
              <p:nvPr/>
            </p:nvGrpSpPr>
            <p:grpSpPr>
              <a:xfrm>
                <a:off x="8550185" y="3654841"/>
                <a:ext cx="1727299" cy="1625693"/>
                <a:chOff x="2743126" y="2971800"/>
                <a:chExt cx="1295474" cy="1219270"/>
              </a:xfrm>
            </p:grpSpPr>
            <p:sp>
              <p:nvSpPr>
                <p:cNvPr id="35" name="Oval 34">
                  <a:extLst>
                    <a:ext uri="{FF2B5EF4-FFF2-40B4-BE49-F238E27FC236}">
                      <a16:creationId xmlns:a16="http://schemas.microsoft.com/office/drawing/2014/main" id="{59FC66F9-6A33-071A-93A7-F6FAD8D23F51}"/>
                    </a:ext>
                  </a:extLst>
                </p:cNvPr>
                <p:cNvSpPr/>
                <p:nvPr/>
              </p:nvSpPr>
              <p:spPr>
                <a:xfrm>
                  <a:off x="2743200" y="2971800"/>
                  <a:ext cx="1295400" cy="12192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Chord 5">
                  <a:extLst>
                    <a:ext uri="{FF2B5EF4-FFF2-40B4-BE49-F238E27FC236}">
                      <a16:creationId xmlns:a16="http://schemas.microsoft.com/office/drawing/2014/main" id="{1BF90216-A627-3EE5-03F5-55DCCD3B2A4C}"/>
                    </a:ext>
                  </a:extLst>
                </p:cNvPr>
                <p:cNvSpPr/>
                <p:nvPr/>
              </p:nvSpPr>
              <p:spPr>
                <a:xfrm>
                  <a:off x="2743126" y="3073904"/>
                  <a:ext cx="817308" cy="1117166"/>
                </a:xfrm>
                <a:custGeom>
                  <a:avLst/>
                  <a:gdLst>
                    <a:gd name="connsiteX0" fmla="*/ 817235 w 1295400"/>
                    <a:gd name="connsiteY0" fmla="*/ 1197947 h 1219200"/>
                    <a:gd name="connsiteX1" fmla="*/ 70854 w 1295400"/>
                    <a:gd name="connsiteY1" fmla="*/ 886831 h 1219200"/>
                    <a:gd name="connsiteX2" fmla="*/ 288864 w 1295400"/>
                    <a:gd name="connsiteY2" fmla="*/ 102104 h 1219200"/>
                    <a:gd name="connsiteX3" fmla="*/ 817235 w 1295400"/>
                    <a:gd name="connsiteY3" fmla="*/ 1197947 h 1219200"/>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 name="connsiteX0" fmla="*/ 817308 w 817308"/>
                    <a:gd name="connsiteY0" fmla="*/ 1095843 h 1117166"/>
                    <a:gd name="connsiteX1" fmla="*/ 70927 w 817308"/>
                    <a:gd name="connsiteY1" fmla="*/ 784727 h 1117166"/>
                    <a:gd name="connsiteX2" fmla="*/ 288937 w 817308"/>
                    <a:gd name="connsiteY2" fmla="*/ 0 h 1117166"/>
                    <a:gd name="connsiteX3" fmla="*/ 817308 w 817308"/>
                    <a:gd name="connsiteY3" fmla="*/ 1095843 h 1117166"/>
                  </a:gdLst>
                  <a:ahLst/>
                  <a:cxnLst>
                    <a:cxn ang="0">
                      <a:pos x="connsiteX0" y="connsiteY0"/>
                    </a:cxn>
                    <a:cxn ang="0">
                      <a:pos x="connsiteX1" y="connsiteY1"/>
                    </a:cxn>
                    <a:cxn ang="0">
                      <a:pos x="connsiteX2" y="connsiteY2"/>
                    </a:cxn>
                    <a:cxn ang="0">
                      <a:pos x="connsiteX3" y="connsiteY3"/>
                    </a:cxn>
                  </a:cxnLst>
                  <a:rect l="l" t="t" r="r" b="b"/>
                  <a:pathLst>
                    <a:path w="817308" h="1117166">
                      <a:moveTo>
                        <a:pt x="817308" y="1095843"/>
                      </a:moveTo>
                      <a:cubicBezTo>
                        <a:pt x="521648" y="1171311"/>
                        <a:pt x="210243" y="1041507"/>
                        <a:pt x="70927" y="784727"/>
                      </a:cubicBezTo>
                      <a:cubicBezTo>
                        <a:pt x="-78669" y="508999"/>
                        <a:pt x="15088" y="171521"/>
                        <a:pt x="288937" y="0"/>
                      </a:cubicBezTo>
                      <a:cubicBezTo>
                        <a:pt x="73901" y="563401"/>
                        <a:pt x="336384" y="989642"/>
                        <a:pt x="817308" y="109584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Shape 33">
                <a:extLst>
                  <a:ext uri="{FF2B5EF4-FFF2-40B4-BE49-F238E27FC236}">
                    <a16:creationId xmlns:a16="http://schemas.microsoft.com/office/drawing/2014/main" id="{344FAB1C-6424-B3A9-62AF-1BA2C6A9B35A}"/>
                  </a:ext>
                </a:extLst>
              </p:cNvPr>
              <p:cNvSpPr/>
              <p:nvPr/>
            </p:nvSpPr>
            <p:spPr>
              <a:xfrm>
                <a:off x="4691594" y="3636747"/>
                <a:ext cx="3485323" cy="668600"/>
              </a:xfrm>
              <a:custGeom>
                <a:avLst/>
                <a:gdLst>
                  <a:gd name="connsiteX0" fmla="*/ 0 w 2141883"/>
                  <a:gd name="connsiteY0" fmla="*/ 601959 h 601959"/>
                  <a:gd name="connsiteX1" fmla="*/ 1088335 w 2141883"/>
                  <a:gd name="connsiteY1" fmla="*/ 10581 h 601959"/>
                  <a:gd name="connsiteX2" fmla="*/ 2141883 w 2141883"/>
                  <a:gd name="connsiteY2" fmla="*/ 278937 h 601959"/>
                  <a:gd name="connsiteX0" fmla="*/ 0 w 2350605"/>
                  <a:gd name="connsiteY0" fmla="*/ 441051 h 441051"/>
                  <a:gd name="connsiteX1" fmla="*/ 1297057 w 2350605"/>
                  <a:gd name="connsiteY1" fmla="*/ 3730 h 441051"/>
                  <a:gd name="connsiteX2" fmla="*/ 2350605 w 2350605"/>
                  <a:gd name="connsiteY2" fmla="*/ 272086 h 441051"/>
                  <a:gd name="connsiteX0" fmla="*/ 0 w 2613992"/>
                  <a:gd name="connsiteY0" fmla="*/ 465762 h 465762"/>
                  <a:gd name="connsiteX1" fmla="*/ 1297057 w 2613992"/>
                  <a:gd name="connsiteY1" fmla="*/ 28441 h 465762"/>
                  <a:gd name="connsiteX2" fmla="*/ 2613992 w 2613992"/>
                  <a:gd name="connsiteY2" fmla="*/ 147710 h 465762"/>
                  <a:gd name="connsiteX0" fmla="*/ 0 w 2613992"/>
                  <a:gd name="connsiteY0" fmla="*/ 501450 h 501450"/>
                  <a:gd name="connsiteX1" fmla="*/ 1237423 w 2613992"/>
                  <a:gd name="connsiteY1" fmla="*/ 19403 h 501450"/>
                  <a:gd name="connsiteX2" fmla="*/ 2613992 w 2613992"/>
                  <a:gd name="connsiteY2" fmla="*/ 183398 h 501450"/>
                </a:gdLst>
                <a:ahLst/>
                <a:cxnLst>
                  <a:cxn ang="0">
                    <a:pos x="connsiteX0" y="connsiteY0"/>
                  </a:cxn>
                  <a:cxn ang="0">
                    <a:pos x="connsiteX1" y="connsiteY1"/>
                  </a:cxn>
                  <a:cxn ang="0">
                    <a:pos x="connsiteX2" y="connsiteY2"/>
                  </a:cxn>
                </a:cxnLst>
                <a:rect l="l" t="t" r="r" b="b"/>
                <a:pathLst>
                  <a:path w="2613992" h="501450">
                    <a:moveTo>
                      <a:pt x="0" y="501450"/>
                    </a:moveTo>
                    <a:cubicBezTo>
                      <a:pt x="365677" y="232679"/>
                      <a:pt x="801758" y="72412"/>
                      <a:pt x="1237423" y="19403"/>
                    </a:cubicBezTo>
                    <a:cubicBezTo>
                      <a:pt x="1673088" y="-33606"/>
                      <a:pt x="2265708" y="22301"/>
                      <a:pt x="2613992" y="183398"/>
                    </a:cubicBezTo>
                  </a:path>
                </a:pathLst>
              </a:custGeom>
              <a:noFill/>
              <a:ln w="28575">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7" name="Straight Arrow Connector 26">
              <a:extLst>
                <a:ext uri="{FF2B5EF4-FFF2-40B4-BE49-F238E27FC236}">
                  <a16:creationId xmlns:a16="http://schemas.microsoft.com/office/drawing/2014/main" id="{688D463B-1D53-F810-4FC9-682C06A4E1AB}"/>
                </a:ext>
              </a:extLst>
            </p:cNvPr>
            <p:cNvCxnSpPr>
              <a:cxnSpLocks/>
            </p:cNvCxnSpPr>
            <p:nvPr/>
          </p:nvCxnSpPr>
          <p:spPr>
            <a:xfrm>
              <a:off x="7093758" y="6313256"/>
              <a:ext cx="419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CADF4B4-9D39-F4BD-D6A4-A27406433539}"/>
                </a:ext>
              </a:extLst>
            </p:cNvPr>
            <p:cNvSpPr/>
            <p:nvPr/>
          </p:nvSpPr>
          <p:spPr>
            <a:xfrm>
              <a:off x="10844764" y="5974702"/>
              <a:ext cx="625564" cy="367428"/>
            </a:xfrm>
            <a:prstGeom prst="rect">
              <a:avLst/>
            </a:prstGeom>
          </p:spPr>
          <p:txBody>
            <a:bodyPr wrap="none">
              <a:spAutoFit/>
            </a:bodyPr>
            <a:lstStyle/>
            <a:p>
              <a:r>
                <a:rPr lang="en-US" sz="1200" dirty="0"/>
                <a:t>time</a:t>
              </a:r>
            </a:p>
          </p:txBody>
        </p:sp>
        <p:sp>
          <p:nvSpPr>
            <p:cNvPr id="29" name="Oval 28">
              <a:extLst>
                <a:ext uri="{FF2B5EF4-FFF2-40B4-BE49-F238E27FC236}">
                  <a16:creationId xmlns:a16="http://schemas.microsoft.com/office/drawing/2014/main" id="{A6AB262B-18B6-12CD-128F-F5229B66BC5F}"/>
                </a:ext>
              </a:extLst>
            </p:cNvPr>
            <p:cNvSpPr/>
            <p:nvPr/>
          </p:nvSpPr>
          <p:spPr>
            <a:xfrm rot="19209652">
              <a:off x="8016367" y="5411825"/>
              <a:ext cx="51144"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0F0CBD2-5AE8-52F6-2FBD-01E92375990E}"/>
                </a:ext>
              </a:extLst>
            </p:cNvPr>
            <p:cNvSpPr/>
            <p:nvPr/>
          </p:nvSpPr>
          <p:spPr>
            <a:xfrm rot="2714105">
              <a:off x="10396427" y="5524374"/>
              <a:ext cx="65673" cy="102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39538E6-4284-CF77-E895-18496D5FC5A1}"/>
                </a:ext>
              </a:extLst>
            </p:cNvPr>
            <p:cNvCxnSpPr>
              <a:cxnSpLocks/>
            </p:cNvCxnSpPr>
            <p:nvPr/>
          </p:nvCxnSpPr>
          <p:spPr>
            <a:xfrm>
              <a:off x="8131274" y="5466648"/>
              <a:ext cx="2204538" cy="836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72C9A3D-D4FB-9714-2F02-3A658A6CDA24}"/>
                  </a:ext>
                </a:extLst>
              </p:cNvPr>
              <p:cNvSpPr txBox="1"/>
              <p:nvPr/>
            </p:nvSpPr>
            <p:spPr>
              <a:xfrm>
                <a:off x="530237" y="2598451"/>
                <a:ext cx="3599960" cy="338554"/>
              </a:xfrm>
              <a:prstGeom prst="rect">
                <a:avLst/>
              </a:prstGeom>
              <a:noFill/>
            </p:spPr>
            <p:txBody>
              <a:bodyPr wrap="none" rtlCol="0">
                <a:spAutoFit/>
              </a:bodyPr>
              <a:lstStyle/>
              <a:p>
                <a:r>
                  <a:rPr lang="en-US" sz="1600" dirty="0"/>
                  <a:t>Infinitesimal reducibility </a:t>
                </a:r>
                <a14:m>
                  <m:oMath xmlns:m="http://schemas.openxmlformats.org/officeDocument/2006/math">
                    <m:r>
                      <a:rPr lang="en-US" sz="1600" b="0" i="1" smtClean="0">
                        <a:latin typeface="Cambria Math" panose="02040503050406030204" pitchFamily="18" charset="0"/>
                      </a:rPr>
                      <m:t>⇒</m:t>
                    </m:r>
                  </m:oMath>
                </a14:m>
                <a:r>
                  <a:rPr lang="en-US" sz="1600" dirty="0"/>
                  <a:t> Classical state</a:t>
                </a:r>
              </a:p>
            </p:txBody>
          </p:sp>
        </mc:Choice>
        <mc:Fallback xmlns="">
          <p:sp>
            <p:nvSpPr>
              <p:cNvPr id="39" name="TextBox 38">
                <a:extLst>
                  <a:ext uri="{FF2B5EF4-FFF2-40B4-BE49-F238E27FC236}">
                    <a16:creationId xmlns:a16="http://schemas.microsoft.com/office/drawing/2014/main" id="{972C9A3D-D4FB-9714-2F02-3A658A6CDA24}"/>
                  </a:ext>
                </a:extLst>
              </p:cNvPr>
              <p:cNvSpPr txBox="1">
                <a:spLocks noRot="1" noChangeAspect="1" noMove="1" noResize="1" noEditPoints="1" noAdjustHandles="1" noChangeArrowheads="1" noChangeShapeType="1" noTextEdit="1"/>
              </p:cNvSpPr>
              <p:nvPr/>
            </p:nvSpPr>
            <p:spPr>
              <a:xfrm>
                <a:off x="530237" y="2598451"/>
                <a:ext cx="3599960" cy="338554"/>
              </a:xfrm>
              <a:prstGeom prst="rect">
                <a:avLst/>
              </a:prstGeom>
              <a:blipFill>
                <a:blip r:embed="rId5"/>
                <a:stretch>
                  <a:fillRect l="-1015"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6D50F44-FA6F-7634-7B43-AF2CA8BDA007}"/>
                  </a:ext>
                </a:extLst>
              </p:cNvPr>
              <p:cNvSpPr txBox="1"/>
              <p:nvPr/>
            </p:nvSpPr>
            <p:spPr>
              <a:xfrm>
                <a:off x="5162412" y="2597262"/>
                <a:ext cx="2751972" cy="338554"/>
              </a:xfrm>
              <a:prstGeom prst="rect">
                <a:avLst/>
              </a:prstGeom>
              <a:noFill/>
            </p:spPr>
            <p:txBody>
              <a:bodyPr wrap="none" rtlCol="0">
                <a:spAutoFit/>
              </a:bodyPr>
              <a:lstStyle/>
              <a:p>
                <a:r>
                  <a:rPr lang="en-US" sz="1600" dirty="0"/>
                  <a:t>Irreducibility </a:t>
                </a:r>
                <a14:m>
                  <m:oMath xmlns:m="http://schemas.openxmlformats.org/officeDocument/2006/math">
                    <m:r>
                      <a:rPr lang="en-US" sz="1600" b="0" i="1" smtClean="0">
                        <a:latin typeface="Cambria Math" panose="02040503050406030204" pitchFamily="18" charset="0"/>
                      </a:rPr>
                      <m:t>⇒</m:t>
                    </m:r>
                  </m:oMath>
                </a14:m>
                <a:r>
                  <a:rPr lang="en-US" sz="1600" dirty="0"/>
                  <a:t> Quantum state</a:t>
                </a:r>
              </a:p>
            </p:txBody>
          </p:sp>
        </mc:Choice>
        <mc:Fallback xmlns="">
          <p:sp>
            <p:nvSpPr>
              <p:cNvPr id="40" name="TextBox 39">
                <a:extLst>
                  <a:ext uri="{FF2B5EF4-FFF2-40B4-BE49-F238E27FC236}">
                    <a16:creationId xmlns:a16="http://schemas.microsoft.com/office/drawing/2014/main" id="{46D50F44-FA6F-7634-7B43-AF2CA8BDA007}"/>
                  </a:ext>
                </a:extLst>
              </p:cNvPr>
              <p:cNvSpPr txBox="1">
                <a:spLocks noRot="1" noChangeAspect="1" noMove="1" noResize="1" noEditPoints="1" noAdjustHandles="1" noChangeArrowheads="1" noChangeShapeType="1" noTextEdit="1"/>
              </p:cNvSpPr>
              <p:nvPr/>
            </p:nvSpPr>
            <p:spPr>
              <a:xfrm>
                <a:off x="5162412" y="2597262"/>
                <a:ext cx="2751972" cy="338554"/>
              </a:xfrm>
              <a:prstGeom prst="rect">
                <a:avLst/>
              </a:prstGeom>
              <a:blipFill>
                <a:blip r:embed="rId6"/>
                <a:stretch>
                  <a:fillRect l="-1330" t="-5357" r="-443" b="-21429"/>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B3C1A7E-6F6A-1D88-2FCE-065DF3392CE8}"/>
              </a:ext>
            </a:extLst>
          </p:cNvPr>
          <p:cNvSpPr txBox="1"/>
          <p:nvPr/>
        </p:nvSpPr>
        <p:spPr>
          <a:xfrm>
            <a:off x="271285" y="1115142"/>
            <a:ext cx="8363414" cy="954107"/>
          </a:xfrm>
          <a:prstGeom prst="rect">
            <a:avLst/>
          </a:prstGeom>
          <a:noFill/>
        </p:spPr>
        <p:txBody>
          <a:bodyPr wrap="square">
            <a:spAutoFit/>
          </a:bodyPr>
          <a:lstStyle/>
          <a:p>
            <a:r>
              <a:rPr lang="en-US" sz="2800" i="1" dirty="0"/>
              <a:t>Identify a handful of physical starting points from which the basic laws can be rigorously derived</a:t>
            </a:r>
            <a:endParaRPr lang="en-US" sz="2800" dirty="0"/>
          </a:p>
        </p:txBody>
      </p:sp>
      <p:sp>
        <p:nvSpPr>
          <p:cNvPr id="43" name="TextBox 42">
            <a:extLst>
              <a:ext uri="{FF2B5EF4-FFF2-40B4-BE49-F238E27FC236}">
                <a16:creationId xmlns:a16="http://schemas.microsoft.com/office/drawing/2014/main" id="{5B455218-73B4-5DD6-D4BD-1B9C04723948}"/>
              </a:ext>
            </a:extLst>
          </p:cNvPr>
          <p:cNvSpPr txBox="1"/>
          <p:nvPr/>
        </p:nvSpPr>
        <p:spPr>
          <a:xfrm>
            <a:off x="271285" y="2141167"/>
            <a:ext cx="1396985" cy="369332"/>
          </a:xfrm>
          <a:prstGeom prst="rect">
            <a:avLst/>
          </a:prstGeom>
          <a:noFill/>
        </p:spPr>
        <p:txBody>
          <a:bodyPr wrap="none" rtlCol="0">
            <a:spAutoFit/>
          </a:bodyPr>
          <a:lstStyle/>
          <a:p>
            <a:r>
              <a:rPr lang="en-US" dirty="0"/>
              <a:t>For example:</a:t>
            </a:r>
          </a:p>
        </p:txBody>
      </p:sp>
      <p:sp>
        <p:nvSpPr>
          <p:cNvPr id="46" name="TextBox 45">
            <a:extLst>
              <a:ext uri="{FF2B5EF4-FFF2-40B4-BE49-F238E27FC236}">
                <a16:creationId xmlns:a16="http://schemas.microsoft.com/office/drawing/2014/main" id="{DB225324-B563-B7A7-7AD5-95E8E983D9E1}"/>
              </a:ext>
            </a:extLst>
          </p:cNvPr>
          <p:cNvSpPr txBox="1"/>
          <p:nvPr/>
        </p:nvSpPr>
        <p:spPr>
          <a:xfrm>
            <a:off x="1916624" y="4389644"/>
            <a:ext cx="7163436" cy="830997"/>
          </a:xfrm>
          <a:prstGeom prst="rect">
            <a:avLst/>
          </a:prstGeom>
          <a:noFill/>
        </p:spPr>
        <p:txBody>
          <a:bodyPr wrap="none" rtlCol="0">
            <a:spAutoFit/>
          </a:bodyPr>
          <a:lstStyle/>
          <a:p>
            <a:pPr algn="r"/>
            <a:r>
              <a:rPr lang="en-US" sz="2400" dirty="0"/>
              <a:t>This also requires rederiving all mathematical structures</a:t>
            </a:r>
            <a:br>
              <a:rPr lang="en-US" sz="2400" dirty="0"/>
            </a:br>
            <a:r>
              <a:rPr lang="en-US" sz="2400" dirty="0"/>
              <a:t>from physical requirements</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FDB74E7-8E10-1AA5-EAF7-09367F1CBFE4}"/>
                  </a:ext>
                </a:extLst>
              </p:cNvPr>
              <p:cNvSpPr txBox="1"/>
              <p:nvPr/>
            </p:nvSpPr>
            <p:spPr>
              <a:xfrm>
                <a:off x="785488" y="5293998"/>
                <a:ext cx="7276785" cy="646331"/>
              </a:xfrm>
              <a:prstGeom prst="rect">
                <a:avLst/>
              </a:prstGeom>
              <a:noFill/>
            </p:spPr>
            <p:txBody>
              <a:bodyPr wrap="square" rtlCol="0">
                <a:spAutoFit/>
              </a:bodyPr>
              <a:lstStyle/>
              <a:p>
                <a:r>
                  <a:rPr lang="en-US" dirty="0"/>
                  <a:t>Science is evidence based </a:t>
                </a:r>
                <a14:m>
                  <m:oMath xmlns:m="http://schemas.openxmlformats.org/officeDocument/2006/math">
                    <m:r>
                      <a:rPr lang="en-US" b="0" i="1" smtClean="0">
                        <a:latin typeface="Cambria Math" panose="02040503050406030204" pitchFamily="18" charset="0"/>
                      </a:rPr>
                      <m:t>⇒</m:t>
                    </m:r>
                  </m:oMath>
                </a14:m>
                <a:r>
                  <a:rPr lang="en-US" dirty="0"/>
                  <a:t> scientific theory must be characterized by experimentally verifiable statements </a:t>
                </a:r>
                <a14:m>
                  <m:oMath xmlns:m="http://schemas.openxmlformats.org/officeDocument/2006/math">
                    <m:r>
                      <a:rPr lang="en-US" b="0" i="1" smtClean="0">
                        <a:latin typeface="Cambria Math" panose="02040503050406030204" pitchFamily="18" charset="0"/>
                      </a:rPr>
                      <m:t>⇒</m:t>
                    </m:r>
                  </m:oMath>
                </a14:m>
                <a:r>
                  <a:rPr lang="en-US" dirty="0"/>
                  <a:t> topologies and </a:t>
                </a:r>
                <a14:m>
                  <m:oMath xmlns:m="http://schemas.openxmlformats.org/officeDocument/2006/math">
                    <m:r>
                      <a:rPr lang="en-US" b="0" i="1" smtClean="0">
                        <a:latin typeface="Cambria Math" panose="02040503050406030204" pitchFamily="18" charset="0"/>
                      </a:rPr>
                      <m:t>𝜎</m:t>
                    </m:r>
                  </m:oMath>
                </a14:m>
                <a:r>
                  <a:rPr lang="en-US" dirty="0"/>
                  <a:t>-algebras</a:t>
                </a:r>
              </a:p>
            </p:txBody>
          </p:sp>
        </mc:Choice>
        <mc:Fallback xmlns="">
          <p:sp>
            <p:nvSpPr>
              <p:cNvPr id="47" name="TextBox 46">
                <a:extLst>
                  <a:ext uri="{FF2B5EF4-FFF2-40B4-BE49-F238E27FC236}">
                    <a16:creationId xmlns:a16="http://schemas.microsoft.com/office/drawing/2014/main" id="{0FDB74E7-8E10-1AA5-EAF7-09367F1CBFE4}"/>
                  </a:ext>
                </a:extLst>
              </p:cNvPr>
              <p:cNvSpPr txBox="1">
                <a:spLocks noRot="1" noChangeAspect="1" noMove="1" noResize="1" noEditPoints="1" noAdjustHandles="1" noChangeArrowheads="1" noChangeShapeType="1" noTextEdit="1"/>
              </p:cNvSpPr>
              <p:nvPr/>
            </p:nvSpPr>
            <p:spPr>
              <a:xfrm>
                <a:off x="785488" y="5293998"/>
                <a:ext cx="7276785" cy="646331"/>
              </a:xfrm>
              <a:prstGeom prst="rect">
                <a:avLst/>
              </a:prstGeom>
              <a:blipFill>
                <a:blip r:embed="rId7"/>
                <a:stretch>
                  <a:fillRect l="-754" t="-4717" b="-14151"/>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73D12C71-F59C-FB7B-2F9F-12AAE88104C8}"/>
              </a:ext>
            </a:extLst>
          </p:cNvPr>
          <p:cNvSpPr txBox="1"/>
          <p:nvPr/>
        </p:nvSpPr>
        <p:spPr>
          <a:xfrm>
            <a:off x="271285" y="4924176"/>
            <a:ext cx="1396985" cy="369332"/>
          </a:xfrm>
          <a:prstGeom prst="rect">
            <a:avLst/>
          </a:prstGeom>
          <a:noFill/>
        </p:spPr>
        <p:txBody>
          <a:bodyPr wrap="none" rtlCol="0">
            <a:spAutoFit/>
          </a:bodyPr>
          <a:lstStyle/>
          <a:p>
            <a:r>
              <a:rPr lang="en-US" dirty="0"/>
              <a:t>For example:</a:t>
            </a:r>
          </a:p>
        </p:txBody>
      </p:sp>
      <p:sp>
        <p:nvSpPr>
          <p:cNvPr id="3" name="Slide Number Placeholder 2">
            <a:extLst>
              <a:ext uri="{FF2B5EF4-FFF2-40B4-BE49-F238E27FC236}">
                <a16:creationId xmlns:a16="http://schemas.microsoft.com/office/drawing/2014/main" id="{4C5EA4C8-6F76-838C-B6C9-62954CD5913C}"/>
              </a:ext>
            </a:extLst>
          </p:cNvPr>
          <p:cNvSpPr>
            <a:spLocks noGrp="1"/>
          </p:cNvSpPr>
          <p:nvPr>
            <p:ph type="sldNum" sz="quarter" idx="13"/>
          </p:nvPr>
        </p:nvSpPr>
        <p:spPr/>
        <p:txBody>
          <a:bodyPr/>
          <a:lstStyle/>
          <a:p>
            <a:fld id="{F47845EA-7733-40EE-B074-20032348B727}" type="slidenum">
              <a:rPr lang="en-US" smtClean="0"/>
              <a:t>2</a:t>
            </a:fld>
            <a:endParaRPr lang="en-US"/>
          </a:p>
        </p:txBody>
      </p:sp>
      <p:sp>
        <p:nvSpPr>
          <p:cNvPr id="41" name="Footer Placeholder 40">
            <a:extLst>
              <a:ext uri="{FF2B5EF4-FFF2-40B4-BE49-F238E27FC236}">
                <a16:creationId xmlns:a16="http://schemas.microsoft.com/office/drawing/2014/main" id="{6CF56CD9-3AEB-FFBA-39E9-284CFE43FED8}"/>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255797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C06D44-F19F-41C8-E5E6-5245C2EB0166}"/>
              </a:ext>
            </a:extLst>
          </p:cNvPr>
          <p:cNvSpPr>
            <a:spLocks noGrp="1"/>
          </p:cNvSpPr>
          <p:nvPr>
            <p:ph type="sldNum" sz="quarter" idx="12"/>
          </p:nvPr>
        </p:nvSpPr>
        <p:spPr/>
        <p:txBody>
          <a:bodyPr/>
          <a:lstStyle/>
          <a:p>
            <a:fld id="{F47845EA-7733-40EE-B074-20032348B727}" type="slidenum">
              <a:rPr lang="en-US" smtClean="0"/>
              <a:t>20</a:t>
            </a:fld>
            <a:endParaRPr lang="en-US"/>
          </a:p>
        </p:txBody>
      </p:sp>
      <p:pic>
        <p:nvPicPr>
          <p:cNvPr id="4" name="Picture 3">
            <a:extLst>
              <a:ext uri="{FF2B5EF4-FFF2-40B4-BE49-F238E27FC236}">
                <a16:creationId xmlns:a16="http://schemas.microsoft.com/office/drawing/2014/main" id="{59AF6F90-35BD-073A-62CF-CF775D4C1441}"/>
              </a:ext>
            </a:extLst>
          </p:cNvPr>
          <p:cNvPicPr>
            <a:picLocks noChangeAspect="1"/>
          </p:cNvPicPr>
          <p:nvPr/>
        </p:nvPicPr>
        <p:blipFill>
          <a:blip r:embed="rId2"/>
          <a:stretch>
            <a:fillRect/>
          </a:stretch>
        </p:blipFill>
        <p:spPr>
          <a:xfrm>
            <a:off x="618374" y="3178345"/>
            <a:ext cx="8975624" cy="1086308"/>
          </a:xfrm>
          <a:prstGeom prst="rect">
            <a:avLst/>
          </a:prstGeom>
        </p:spPr>
      </p:pic>
      <p:sp>
        <p:nvSpPr>
          <p:cNvPr id="5" name="Title 1">
            <a:extLst>
              <a:ext uri="{FF2B5EF4-FFF2-40B4-BE49-F238E27FC236}">
                <a16:creationId xmlns:a16="http://schemas.microsoft.com/office/drawing/2014/main" id="{5E537D39-DDE6-FFF8-664A-A138A2695AC2}"/>
              </a:ext>
            </a:extLst>
          </p:cNvPr>
          <p:cNvSpPr txBox="1">
            <a:spLocks/>
          </p:cNvSpPr>
          <p:nvPr/>
        </p:nvSpPr>
        <p:spPr>
          <a:xfrm>
            <a:off x="103955" y="84779"/>
            <a:ext cx="11984090" cy="89742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Poor dimensional checking in statistical mechanics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8CA92D-A72C-C577-35A7-C21DDB3F4305}"/>
                  </a:ext>
                </a:extLst>
              </p:cNvPr>
              <p:cNvSpPr txBox="1"/>
              <p:nvPr/>
            </p:nvSpPr>
            <p:spPr>
              <a:xfrm>
                <a:off x="820132" y="1150069"/>
                <a:ext cx="3597973" cy="1099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supHide m:val="on"/>
                          <m:ctrlPr>
                            <a:rPr lang="en-US" sz="3200" b="0" i="1" smtClean="0">
                              <a:latin typeface="Cambria Math" panose="02040503050406030204" pitchFamily="18" charset="0"/>
                            </a:rPr>
                          </m:ctrlPr>
                        </m:naryPr>
                        <m:sub>
                          <m:r>
                            <a:rPr lang="en-US" sz="3200" b="0" i="1" smtClean="0">
                              <a:latin typeface="Cambria Math" panose="02040503050406030204" pitchFamily="18" charset="0"/>
                            </a:rPr>
                            <m:t>𝑋</m:t>
                          </m:r>
                        </m:sub>
                        <m:sup/>
                        <m:e>
                          <m:r>
                            <a:rPr lang="en-US" sz="3200" i="1">
                              <a:latin typeface="Cambria Math" panose="02040503050406030204" pitchFamily="18" charset="0"/>
                            </a:rPr>
                            <m:t>𝜌</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r>
                                <a:rPr lang="en-US" sz="3200" i="1">
                                  <a:latin typeface="Cambria Math" panose="02040503050406030204" pitchFamily="18" charset="0"/>
                                </a:rPr>
                                <m:t>𝜌</m:t>
                              </m:r>
                            </m:e>
                          </m:func>
                          <m:r>
                            <a:rPr lang="en-US" sz="3200" i="1">
                              <a:latin typeface="Cambria Math" panose="02040503050406030204" pitchFamily="18" charset="0"/>
                            </a:rPr>
                            <m:t>𝑑</m:t>
                          </m:r>
                          <m:sSup>
                            <m:sSupPr>
                              <m:ctrlPr>
                                <a:rPr lang="en-US" sz="3200" b="0" i="1" smtClean="0">
                                  <a:latin typeface="Cambria Math" panose="02040503050406030204" pitchFamily="18" charset="0"/>
                                </a:rPr>
                              </m:ctrlPr>
                            </m:sSupPr>
                            <m:e>
                              <m:r>
                                <a:rPr lang="en-US" sz="3200" i="1">
                                  <a:latin typeface="Cambria Math" panose="02040503050406030204" pitchFamily="18" charset="0"/>
                                </a:rPr>
                                <m:t>𝑞</m:t>
                              </m:r>
                            </m:e>
                            <m:sup>
                              <m:r>
                                <a:rPr lang="en-US" sz="3200" b="0" i="1" smtClean="0">
                                  <a:latin typeface="Cambria Math" panose="02040503050406030204" pitchFamily="18" charset="0"/>
                                </a:rPr>
                                <m:t>𝑖</m:t>
                              </m:r>
                            </m:sup>
                          </m:sSup>
                          <m:r>
                            <a:rPr lang="en-US" sz="3200" i="1">
                              <a:latin typeface="Cambria Math" panose="02040503050406030204" pitchFamily="18" charset="0"/>
                            </a:rPr>
                            <m:t> </m:t>
                          </m:r>
                          <m:r>
                            <a:rPr lang="en-US" sz="3200" i="1">
                              <a:latin typeface="Cambria Math" panose="02040503050406030204" pitchFamily="18" charset="0"/>
                            </a:rPr>
                            <m:t>𝑑</m:t>
                          </m:r>
                          <m:sSub>
                            <m:sSubPr>
                              <m:ctrlPr>
                                <a:rPr lang="en-US" sz="3200" b="0" i="1" smtClean="0">
                                  <a:latin typeface="Cambria Math" panose="02040503050406030204" pitchFamily="18" charset="0"/>
                                </a:rPr>
                              </m:ctrlPr>
                            </m:sSubPr>
                            <m:e>
                              <m:r>
                                <a:rPr lang="en-US" sz="3200" i="1">
                                  <a:latin typeface="Cambria Math" panose="02040503050406030204" pitchFamily="18" charset="0"/>
                                </a:rPr>
                                <m:t>𝑝</m:t>
                              </m:r>
                            </m:e>
                            <m:sub>
                              <m:r>
                                <a:rPr lang="en-US" sz="3200" b="0" i="1" smtClean="0">
                                  <a:latin typeface="Cambria Math" panose="02040503050406030204" pitchFamily="18" charset="0"/>
                                </a:rPr>
                                <m:t>𝑗</m:t>
                              </m:r>
                            </m:sub>
                          </m:sSub>
                        </m:e>
                      </m:nary>
                    </m:oMath>
                  </m:oMathPara>
                </a14:m>
                <a:endParaRPr lang="en-US" sz="3200" dirty="0"/>
              </a:p>
            </p:txBody>
          </p:sp>
        </mc:Choice>
        <mc:Fallback xmlns="">
          <p:sp>
            <p:nvSpPr>
              <p:cNvPr id="6" name="TextBox 5">
                <a:extLst>
                  <a:ext uri="{FF2B5EF4-FFF2-40B4-BE49-F238E27FC236}">
                    <a16:creationId xmlns:a16="http://schemas.microsoft.com/office/drawing/2014/main" id="{C08CA92D-A72C-C577-35A7-C21DDB3F4305}"/>
                  </a:ext>
                </a:extLst>
              </p:cNvPr>
              <p:cNvSpPr txBox="1">
                <a:spLocks noRot="1" noChangeAspect="1" noMove="1" noResize="1" noEditPoints="1" noAdjustHandles="1" noChangeArrowheads="1" noChangeShapeType="1" noTextEdit="1"/>
              </p:cNvSpPr>
              <p:nvPr/>
            </p:nvSpPr>
            <p:spPr>
              <a:xfrm>
                <a:off x="820132" y="1150069"/>
                <a:ext cx="3597973" cy="1099275"/>
              </a:xfrm>
              <a:prstGeom prst="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339E867-2269-4614-9163-FD161797C0A5}"/>
              </a:ext>
            </a:extLst>
          </p:cNvPr>
          <p:cNvCxnSpPr>
            <a:cxnSpLocks/>
          </p:cNvCxnSpPr>
          <p:nvPr/>
        </p:nvCxnSpPr>
        <p:spPr>
          <a:xfrm flipH="1" flipV="1">
            <a:off x="2865748" y="1923068"/>
            <a:ext cx="245097" cy="454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041408-6678-20F6-1FC9-BA8D6CAE52D2}"/>
              </a:ext>
            </a:extLst>
          </p:cNvPr>
          <p:cNvSpPr txBox="1"/>
          <p:nvPr/>
        </p:nvSpPr>
        <p:spPr>
          <a:xfrm>
            <a:off x="1831061" y="2454358"/>
            <a:ext cx="3805016" cy="461665"/>
          </a:xfrm>
          <a:prstGeom prst="rect">
            <a:avLst/>
          </a:prstGeom>
          <a:noFill/>
        </p:spPr>
        <p:txBody>
          <a:bodyPr wrap="none" rtlCol="0">
            <a:spAutoFit/>
          </a:bodyPr>
          <a:lstStyle/>
          <a:p>
            <a:r>
              <a:rPr lang="en-US" sz="2400" dirty="0">
                <a:solidFill>
                  <a:srgbClr val="C00000"/>
                </a:solidFill>
              </a:rPr>
              <a:t>Density is not a pure number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5BDD113-BFD0-ADF6-65BD-BC2207A40DA0}"/>
                  </a:ext>
                </a:extLst>
              </p:cNvPr>
              <p:cNvSpPr txBox="1"/>
              <p:nvPr/>
            </p:nvSpPr>
            <p:spPr>
              <a:xfrm>
                <a:off x="4428336" y="1331081"/>
                <a:ext cx="3536737" cy="847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nary>
                        <m:naryPr>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𝑋</m:t>
                          </m:r>
                        </m:sub>
                        <m:sup/>
                        <m:e>
                          <m:r>
                            <a:rPr lang="en-US" sz="2400" i="1">
                              <a:latin typeface="Cambria Math" panose="02040503050406030204" pitchFamily="18" charset="0"/>
                            </a:rPr>
                            <m:t>𝜌</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sSup>
                                <m:sSupPr>
                                  <m:ctrlPr>
                                    <a:rPr lang="en-US" sz="2400" b="0" i="1" smtClean="0">
                                      <a:solidFill>
                                        <a:schemeClr val="accent6">
                                          <a:lumMod val="75000"/>
                                        </a:schemeClr>
                                      </a:solidFill>
                                      <a:latin typeface="Cambria Math" panose="02040503050406030204" pitchFamily="18" charset="0"/>
                                    </a:rPr>
                                  </m:ctrlPr>
                                </m:sSupPr>
                                <m:e>
                                  <m:r>
                                    <a:rPr lang="en-US" sz="2400" b="0" i="1" smtClean="0">
                                      <a:solidFill>
                                        <a:schemeClr val="accent6">
                                          <a:lumMod val="75000"/>
                                        </a:schemeClr>
                                      </a:solidFill>
                                      <a:latin typeface="Cambria Math" panose="02040503050406030204" pitchFamily="18" charset="0"/>
                                    </a:rPr>
                                    <m:t>h</m:t>
                                  </m:r>
                                </m:e>
                                <m:sup>
                                  <m:r>
                                    <a:rPr lang="en-US" sz="2400" b="0" i="1" smtClean="0">
                                      <a:solidFill>
                                        <a:schemeClr val="accent6">
                                          <a:lumMod val="75000"/>
                                        </a:schemeClr>
                                      </a:solidFill>
                                      <a:latin typeface="Cambria Math" panose="02040503050406030204" pitchFamily="18" charset="0"/>
                                    </a:rPr>
                                    <m:t>𝑛</m:t>
                                  </m:r>
                                </m:sup>
                              </m:sSup>
                              <m:r>
                                <a:rPr lang="en-US" sz="2400" i="1">
                                  <a:latin typeface="Cambria Math" panose="02040503050406030204" pitchFamily="18" charset="0"/>
                                </a:rPr>
                                <m:t>𝜌</m:t>
                              </m:r>
                            </m:e>
                          </m:func>
                          <m:r>
                            <a:rPr lang="en-US" sz="2400" i="1">
                              <a:latin typeface="Cambria Math" panose="02040503050406030204" pitchFamily="18" charset="0"/>
                            </a:rPr>
                            <m:t>𝑑</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𝑞</m:t>
                              </m:r>
                            </m:e>
                            <m:sup>
                              <m:r>
                                <a:rPr lang="en-US" sz="2400" b="0" i="1" smtClean="0">
                                  <a:latin typeface="Cambria Math" panose="02040503050406030204" pitchFamily="18" charset="0"/>
                                </a:rPr>
                                <m:t>𝑖</m:t>
                              </m:r>
                            </m:sup>
                          </m:sSup>
                          <m:r>
                            <a:rPr lang="en-US" sz="2400" i="1">
                              <a:latin typeface="Cambria Math" panose="02040503050406030204" pitchFamily="18" charset="0"/>
                            </a:rPr>
                            <m:t> </m:t>
                          </m:r>
                          <m:r>
                            <a:rPr lang="en-US" sz="2400" i="1">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𝑗</m:t>
                              </m:r>
                            </m:sub>
                          </m:sSub>
                        </m:e>
                      </m:nary>
                    </m:oMath>
                  </m:oMathPara>
                </a14:m>
                <a:endParaRPr lang="en-US" sz="2400" dirty="0"/>
              </a:p>
            </p:txBody>
          </p:sp>
        </mc:Choice>
        <mc:Fallback xmlns="">
          <p:sp>
            <p:nvSpPr>
              <p:cNvPr id="12" name="TextBox 11">
                <a:extLst>
                  <a:ext uri="{FF2B5EF4-FFF2-40B4-BE49-F238E27FC236}">
                    <a16:creationId xmlns:a16="http://schemas.microsoft.com/office/drawing/2014/main" id="{D5BDD113-BFD0-ADF6-65BD-BC2207A40DA0}"/>
                  </a:ext>
                </a:extLst>
              </p:cNvPr>
              <p:cNvSpPr txBox="1">
                <a:spLocks noRot="1" noChangeAspect="1" noMove="1" noResize="1" noEditPoints="1" noAdjustHandles="1" noChangeArrowheads="1" noChangeShapeType="1" noTextEdit="1"/>
              </p:cNvSpPr>
              <p:nvPr/>
            </p:nvSpPr>
            <p:spPr>
              <a:xfrm>
                <a:off x="4428336" y="1331081"/>
                <a:ext cx="3536737" cy="847476"/>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552875F4-0A4D-2050-35BF-B93A2EBF4E0E}"/>
              </a:ext>
            </a:extLst>
          </p:cNvPr>
          <p:cNvCxnSpPr/>
          <p:nvPr/>
        </p:nvCxnSpPr>
        <p:spPr>
          <a:xfrm flipV="1">
            <a:off x="4628561" y="3874416"/>
            <a:ext cx="537328" cy="81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4C3EC8-7B15-8F73-6C50-8E907B42106C}"/>
              </a:ext>
            </a:extLst>
          </p:cNvPr>
          <p:cNvCxnSpPr>
            <a:cxnSpLocks/>
          </p:cNvCxnSpPr>
          <p:nvPr/>
        </p:nvCxnSpPr>
        <p:spPr>
          <a:xfrm flipV="1">
            <a:off x="5033913" y="3940404"/>
            <a:ext cx="3374796" cy="744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51265F-0AA9-D048-42A9-EEB3CDD29DCC}"/>
              </a:ext>
            </a:extLst>
          </p:cNvPr>
          <p:cNvSpPr txBox="1"/>
          <p:nvPr/>
        </p:nvSpPr>
        <p:spPr>
          <a:xfrm>
            <a:off x="2513056" y="4685122"/>
            <a:ext cx="6075189" cy="461665"/>
          </a:xfrm>
          <a:prstGeom prst="rect">
            <a:avLst/>
          </a:prstGeom>
          <a:noFill/>
        </p:spPr>
        <p:txBody>
          <a:bodyPr wrap="none" rtlCol="0">
            <a:spAutoFit/>
          </a:bodyPr>
          <a:lstStyle/>
          <a:p>
            <a:r>
              <a:rPr lang="en-US" sz="2400" dirty="0">
                <a:solidFill>
                  <a:srgbClr val="C00000"/>
                </a:solidFill>
              </a:rPr>
              <a:t>You can’t “approximate physical dimensions”!!!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46CB516-DDC6-6EC2-7E08-85B9E5A32BA5}"/>
                  </a:ext>
                </a:extLst>
              </p:cNvPr>
              <p:cNvSpPr txBox="1"/>
              <p:nvPr/>
            </p:nvSpPr>
            <p:spPr>
              <a:xfrm>
                <a:off x="3825249" y="5264441"/>
                <a:ext cx="24173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𝑙𝑒𝑛𝑔𝑡</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𝑁</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𝑙𝑒𝑛𝑔𝑡</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𝑁</m:t>
                          </m:r>
                          <m:r>
                            <a:rPr lang="en-US" b="0" i="1" smtClean="0">
                              <a:latin typeface="Cambria Math" panose="02040503050406030204" pitchFamily="18" charset="0"/>
                            </a:rPr>
                            <m:t>−1</m:t>
                          </m:r>
                        </m:sup>
                      </m:sSup>
                    </m:oMath>
                  </m:oMathPara>
                </a14:m>
                <a:endParaRPr lang="en-US" dirty="0"/>
              </a:p>
            </p:txBody>
          </p:sp>
        </mc:Choice>
        <mc:Fallback xmlns="">
          <p:sp>
            <p:nvSpPr>
              <p:cNvPr id="20" name="TextBox 19">
                <a:extLst>
                  <a:ext uri="{FF2B5EF4-FFF2-40B4-BE49-F238E27FC236}">
                    <a16:creationId xmlns:a16="http://schemas.microsoft.com/office/drawing/2014/main" id="{946CB516-DDC6-6EC2-7E08-85B9E5A32BA5}"/>
                  </a:ext>
                </a:extLst>
              </p:cNvPr>
              <p:cNvSpPr txBox="1">
                <a:spLocks noRot="1" noChangeAspect="1" noMove="1" noResize="1" noEditPoints="1" noAdjustHandles="1" noChangeArrowheads="1" noChangeShapeType="1" noTextEdit="1"/>
              </p:cNvSpPr>
              <p:nvPr/>
            </p:nvSpPr>
            <p:spPr>
              <a:xfrm>
                <a:off x="3825249" y="5264441"/>
                <a:ext cx="2417328" cy="369332"/>
              </a:xfrm>
              <a:prstGeom prst="rect">
                <a:avLst/>
              </a:prstGeom>
              <a:blipFill>
                <a:blip r:embed="rId5"/>
                <a:stretch>
                  <a:fillRect b="-13333"/>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142473EC-D54C-D56E-8603-812C945F019A}"/>
              </a:ext>
            </a:extLst>
          </p:cNvPr>
          <p:cNvCxnSpPr>
            <a:cxnSpLocks/>
          </p:cNvCxnSpPr>
          <p:nvPr/>
        </p:nvCxnSpPr>
        <p:spPr>
          <a:xfrm flipH="1">
            <a:off x="7494309" y="2685190"/>
            <a:ext cx="1168924" cy="493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0C7E819-E5B5-86D0-E94A-23D9FCCEEB67}"/>
              </a:ext>
            </a:extLst>
          </p:cNvPr>
          <p:cNvSpPr txBox="1"/>
          <p:nvPr/>
        </p:nvSpPr>
        <p:spPr>
          <a:xfrm>
            <a:off x="7681693" y="2069481"/>
            <a:ext cx="4190993" cy="646331"/>
          </a:xfrm>
          <a:prstGeom prst="rect">
            <a:avLst/>
          </a:prstGeom>
          <a:noFill/>
        </p:spPr>
        <p:txBody>
          <a:bodyPr wrap="square" rtlCol="0">
            <a:spAutoFit/>
          </a:bodyPr>
          <a:lstStyle/>
          <a:p>
            <a:r>
              <a:rPr lang="en-US" dirty="0"/>
              <a:t>When deriving Sackur–Tetrode equation for the entropy of a monatomic ideal gas</a:t>
            </a:r>
          </a:p>
        </p:txBody>
      </p:sp>
      <p:sp>
        <p:nvSpPr>
          <p:cNvPr id="25" name="TextBox 24">
            <a:extLst>
              <a:ext uri="{FF2B5EF4-FFF2-40B4-BE49-F238E27FC236}">
                <a16:creationId xmlns:a16="http://schemas.microsoft.com/office/drawing/2014/main" id="{DCC9D0F8-3F91-133C-41FE-B83DBDD2C5BD}"/>
              </a:ext>
            </a:extLst>
          </p:cNvPr>
          <p:cNvSpPr txBox="1"/>
          <p:nvPr/>
        </p:nvSpPr>
        <p:spPr>
          <a:xfrm>
            <a:off x="3348087" y="913431"/>
            <a:ext cx="2729658" cy="369332"/>
          </a:xfrm>
          <a:prstGeom prst="rect">
            <a:avLst/>
          </a:prstGeom>
          <a:noFill/>
        </p:spPr>
        <p:txBody>
          <a:bodyPr wrap="none" rtlCol="0">
            <a:spAutoFit/>
          </a:bodyPr>
          <a:lstStyle/>
          <a:p>
            <a:r>
              <a:rPr lang="en-US" dirty="0"/>
              <a:t>Definition of Gibbs entropy</a:t>
            </a:r>
          </a:p>
        </p:txBody>
      </p:sp>
      <p:sp>
        <p:nvSpPr>
          <p:cNvPr id="3" name="Footer Placeholder 2">
            <a:extLst>
              <a:ext uri="{FF2B5EF4-FFF2-40B4-BE49-F238E27FC236}">
                <a16:creationId xmlns:a16="http://schemas.microsoft.com/office/drawing/2014/main" id="{18FBCAE2-FB38-5FE5-4F3C-1E9A2802C2E4}"/>
              </a:ext>
            </a:extLst>
          </p:cNvPr>
          <p:cNvSpPr>
            <a:spLocks noGrp="1"/>
          </p:cNvSpPr>
          <p:nvPr>
            <p:ph type="ftr" sz="quarter" idx="11"/>
          </p:nvPr>
        </p:nvSpPr>
        <p:spPr/>
        <p:txBody>
          <a:bodyPr/>
          <a:lstStyle/>
          <a:p>
            <a:r>
              <a:rPr lang="en-US"/>
              <a:t>Christine Aidala - University of Michigan</a:t>
            </a:r>
            <a:endParaRPr lang="en-US" dirty="0"/>
          </a:p>
        </p:txBody>
      </p:sp>
    </p:spTree>
    <p:extLst>
      <p:ext uri="{BB962C8B-B14F-4D97-AF65-F5344CB8AC3E}">
        <p14:creationId xmlns:p14="http://schemas.microsoft.com/office/powerpoint/2010/main" val="41084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65DC6E-A175-0164-8030-C330DADBF991}"/>
              </a:ext>
            </a:extLst>
          </p:cNvPr>
          <p:cNvPicPr>
            <a:picLocks noChangeAspect="1"/>
          </p:cNvPicPr>
          <p:nvPr/>
        </p:nvPicPr>
        <p:blipFill>
          <a:blip r:embed="rId2"/>
          <a:stretch>
            <a:fillRect/>
          </a:stretch>
        </p:blipFill>
        <p:spPr>
          <a:xfrm>
            <a:off x="4404377" y="1257734"/>
            <a:ext cx="3373018" cy="160039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A9C690A-C693-99DF-4494-6065036FFB91}"/>
                  </a:ext>
                </a:extLst>
              </p:cNvPr>
              <p:cNvSpPr txBox="1"/>
              <p:nvPr/>
            </p:nvSpPr>
            <p:spPr>
              <a:xfrm>
                <a:off x="286389" y="1084113"/>
                <a:ext cx="1656223"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𝜓</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e>
                      </m:d>
                      <m:r>
                        <a:rPr lang="en-US" b="0" i="1" smtClean="0">
                          <a:solidFill>
                            <a:schemeClr val="accent1"/>
                          </a:solidFill>
                          <a:latin typeface="Cambria Math" panose="02040503050406030204" pitchFamily="18" charset="0"/>
                        </a:rPr>
                        <m:t>=</m:t>
                      </m:r>
                      <m:rad>
                        <m:radPr>
                          <m:degHide m:val="on"/>
                          <m:ctrlPr>
                            <a:rPr lang="en-US" b="0" i="1" smtClean="0">
                              <a:solidFill>
                                <a:schemeClr val="accent1"/>
                              </a:solidFill>
                              <a:latin typeface="Cambria Math" panose="02040503050406030204" pitchFamily="18" charset="0"/>
                            </a:rPr>
                          </m:ctrlPr>
                        </m:radPr>
                        <m:deg/>
                        <m:e>
                          <m:f>
                            <m:fPr>
                              <m:ctrlPr>
                                <a:rPr lang="en-US" b="0" i="1" smtClean="0">
                                  <a:solidFill>
                                    <a:schemeClr val="accent1"/>
                                  </a:solidFill>
                                  <a:latin typeface="Cambria Math" panose="02040503050406030204" pitchFamily="18" charset="0"/>
                                </a:rPr>
                              </m:ctrlPr>
                            </m:fPr>
                            <m:num>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𝑥</m:t>
                                      </m:r>
                                    </m:e>
                                    <m:sup>
                                      <m:r>
                                        <a:rPr lang="en-US" b="0" i="1" smtClean="0">
                                          <a:solidFill>
                                            <a:schemeClr val="accent1"/>
                                          </a:solidFill>
                                          <a:latin typeface="Cambria Math" panose="02040503050406030204" pitchFamily="18" charset="0"/>
                                        </a:rPr>
                                        <m:t>2</m:t>
                                      </m:r>
                                    </m:sup>
                                  </m:sSup>
                                </m:sup>
                              </m:sSup>
                            </m:num>
                            <m:den>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𝜋</m:t>
                                  </m:r>
                                </m:e>
                              </m:rad>
                            </m:den>
                          </m:f>
                        </m:e>
                      </m:rad>
                    </m:oMath>
                  </m:oMathPara>
                </a14:m>
                <a:endParaRPr lang="en-US" dirty="0">
                  <a:solidFill>
                    <a:schemeClr val="accent1"/>
                  </a:solidFill>
                </a:endParaRPr>
              </a:p>
            </p:txBody>
          </p:sp>
        </mc:Choice>
        <mc:Fallback xmlns="">
          <p:sp>
            <p:nvSpPr>
              <p:cNvPr id="6" name="TextBox 5">
                <a:extLst>
                  <a:ext uri="{FF2B5EF4-FFF2-40B4-BE49-F238E27FC236}">
                    <a16:creationId xmlns:a16="http://schemas.microsoft.com/office/drawing/2014/main" id="{CA9C690A-C693-99DF-4494-6065036FFB91}"/>
                  </a:ext>
                </a:extLst>
              </p:cNvPr>
              <p:cNvSpPr txBox="1">
                <a:spLocks noRot="1" noChangeAspect="1" noMove="1" noResize="1" noEditPoints="1" noAdjustHandles="1" noChangeArrowheads="1" noChangeShapeType="1" noTextEdit="1"/>
              </p:cNvSpPr>
              <p:nvPr/>
            </p:nvSpPr>
            <p:spPr>
              <a:xfrm>
                <a:off x="286389" y="1084113"/>
                <a:ext cx="1656223" cy="9106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F4435B-D11B-0E4F-A1B8-F6AF7D008BC0}"/>
                  </a:ext>
                </a:extLst>
              </p:cNvPr>
              <p:cNvSpPr txBox="1"/>
              <p:nvPr/>
            </p:nvSpPr>
            <p:spPr>
              <a:xfrm>
                <a:off x="323514" y="2119465"/>
                <a:ext cx="1581972"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𝜌</m:t>
                          </m:r>
                        </m:e>
                        <m:sub>
                          <m:r>
                            <a:rPr lang="en-US" b="0" i="1" smtClean="0">
                              <a:solidFill>
                                <a:schemeClr val="accent1"/>
                              </a:solidFill>
                              <a:latin typeface="Cambria Math" panose="02040503050406030204" pitchFamily="18" charset="0"/>
                            </a:rPr>
                            <m:t>𝜓</m:t>
                          </m:r>
                        </m:sub>
                      </m:sSub>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e>
                      </m:d>
                      <m:r>
                        <a:rPr lang="en-US" b="0" i="1" smtClean="0">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𝑒</m:t>
                              </m:r>
                            </m:e>
                            <m:sup>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panose="02040503050406030204" pitchFamily="18" charset="0"/>
                                    </a:rPr>
                                    <m:t>2</m:t>
                                  </m:r>
                                </m:sup>
                              </m:sSup>
                            </m:sup>
                          </m:sSup>
                        </m:num>
                        <m:den>
                          <m:rad>
                            <m:radPr>
                              <m:degHide m:val="on"/>
                              <m:ctrlPr>
                                <a:rPr lang="en-US" i="1">
                                  <a:solidFill>
                                    <a:schemeClr val="accent1"/>
                                  </a:solidFill>
                                  <a:latin typeface="Cambria Math" panose="02040503050406030204" pitchFamily="18" charset="0"/>
                                </a:rPr>
                              </m:ctrlPr>
                            </m:radPr>
                            <m:deg/>
                            <m:e>
                              <m:r>
                                <a:rPr lang="en-US" i="1">
                                  <a:solidFill>
                                    <a:schemeClr val="accent1"/>
                                  </a:solidFill>
                                  <a:latin typeface="Cambria Math" panose="02040503050406030204" pitchFamily="18" charset="0"/>
                                </a:rPr>
                                <m:t>𝜋</m:t>
                              </m:r>
                            </m:e>
                          </m:rad>
                        </m:den>
                      </m:f>
                    </m:oMath>
                  </m:oMathPara>
                </a14:m>
                <a:endParaRPr lang="en-US" dirty="0">
                  <a:solidFill>
                    <a:schemeClr val="accent1"/>
                  </a:solidFill>
                </a:endParaRPr>
              </a:p>
            </p:txBody>
          </p:sp>
        </mc:Choice>
        <mc:Fallback xmlns="">
          <p:sp>
            <p:nvSpPr>
              <p:cNvPr id="8" name="TextBox 7">
                <a:extLst>
                  <a:ext uri="{FF2B5EF4-FFF2-40B4-BE49-F238E27FC236}">
                    <a16:creationId xmlns:a16="http://schemas.microsoft.com/office/drawing/2014/main" id="{1CF4435B-D11B-0E4F-A1B8-F6AF7D008BC0}"/>
                  </a:ext>
                </a:extLst>
              </p:cNvPr>
              <p:cNvSpPr txBox="1">
                <a:spLocks noRot="1" noChangeAspect="1" noMove="1" noResize="1" noEditPoints="1" noAdjustHandles="1" noChangeArrowheads="1" noChangeShapeType="1" noTextEdit="1"/>
              </p:cNvSpPr>
              <p:nvPr/>
            </p:nvSpPr>
            <p:spPr>
              <a:xfrm>
                <a:off x="323514" y="2119465"/>
                <a:ext cx="1581972" cy="7386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A33EC2-C5F9-F348-2CB4-398F114E137E}"/>
                  </a:ext>
                </a:extLst>
              </p:cNvPr>
              <p:cNvSpPr txBox="1"/>
              <p:nvPr/>
            </p:nvSpPr>
            <p:spPr>
              <a:xfrm>
                <a:off x="2453682" y="1349538"/>
                <a:ext cx="1530740"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d>
                            <m:dPr>
                              <m:begChr m:val="|"/>
                              <m:endChr m:val="|"/>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𝜓</m:t>
                              </m:r>
                            </m:e>
                          </m:d>
                        </m:e>
                        <m:sup>
                          <m:r>
                            <a:rPr lang="en-US" b="0" i="1" smtClean="0">
                              <a:solidFill>
                                <a:schemeClr val="accent1"/>
                              </a:solidFill>
                              <a:latin typeface="Cambria Math" panose="02040503050406030204" pitchFamily="18" charset="0"/>
                            </a:rPr>
                            <m:t>2</m:t>
                          </m:r>
                        </m:sup>
                      </m:sSup>
                      <m:r>
                        <a:rPr lang="en-US" b="0" i="1" smtClean="0">
                          <a:solidFill>
                            <a:schemeClr val="accent1"/>
                          </a:solidFill>
                          <a:latin typeface="Cambria Math" panose="02040503050406030204" pitchFamily="18" charset="0"/>
                        </a:rPr>
                        <m:t>𝑑𝑥</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9" name="TextBox 8">
                <a:extLst>
                  <a:ext uri="{FF2B5EF4-FFF2-40B4-BE49-F238E27FC236}">
                    <a16:creationId xmlns:a16="http://schemas.microsoft.com/office/drawing/2014/main" id="{80A33EC2-C5F9-F348-2CB4-398F114E137E}"/>
                  </a:ext>
                </a:extLst>
              </p:cNvPr>
              <p:cNvSpPr txBox="1">
                <a:spLocks noRot="1" noChangeAspect="1" noMove="1" noResize="1" noEditPoints="1" noAdjustHandles="1" noChangeArrowheads="1" noChangeShapeType="1" noTextEdit="1"/>
              </p:cNvSpPr>
              <p:nvPr/>
            </p:nvSpPr>
            <p:spPr>
              <a:xfrm>
                <a:off x="2453682" y="1349538"/>
                <a:ext cx="1530740" cy="379848"/>
              </a:xfrm>
              <a:prstGeom prst="rect">
                <a:avLst/>
              </a:prstGeom>
              <a:blipFill>
                <a:blip r:embed="rId6"/>
                <a:stretch>
                  <a:fillRect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FDC59A-540A-B60A-8A8D-9E3AA61F6353}"/>
                  </a:ext>
                </a:extLst>
              </p:cNvPr>
              <p:cNvSpPr txBox="1"/>
              <p:nvPr/>
            </p:nvSpPr>
            <p:spPr>
              <a:xfrm>
                <a:off x="2532133" y="2128249"/>
                <a:ext cx="1245597"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d>
                            <m:dPr>
                              <m:begChr m:val="⟨"/>
                              <m:endChr m:val="⟩"/>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𝑋</m:t>
                                  </m:r>
                                </m:e>
                                <m:sup>
                                  <m:r>
                                    <a:rPr lang="en-US" b="0" i="1" smtClean="0">
                                      <a:solidFill>
                                        <a:schemeClr val="accent1"/>
                                      </a:solidFill>
                                      <a:latin typeface="Cambria Math" panose="02040503050406030204" pitchFamily="18" charset="0"/>
                                    </a:rPr>
                                    <m:t>2</m:t>
                                  </m:r>
                                </m:sup>
                              </m:sSup>
                            </m:e>
                          </m:d>
                        </m:e>
                        <m:sub>
                          <m:r>
                            <a:rPr lang="en-US" b="0" i="1" smtClean="0">
                              <a:solidFill>
                                <a:schemeClr val="accent1"/>
                              </a:solidFill>
                              <a:latin typeface="Cambria Math" panose="02040503050406030204" pitchFamily="18" charset="0"/>
                            </a:rPr>
                            <m:t>𝜓</m:t>
                          </m:r>
                        </m:sub>
                      </m:sSub>
                      <m:r>
                        <a:rPr lang="en-US" i="1">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oMath>
                  </m:oMathPara>
                </a14:m>
                <a:endParaRPr lang="en-US" dirty="0">
                  <a:solidFill>
                    <a:schemeClr val="accent1"/>
                  </a:solidFill>
                </a:endParaRPr>
              </a:p>
            </p:txBody>
          </p:sp>
        </mc:Choice>
        <mc:Fallback xmlns="">
          <p:sp>
            <p:nvSpPr>
              <p:cNvPr id="10" name="TextBox 9">
                <a:extLst>
                  <a:ext uri="{FF2B5EF4-FFF2-40B4-BE49-F238E27FC236}">
                    <a16:creationId xmlns:a16="http://schemas.microsoft.com/office/drawing/2014/main" id="{4CFDC59A-540A-B60A-8A8D-9E3AA61F6353}"/>
                  </a:ext>
                </a:extLst>
              </p:cNvPr>
              <p:cNvSpPr txBox="1">
                <a:spLocks noRot="1" noChangeAspect="1" noMove="1" noResize="1" noEditPoints="1" noAdjustHandles="1" noChangeArrowheads="1" noChangeShapeType="1" noTextEdit="1"/>
              </p:cNvSpPr>
              <p:nvPr/>
            </p:nvSpPr>
            <p:spPr>
              <a:xfrm>
                <a:off x="2532133" y="2128249"/>
                <a:ext cx="1245597" cy="610936"/>
              </a:xfrm>
              <a:prstGeom prst="rect">
                <a:avLst/>
              </a:prstGeom>
              <a:blipFill>
                <a:blip r:embed="rId7"/>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031C006-0B2C-F435-D65D-B984DB389935}"/>
              </a:ext>
            </a:extLst>
          </p:cNvPr>
          <p:cNvPicPr>
            <a:picLocks noChangeAspect="1"/>
          </p:cNvPicPr>
          <p:nvPr/>
        </p:nvPicPr>
        <p:blipFill>
          <a:blip r:embed="rId8"/>
          <a:stretch>
            <a:fillRect/>
          </a:stretch>
        </p:blipFill>
        <p:spPr>
          <a:xfrm>
            <a:off x="4404377" y="3401082"/>
            <a:ext cx="3373018" cy="132010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2C3448-A2EB-262C-169A-5F766DAEEC39}"/>
                  </a:ext>
                </a:extLst>
              </p:cNvPr>
              <p:cNvSpPr txBox="1"/>
              <p:nvPr/>
            </p:nvSpPr>
            <p:spPr>
              <a:xfrm>
                <a:off x="276161" y="3104277"/>
                <a:ext cx="2188100"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𝜙</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r>
                        <a:rPr lang="en-US" b="0" i="1" smtClean="0">
                          <a:solidFill>
                            <a:srgbClr val="C00000"/>
                          </a:solidFill>
                          <a:latin typeface="Cambria Math" panose="02040503050406030204" pitchFamily="18" charset="0"/>
                        </a:rPr>
                        <m:t>=</m:t>
                      </m:r>
                      <m:rad>
                        <m:radPr>
                          <m:degHide m:val="on"/>
                          <m:ctrlPr>
                            <a:rPr lang="en-US" b="0" i="1" smtClean="0">
                              <a:solidFill>
                                <a:srgbClr val="C00000"/>
                              </a:solidFill>
                              <a:latin typeface="Cambria Math" panose="02040503050406030204" pitchFamily="18" charset="0"/>
                            </a:rPr>
                          </m:ctrlPr>
                        </m:radPr>
                        <m:deg/>
                        <m:e>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𝜋</m:t>
                              </m:r>
                              <m:d>
                                <m:dPr>
                                  <m:ctrlPr>
                                    <a:rPr lang="en-US" b="0" i="1" smtClean="0">
                                      <a:solidFill>
                                        <a:srgbClr val="C00000"/>
                                      </a:solidFill>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𝑦</m:t>
                                      </m:r>
                                    </m:e>
                                    <m:sup>
                                      <m:r>
                                        <a:rPr lang="en-US" b="0" i="1" smtClean="0">
                                          <a:solidFill>
                                            <a:srgbClr val="C00000"/>
                                          </a:solidFill>
                                          <a:latin typeface="Cambria Math" panose="02040503050406030204" pitchFamily="18" charset="0"/>
                                        </a:rPr>
                                        <m:t>2</m:t>
                                      </m:r>
                                    </m:sup>
                                  </m:sSup>
                                  <m:r>
                                    <a:rPr lang="en-US" b="0" i="1" smtClean="0">
                                      <a:solidFill>
                                        <a:srgbClr val="C00000"/>
                                      </a:solidFill>
                                      <a:latin typeface="Cambria Math" panose="02040503050406030204" pitchFamily="18" charset="0"/>
                                    </a:rPr>
                                    <m:t>+1</m:t>
                                  </m:r>
                                </m:e>
                              </m:d>
                            </m:den>
                          </m:f>
                        </m:e>
                      </m:rad>
                    </m:oMath>
                  </m:oMathPara>
                </a14:m>
                <a:endParaRPr lang="en-US" b="0" dirty="0">
                  <a:solidFill>
                    <a:srgbClr val="C00000"/>
                  </a:solidFill>
                </a:endParaRPr>
              </a:p>
            </p:txBody>
          </p:sp>
        </mc:Choice>
        <mc:Fallback xmlns="">
          <p:sp>
            <p:nvSpPr>
              <p:cNvPr id="7" name="TextBox 6">
                <a:extLst>
                  <a:ext uri="{FF2B5EF4-FFF2-40B4-BE49-F238E27FC236}">
                    <a16:creationId xmlns:a16="http://schemas.microsoft.com/office/drawing/2014/main" id="{7B2C3448-A2EB-262C-169A-5F766DAEEC39}"/>
                  </a:ext>
                </a:extLst>
              </p:cNvPr>
              <p:cNvSpPr txBox="1">
                <a:spLocks noRot="1" noChangeAspect="1" noMove="1" noResize="1" noEditPoints="1" noAdjustHandles="1" noChangeArrowheads="1" noChangeShapeType="1" noTextEdit="1"/>
              </p:cNvSpPr>
              <p:nvPr/>
            </p:nvSpPr>
            <p:spPr>
              <a:xfrm>
                <a:off x="276161" y="3104277"/>
                <a:ext cx="2188100" cy="9106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68A95C-37EB-AE71-2B79-291BDFB3D235}"/>
                  </a:ext>
                </a:extLst>
              </p:cNvPr>
              <p:cNvSpPr txBox="1"/>
              <p:nvPr/>
            </p:nvSpPr>
            <p:spPr>
              <a:xfrm>
                <a:off x="315178" y="4152276"/>
                <a:ext cx="2113463" cy="660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𝜌</m:t>
                          </m:r>
                        </m:e>
                        <m:sub>
                          <m:r>
                            <a:rPr lang="en-US" b="0" i="1" smtClean="0">
                              <a:solidFill>
                                <a:srgbClr val="C00000"/>
                              </a:solidFill>
                              <a:latin typeface="Cambria Math" panose="02040503050406030204" pitchFamily="18" charset="0"/>
                            </a:rPr>
                            <m:t>𝜙</m:t>
                          </m:r>
                        </m:sub>
                      </m:sSub>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𝑦</m:t>
                          </m:r>
                        </m:e>
                      </m:d>
                      <m:r>
                        <a:rPr lang="en-US" b="0" i="1" smtClean="0">
                          <a:solidFill>
                            <a:srgbClr val="C00000"/>
                          </a:solidFill>
                          <a:latin typeface="Cambria Math" panose="02040503050406030204" pitchFamily="18" charset="0"/>
                        </a:rPr>
                        <m:t>=</m:t>
                      </m:r>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𝜋</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𝑦</m:t>
                                  </m:r>
                                </m:e>
                                <m:sup>
                                  <m:r>
                                    <a:rPr lang="en-US" i="1">
                                      <a:solidFill>
                                        <a:srgbClr val="C00000"/>
                                      </a:solidFill>
                                      <a:latin typeface="Cambria Math" panose="02040503050406030204" pitchFamily="18" charset="0"/>
                                    </a:rPr>
                                    <m:t>2</m:t>
                                  </m:r>
                                </m:sup>
                              </m:sSup>
                              <m:r>
                                <a:rPr lang="en-US" i="1">
                                  <a:solidFill>
                                    <a:srgbClr val="C00000"/>
                                  </a:solidFill>
                                  <a:latin typeface="Cambria Math" panose="02040503050406030204" pitchFamily="18" charset="0"/>
                                </a:rPr>
                                <m:t>+1</m:t>
                              </m:r>
                            </m:e>
                          </m:d>
                        </m:den>
                      </m:f>
                    </m:oMath>
                  </m:oMathPara>
                </a14:m>
                <a:endParaRPr lang="en-US" dirty="0">
                  <a:solidFill>
                    <a:srgbClr val="C00000"/>
                  </a:solidFill>
                </a:endParaRPr>
              </a:p>
            </p:txBody>
          </p:sp>
        </mc:Choice>
        <mc:Fallback xmlns="">
          <p:sp>
            <p:nvSpPr>
              <p:cNvPr id="11" name="TextBox 10">
                <a:extLst>
                  <a:ext uri="{FF2B5EF4-FFF2-40B4-BE49-F238E27FC236}">
                    <a16:creationId xmlns:a16="http://schemas.microsoft.com/office/drawing/2014/main" id="{9868A95C-37EB-AE71-2B79-291BDFB3D235}"/>
                  </a:ext>
                </a:extLst>
              </p:cNvPr>
              <p:cNvSpPr txBox="1">
                <a:spLocks noRot="1" noChangeAspect="1" noMove="1" noResize="1" noEditPoints="1" noAdjustHandles="1" noChangeArrowheads="1" noChangeShapeType="1" noTextEdit="1"/>
              </p:cNvSpPr>
              <p:nvPr/>
            </p:nvSpPr>
            <p:spPr>
              <a:xfrm>
                <a:off x="315178" y="4152276"/>
                <a:ext cx="2113463" cy="6600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11125E0-FC0E-8F3A-0D08-DFE7154F3E26}"/>
                  </a:ext>
                </a:extLst>
              </p:cNvPr>
              <p:cNvSpPr txBox="1"/>
              <p:nvPr/>
            </p:nvSpPr>
            <p:spPr>
              <a:xfrm>
                <a:off x="2658129" y="3479278"/>
                <a:ext cx="1530868"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𝜙</m:t>
                              </m:r>
                            </m:e>
                          </m:d>
                        </m:e>
                        <m:sup>
                          <m:r>
                            <a:rPr lang="en-US" i="1">
                              <a:solidFill>
                                <a:srgbClr val="C00000"/>
                              </a:solidFill>
                              <a:latin typeface="Cambria Math" panose="02040503050406030204" pitchFamily="18" charset="0"/>
                            </a:rPr>
                            <m:t>2</m:t>
                          </m:r>
                        </m:sup>
                      </m:sSup>
                      <m:r>
                        <a:rPr lang="en-US" b="0" i="1" smtClean="0">
                          <a:solidFill>
                            <a:srgbClr val="C00000"/>
                          </a:solidFill>
                          <a:latin typeface="Cambria Math" panose="02040503050406030204" pitchFamily="18" charset="0"/>
                        </a:rPr>
                        <m:t>𝑑𝑦</m:t>
                      </m:r>
                      <m:r>
                        <a:rPr lang="en-US" i="1">
                          <a:solidFill>
                            <a:srgbClr val="C00000"/>
                          </a:solidFill>
                          <a:latin typeface="Cambria Math" panose="02040503050406030204" pitchFamily="18" charset="0"/>
                        </a:rPr>
                        <m:t>=1</m:t>
                      </m:r>
                    </m:oMath>
                  </m:oMathPara>
                </a14:m>
                <a:endParaRPr lang="en-US" dirty="0">
                  <a:solidFill>
                    <a:srgbClr val="C00000"/>
                  </a:solidFill>
                </a:endParaRPr>
              </a:p>
            </p:txBody>
          </p:sp>
        </mc:Choice>
        <mc:Fallback xmlns="">
          <p:sp>
            <p:nvSpPr>
              <p:cNvPr id="12" name="TextBox 11">
                <a:extLst>
                  <a:ext uri="{FF2B5EF4-FFF2-40B4-BE49-F238E27FC236}">
                    <a16:creationId xmlns:a16="http://schemas.microsoft.com/office/drawing/2014/main" id="{C11125E0-FC0E-8F3A-0D08-DFE7154F3E26}"/>
                  </a:ext>
                </a:extLst>
              </p:cNvPr>
              <p:cNvSpPr txBox="1">
                <a:spLocks noRot="1" noChangeAspect="1" noMove="1" noResize="1" noEditPoints="1" noAdjustHandles="1" noChangeArrowheads="1" noChangeShapeType="1" noTextEdit="1"/>
              </p:cNvSpPr>
              <p:nvPr/>
            </p:nvSpPr>
            <p:spPr>
              <a:xfrm>
                <a:off x="2658129" y="3479278"/>
                <a:ext cx="1530868" cy="379848"/>
              </a:xfrm>
              <a:prstGeom prst="rect">
                <a:avLst/>
              </a:prstGeom>
              <a:blipFill>
                <a:blip r:embed="rId11"/>
                <a:stretch>
                  <a:fillRect l="-398" b="-1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BB1099-3720-2A1F-A31A-641D61F3754F}"/>
                  </a:ext>
                </a:extLst>
              </p:cNvPr>
              <p:cNvSpPr txBox="1"/>
              <p:nvPr/>
            </p:nvSpPr>
            <p:spPr>
              <a:xfrm>
                <a:off x="2609677" y="4321592"/>
                <a:ext cx="1319079" cy="3995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d>
                            <m:dPr>
                              <m:begChr m:val="⟨"/>
                              <m:endChr m:val="⟩"/>
                              <m:ctrlPr>
                                <a:rPr lang="en-US" b="0" i="1" smtClean="0">
                                  <a:solidFill>
                                    <a:srgbClr val="C00000"/>
                                  </a:solidFill>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𝑌</m:t>
                                  </m:r>
                                </m:e>
                                <m:sup>
                                  <m:r>
                                    <a:rPr lang="en-US" b="0" i="1" smtClean="0">
                                      <a:solidFill>
                                        <a:srgbClr val="C00000"/>
                                      </a:solidFill>
                                      <a:latin typeface="Cambria Math" panose="02040503050406030204" pitchFamily="18" charset="0"/>
                                    </a:rPr>
                                    <m:t>2</m:t>
                                  </m:r>
                                </m:sup>
                              </m:sSup>
                            </m:e>
                          </m:d>
                        </m:e>
                        <m:sub>
                          <m:r>
                            <a:rPr lang="en-US" b="0" i="1" smtClean="0">
                              <a:solidFill>
                                <a:srgbClr val="C00000"/>
                              </a:solidFill>
                              <a:latin typeface="Cambria Math" panose="02040503050406030204" pitchFamily="18" charset="0"/>
                            </a:rPr>
                            <m:t>𝜙</m:t>
                          </m:r>
                        </m:sub>
                      </m:sSub>
                      <m:r>
                        <a:rPr lang="en-US" b="0" i="1" smtClean="0">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13" name="TextBox 12">
                <a:extLst>
                  <a:ext uri="{FF2B5EF4-FFF2-40B4-BE49-F238E27FC236}">
                    <a16:creationId xmlns:a16="http://schemas.microsoft.com/office/drawing/2014/main" id="{96BB1099-3720-2A1F-A31A-641D61F3754F}"/>
                  </a:ext>
                </a:extLst>
              </p:cNvPr>
              <p:cNvSpPr txBox="1">
                <a:spLocks noRot="1" noChangeAspect="1" noMove="1" noResize="1" noEditPoints="1" noAdjustHandles="1" noChangeArrowheads="1" noChangeShapeType="1" noTextEdit="1"/>
              </p:cNvSpPr>
              <p:nvPr/>
            </p:nvSpPr>
            <p:spPr>
              <a:xfrm>
                <a:off x="2609677" y="4321592"/>
                <a:ext cx="1319079" cy="399597"/>
              </a:xfrm>
              <a:prstGeom prst="rect">
                <a:avLst/>
              </a:prstGeom>
              <a:blipFill>
                <a:blip r:embed="rId12"/>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932008-A7A3-D710-9F74-1846C5846B16}"/>
                  </a:ext>
                </a:extLst>
              </p:cNvPr>
              <p:cNvSpPr txBox="1"/>
              <p:nvPr/>
            </p:nvSpPr>
            <p:spPr>
              <a:xfrm>
                <a:off x="9094970" y="1508661"/>
                <a:ext cx="2038956" cy="582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m:t>
                          </m:r>
                        </m:fName>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erf</m:t>
                                  </m:r>
                                </m:fName>
                                <m:e>
                                  <m:d>
                                    <m:dPr>
                                      <m:ctrlPr>
                                        <a:rPr lang="en-US" i="1">
                                          <a:latin typeface="Cambria Math" panose="02040503050406030204" pitchFamily="18" charset="0"/>
                                        </a:rPr>
                                      </m:ctrlPr>
                                    </m:dPr>
                                    <m:e>
                                      <m:r>
                                        <a:rPr lang="en-US" i="1">
                                          <a:latin typeface="Cambria Math" panose="02040503050406030204" pitchFamily="18" charset="0"/>
                                        </a:rPr>
                                        <m:t>𝑥</m:t>
                                      </m:r>
                                    </m:e>
                                  </m:d>
                                </m:e>
                              </m:func>
                            </m:e>
                          </m:d>
                        </m:e>
                      </m:func>
                    </m:oMath>
                  </m:oMathPara>
                </a14:m>
                <a:endParaRPr lang="en-US" dirty="0"/>
              </a:p>
            </p:txBody>
          </p:sp>
        </mc:Choice>
        <mc:Fallback xmlns="">
          <p:sp>
            <p:nvSpPr>
              <p:cNvPr id="4" name="TextBox 3">
                <a:extLst>
                  <a:ext uri="{FF2B5EF4-FFF2-40B4-BE49-F238E27FC236}">
                    <a16:creationId xmlns:a16="http://schemas.microsoft.com/office/drawing/2014/main" id="{A4932008-A7A3-D710-9F74-1846C5846B16}"/>
                  </a:ext>
                </a:extLst>
              </p:cNvPr>
              <p:cNvSpPr txBox="1">
                <a:spLocks noRot="1" noChangeAspect="1" noMove="1" noResize="1" noEditPoints="1" noAdjustHandles="1" noChangeArrowheads="1" noChangeShapeType="1" noTextEdit="1"/>
              </p:cNvSpPr>
              <p:nvPr/>
            </p:nvSpPr>
            <p:spPr>
              <a:xfrm>
                <a:off x="9094970" y="1508661"/>
                <a:ext cx="2038956" cy="58214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6F3C640-8007-1F95-C9B8-4098ECEE83E9}"/>
                  </a:ext>
                </a:extLst>
              </p:cNvPr>
              <p:cNvSpPr txBox="1"/>
              <p:nvPr/>
            </p:nvSpPr>
            <p:spPr>
              <a:xfrm>
                <a:off x="9159892" y="2130267"/>
                <a:ext cx="1909112" cy="656013"/>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𝑥</m:t>
                        </m:r>
                      </m:e>
                    </m:d>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𝑑𝑦</m:t>
                            </m:r>
                          </m:den>
                        </m:f>
                      </m:e>
                    </m:rad>
                  </m:oMath>
                </a14:m>
                <a:r>
                  <a:rPr lang="en-US" dirty="0"/>
                  <a:t> </a:t>
                </a:r>
              </a:p>
            </p:txBody>
          </p:sp>
        </mc:Choice>
        <mc:Fallback xmlns="">
          <p:sp>
            <p:nvSpPr>
              <p:cNvPr id="14" name="TextBox 13">
                <a:extLst>
                  <a:ext uri="{FF2B5EF4-FFF2-40B4-BE49-F238E27FC236}">
                    <a16:creationId xmlns:a16="http://schemas.microsoft.com/office/drawing/2014/main" id="{36F3C640-8007-1F95-C9B8-4098ECEE83E9}"/>
                  </a:ext>
                </a:extLst>
              </p:cNvPr>
              <p:cNvSpPr txBox="1">
                <a:spLocks noRot="1" noChangeAspect="1" noMove="1" noResize="1" noEditPoints="1" noAdjustHandles="1" noChangeArrowheads="1" noChangeShapeType="1" noTextEdit="1"/>
              </p:cNvSpPr>
              <p:nvPr/>
            </p:nvSpPr>
            <p:spPr>
              <a:xfrm>
                <a:off x="9159892" y="2130267"/>
                <a:ext cx="1909112" cy="656013"/>
              </a:xfrm>
              <a:prstGeom prst="rect">
                <a:avLst/>
              </a:prstGeom>
              <a:blipFill>
                <a:blip r:embed="rId1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6D07470A-1CC1-526E-2634-1B9DD2559229}"/>
              </a:ext>
            </a:extLst>
          </p:cNvPr>
          <p:cNvSpPr txBox="1"/>
          <p:nvPr/>
        </p:nvSpPr>
        <p:spPr>
          <a:xfrm>
            <a:off x="8824832" y="831503"/>
            <a:ext cx="2579232" cy="646331"/>
          </a:xfrm>
          <a:prstGeom prst="rect">
            <a:avLst/>
          </a:prstGeom>
          <a:noFill/>
        </p:spPr>
        <p:txBody>
          <a:bodyPr wrap="none" rtlCol="0">
            <a:spAutoFit/>
          </a:bodyPr>
          <a:lstStyle/>
          <a:p>
            <a:pPr algn="ctr"/>
            <a:r>
              <a:rPr lang="en-US" dirty="0"/>
              <a:t>Different observers see</a:t>
            </a:r>
            <a:br>
              <a:rPr lang="en-US" dirty="0"/>
            </a:br>
            <a:r>
              <a:rPr lang="en-US" dirty="0"/>
              <a:t>finite/infinite expectation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E762F00-1B13-D7ED-5656-1EB2E2ED7EFF}"/>
                  </a:ext>
                </a:extLst>
              </p:cNvPr>
              <p:cNvSpPr txBox="1"/>
              <p:nvPr/>
            </p:nvSpPr>
            <p:spPr>
              <a:xfrm>
                <a:off x="8313058" y="3606920"/>
                <a:ext cx="3602781" cy="414729"/>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𝑥</m:t>
                    </m:r>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𝑡</m:t>
                        </m:r>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0</m:t>
                        </m:r>
                      </m:sub>
                    </m:sSub>
                    <m:func>
                      <m:funcPr>
                        <m:ctrlPr>
                          <a:rPr lang="en-US" sz="1400" b="0" i="1" smtClean="0">
                            <a:latin typeface="Cambria Math" panose="02040503050406030204" pitchFamily="18" charset="0"/>
                          </a:rPr>
                        </m:ctrlPr>
                      </m:funcPr>
                      <m:fName>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0" smtClean="0">
                                <a:latin typeface="Cambria Math" panose="02040503050406030204" pitchFamily="18" charset="0"/>
                              </a:rPr>
                              <m:t>2</m:t>
                            </m:r>
                          </m:sup>
                        </m:sSup>
                      </m:fName>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𝜋</m:t>
                            </m:r>
                            <m:r>
                              <a:rPr lang="en-US" sz="1400" b="0" i="1" smtClean="0">
                                <a:latin typeface="Cambria Math" panose="02040503050406030204" pitchFamily="18" charset="0"/>
                              </a:rPr>
                              <m:t>𝑡</m:t>
                            </m:r>
                          </m:num>
                          <m:den>
                            <m:r>
                              <a:rPr lang="en-US" sz="1400" b="0" i="1" smtClean="0">
                                <a:latin typeface="Cambria Math" panose="02040503050406030204" pitchFamily="18" charset="0"/>
                              </a:rPr>
                              <m:t>2</m:t>
                            </m:r>
                          </m:den>
                        </m:f>
                      </m:e>
                    </m:func>
                    <m:r>
                      <a:rPr lang="en-US" sz="1400" b="0" i="1" smtClean="0">
                        <a:latin typeface="Cambria Math" panose="02040503050406030204" pitchFamily="18" charset="0"/>
                      </a:rPr>
                      <m:t>+</m:t>
                    </m:r>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tan</m:t>
                        </m:r>
                      </m:fName>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𝜋</m:t>
                                </m:r>
                              </m:num>
                              <m:den>
                                <m:r>
                                  <a:rPr lang="en-US" sz="1400" i="1">
                                    <a:latin typeface="Cambria Math" panose="02040503050406030204" pitchFamily="18" charset="0"/>
                                  </a:rPr>
                                  <m:t>2</m:t>
                                </m:r>
                              </m:den>
                            </m:f>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erf</m:t>
                                </m:r>
                              </m:fName>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0</m:t>
                                        </m:r>
                                      </m:sub>
                                    </m:sSub>
                                  </m:e>
                                </m:d>
                              </m:e>
                            </m:func>
                          </m:e>
                        </m:d>
                      </m:e>
                    </m:func>
                    <m:func>
                      <m:funcPr>
                        <m:ctrlPr>
                          <a:rPr lang="en-US" sz="1400" b="0" i="1" smtClean="0">
                            <a:latin typeface="Cambria Math" panose="02040503050406030204" pitchFamily="18" charset="0"/>
                          </a:rPr>
                        </m:ctrlPr>
                      </m:funcPr>
                      <m:fName>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sin</m:t>
                            </m:r>
                          </m:e>
                          <m:sup>
                            <m:r>
                              <a:rPr lang="en-US" sz="1400" b="0" i="1" smtClean="0">
                                <a:latin typeface="Cambria Math" panose="02040503050406030204" pitchFamily="18" charset="0"/>
                              </a:rPr>
                              <m:t>2</m:t>
                            </m:r>
                          </m:sup>
                        </m:sSup>
                      </m:fName>
                      <m:e>
                        <m:f>
                          <m:fPr>
                            <m:ctrlPr>
                              <a:rPr lang="en-US" sz="1400" i="1">
                                <a:latin typeface="Cambria Math" panose="02040503050406030204" pitchFamily="18" charset="0"/>
                              </a:rPr>
                            </m:ctrlPr>
                          </m:fPr>
                          <m:num>
                            <m:r>
                              <a:rPr lang="en-US" sz="1400" i="1">
                                <a:latin typeface="Cambria Math" panose="02040503050406030204" pitchFamily="18" charset="0"/>
                              </a:rPr>
                              <m:t>𝜋</m:t>
                            </m:r>
                            <m:r>
                              <a:rPr lang="en-US" sz="1400" i="1">
                                <a:latin typeface="Cambria Math" panose="02040503050406030204" pitchFamily="18" charset="0"/>
                              </a:rPr>
                              <m:t>𝑡</m:t>
                            </m:r>
                          </m:num>
                          <m:den>
                            <m:r>
                              <a:rPr lang="en-US" sz="1400" i="1">
                                <a:latin typeface="Cambria Math" panose="02040503050406030204" pitchFamily="18" charset="0"/>
                              </a:rPr>
                              <m:t>2</m:t>
                            </m:r>
                          </m:den>
                        </m:f>
                      </m:e>
                    </m:func>
                  </m:oMath>
                </a14:m>
                <a:r>
                  <a:rPr lang="en-US" sz="1400" dirty="0"/>
                  <a:t> </a:t>
                </a:r>
              </a:p>
            </p:txBody>
          </p:sp>
        </mc:Choice>
        <mc:Fallback xmlns="">
          <p:sp>
            <p:nvSpPr>
              <p:cNvPr id="16" name="TextBox 15">
                <a:extLst>
                  <a:ext uri="{FF2B5EF4-FFF2-40B4-BE49-F238E27FC236}">
                    <a16:creationId xmlns:a16="http://schemas.microsoft.com/office/drawing/2014/main" id="{AE762F00-1B13-D7ED-5656-1EB2E2ED7EFF}"/>
                  </a:ext>
                </a:extLst>
              </p:cNvPr>
              <p:cNvSpPr txBox="1">
                <a:spLocks noRot="1" noChangeAspect="1" noMove="1" noResize="1" noEditPoints="1" noAdjustHandles="1" noChangeArrowheads="1" noChangeShapeType="1" noTextEdit="1"/>
              </p:cNvSpPr>
              <p:nvPr/>
            </p:nvSpPr>
            <p:spPr>
              <a:xfrm>
                <a:off x="8313058" y="3606920"/>
                <a:ext cx="3602781" cy="414729"/>
              </a:xfrm>
              <a:prstGeom prst="rect">
                <a:avLst/>
              </a:prstGeom>
              <a:blipFill>
                <a:blip r:embed="rId15"/>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98CC722-E6B7-5C34-49EC-FE5BD80B67A1}"/>
              </a:ext>
            </a:extLst>
          </p:cNvPr>
          <p:cNvSpPr txBox="1"/>
          <p:nvPr/>
        </p:nvSpPr>
        <p:spPr>
          <a:xfrm>
            <a:off x="8856155" y="2877071"/>
            <a:ext cx="2516586" cy="646331"/>
          </a:xfrm>
          <a:prstGeom prst="rect">
            <a:avLst/>
          </a:prstGeom>
          <a:noFill/>
        </p:spPr>
        <p:txBody>
          <a:bodyPr wrap="none" rtlCol="0">
            <a:spAutoFit/>
          </a:bodyPr>
          <a:lstStyle/>
          <a:p>
            <a:pPr algn="ctr"/>
            <a:r>
              <a:rPr lang="en-US" dirty="0"/>
              <a:t>Expectation can have</a:t>
            </a:r>
            <a:br>
              <a:rPr lang="en-US" dirty="0"/>
            </a:br>
            <a:r>
              <a:rPr lang="en-US" dirty="0"/>
              <a:t>finite/infinite oscillations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1FA2FD6-CB39-9E59-2AA3-1F56F3895C46}"/>
                  </a:ext>
                </a:extLst>
              </p:cNvPr>
              <p:cNvSpPr txBox="1"/>
              <p:nvPr/>
            </p:nvSpPr>
            <p:spPr>
              <a:xfrm>
                <a:off x="207409" y="5226324"/>
                <a:ext cx="9122221" cy="1200329"/>
              </a:xfrm>
              <a:prstGeom prst="rect">
                <a:avLst/>
              </a:prstGeom>
              <a:noFill/>
            </p:spPr>
            <p:txBody>
              <a:bodyPr wrap="square" rtlCol="0">
                <a:spAutoFit/>
              </a:bodyPr>
              <a:lstStyle/>
              <a:p>
                <a:r>
                  <a:rPr lang="en-US" sz="2400" dirty="0">
                    <a:solidFill>
                      <a:srgbClr val="C00000"/>
                    </a:solidFill>
                  </a:rPr>
                  <a:t>Every continuous linear operator defined on the whole Hilbert space is bounded </a:t>
                </a:r>
                <a14:m>
                  <m:oMath xmlns:m="http://schemas.openxmlformats.org/officeDocument/2006/math">
                    <m:r>
                      <a:rPr lang="en-US" sz="2400" b="0" i="1" smtClean="0">
                        <a:solidFill>
                          <a:srgbClr val="C00000"/>
                        </a:solidFill>
                        <a:latin typeface="Cambria Math" panose="02040503050406030204" pitchFamily="18" charset="0"/>
                      </a:rPr>
                      <m:t>⇒</m:t>
                    </m:r>
                  </m:oMath>
                </a14:m>
                <a:r>
                  <a:rPr lang="en-US" sz="2400" dirty="0">
                    <a:solidFill>
                      <a:srgbClr val="C00000"/>
                    </a:solidFill>
                  </a:rPr>
                  <a:t> position/momentum/energy/number of particles are not defined on the whole Hilbert space!!!</a:t>
                </a:r>
              </a:p>
            </p:txBody>
          </p:sp>
        </mc:Choice>
        <mc:Fallback xmlns="">
          <p:sp>
            <p:nvSpPr>
              <p:cNvPr id="20" name="TextBox 19">
                <a:extLst>
                  <a:ext uri="{FF2B5EF4-FFF2-40B4-BE49-F238E27FC236}">
                    <a16:creationId xmlns:a16="http://schemas.microsoft.com/office/drawing/2014/main" id="{D1FA2FD6-CB39-9E59-2AA3-1F56F3895C46}"/>
                  </a:ext>
                </a:extLst>
              </p:cNvPr>
              <p:cNvSpPr txBox="1">
                <a:spLocks noRot="1" noChangeAspect="1" noMove="1" noResize="1" noEditPoints="1" noAdjustHandles="1" noChangeArrowheads="1" noChangeShapeType="1" noTextEdit="1"/>
              </p:cNvSpPr>
              <p:nvPr/>
            </p:nvSpPr>
            <p:spPr>
              <a:xfrm>
                <a:off x="207409" y="5226324"/>
                <a:ext cx="9122221" cy="1200329"/>
              </a:xfrm>
              <a:prstGeom prst="rect">
                <a:avLst/>
              </a:prstGeom>
              <a:blipFill>
                <a:blip r:embed="rId16"/>
                <a:stretch>
                  <a:fillRect l="-1003" t="-4061" b="-10660"/>
                </a:stretch>
              </a:blipFill>
            </p:spPr>
            <p:txBody>
              <a:bodyPr/>
              <a:lstStyle/>
              <a:p>
                <a:r>
                  <a:rPr lang="en-US">
                    <a:noFill/>
                  </a:rPr>
                  <a:t> </a:t>
                </a:r>
              </a:p>
            </p:txBody>
          </p:sp>
        </mc:Fallback>
      </mc:AlternateContent>
      <p:sp>
        <p:nvSpPr>
          <p:cNvPr id="18" name="Title 1">
            <a:extLst>
              <a:ext uri="{FF2B5EF4-FFF2-40B4-BE49-F238E27FC236}">
                <a16:creationId xmlns:a16="http://schemas.microsoft.com/office/drawing/2014/main" id="{5ECAE972-5615-48BE-AC09-BDE959EF0F79}"/>
              </a:ext>
            </a:extLst>
          </p:cNvPr>
          <p:cNvSpPr txBox="1">
            <a:spLocks/>
          </p:cNvSpPr>
          <p:nvPr/>
        </p:nvSpPr>
        <p:spPr>
          <a:xfrm>
            <a:off x="103955" y="84779"/>
            <a:ext cx="11984090" cy="89742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Inconsistent expectations in Hilbert spaces</a:t>
            </a:r>
          </a:p>
        </p:txBody>
      </p:sp>
      <p:sp>
        <p:nvSpPr>
          <p:cNvPr id="21" name="TextBox 20">
            <a:extLst>
              <a:ext uri="{FF2B5EF4-FFF2-40B4-BE49-F238E27FC236}">
                <a16:creationId xmlns:a16="http://schemas.microsoft.com/office/drawing/2014/main" id="{1E84E9C7-7173-C544-33FF-302FE6D768FB}"/>
              </a:ext>
            </a:extLst>
          </p:cNvPr>
          <p:cNvSpPr txBox="1"/>
          <p:nvPr/>
        </p:nvSpPr>
        <p:spPr>
          <a:xfrm>
            <a:off x="4096616" y="714781"/>
            <a:ext cx="4465493" cy="369332"/>
          </a:xfrm>
          <a:prstGeom prst="rect">
            <a:avLst/>
          </a:prstGeom>
          <a:noFill/>
        </p:spPr>
        <p:txBody>
          <a:bodyPr wrap="square">
            <a:spAutoFit/>
          </a:bodyPr>
          <a:lstStyle/>
          <a:p>
            <a:r>
              <a:rPr lang="en-US" i="1" dirty="0"/>
              <a:t>Quantum Stud.: Math. Found.</a:t>
            </a:r>
            <a:r>
              <a:rPr lang="en-US" dirty="0"/>
              <a:t> </a:t>
            </a:r>
            <a:r>
              <a:rPr lang="en-US" b="1" dirty="0"/>
              <a:t>12</a:t>
            </a:r>
            <a:r>
              <a:rPr lang="en-US" dirty="0"/>
              <a:t>, 13 (2025)</a:t>
            </a:r>
          </a:p>
        </p:txBody>
      </p:sp>
      <p:sp>
        <p:nvSpPr>
          <p:cNvPr id="2" name="Footer Placeholder 1">
            <a:extLst>
              <a:ext uri="{FF2B5EF4-FFF2-40B4-BE49-F238E27FC236}">
                <a16:creationId xmlns:a16="http://schemas.microsoft.com/office/drawing/2014/main" id="{82ADFB50-8FF7-77D0-BA1F-213CF92AB1C8}"/>
              </a:ext>
            </a:extLst>
          </p:cNvPr>
          <p:cNvSpPr>
            <a:spLocks noGrp="1"/>
          </p:cNvSpPr>
          <p:nvPr>
            <p:ph type="ftr" sz="quarter" idx="11"/>
          </p:nvPr>
        </p:nvSpPr>
        <p:spPr/>
        <p:txBody>
          <a:bodyPr/>
          <a:lstStyle/>
          <a:p>
            <a:r>
              <a:rPr lang="en-US"/>
              <a:t>Christine Aidala - University of Michigan</a:t>
            </a:r>
            <a:endParaRPr lang="en-US" dirty="0"/>
          </a:p>
        </p:txBody>
      </p:sp>
      <p:sp>
        <p:nvSpPr>
          <p:cNvPr id="22" name="Slide Number Placeholder 21">
            <a:extLst>
              <a:ext uri="{FF2B5EF4-FFF2-40B4-BE49-F238E27FC236}">
                <a16:creationId xmlns:a16="http://schemas.microsoft.com/office/drawing/2014/main" id="{4D3AADF9-9EB0-A4A5-8691-17E997E86BE7}"/>
              </a:ext>
            </a:extLst>
          </p:cNvPr>
          <p:cNvSpPr>
            <a:spLocks noGrp="1"/>
          </p:cNvSpPr>
          <p:nvPr>
            <p:ph type="sldNum" sz="quarter" idx="12"/>
          </p:nvPr>
        </p:nvSpPr>
        <p:spPr/>
        <p:txBody>
          <a:bodyPr/>
          <a:lstStyle/>
          <a:p>
            <a:fld id="{F47845EA-7733-40EE-B074-20032348B727}" type="slidenum">
              <a:rPr lang="en-US" smtClean="0"/>
              <a:t>21</a:t>
            </a:fld>
            <a:endParaRPr lang="en-US"/>
          </a:p>
        </p:txBody>
      </p:sp>
      <p:sp>
        <p:nvSpPr>
          <p:cNvPr id="24" name="TextBox 23">
            <a:extLst>
              <a:ext uri="{FF2B5EF4-FFF2-40B4-BE49-F238E27FC236}">
                <a16:creationId xmlns:a16="http://schemas.microsoft.com/office/drawing/2014/main" id="{50E5D7D2-57F0-7CC5-8091-ED39FDEDB095}"/>
              </a:ext>
            </a:extLst>
          </p:cNvPr>
          <p:cNvSpPr txBox="1"/>
          <p:nvPr/>
        </p:nvSpPr>
        <p:spPr>
          <a:xfrm>
            <a:off x="4808852" y="6262701"/>
            <a:ext cx="4811398" cy="523220"/>
          </a:xfrm>
          <a:prstGeom prst="rect">
            <a:avLst/>
          </a:prstGeom>
          <a:noFill/>
        </p:spPr>
        <p:txBody>
          <a:bodyPr wrap="square">
            <a:spAutoFit/>
          </a:bodyPr>
          <a:lstStyle/>
          <a:p>
            <a:r>
              <a:rPr lang="en-US" sz="1400" dirty="0">
                <a:hlinkClick r:id="rId17"/>
              </a:rPr>
              <a:t>https://arxiv.org/pdf/2308.06669</a:t>
            </a:r>
            <a:endParaRPr lang="en-US" sz="1400" dirty="0"/>
          </a:p>
          <a:p>
            <a:r>
              <a:rPr lang="en-US" sz="1400" dirty="0">
                <a:hlinkClick r:id="rId18"/>
              </a:rPr>
              <a:t>https://link.springer.com/article/10.1007/s40509-024-00357-0</a:t>
            </a:r>
            <a:r>
              <a:rPr lang="en-US" sz="1400" dirty="0"/>
              <a:t> </a:t>
            </a:r>
          </a:p>
        </p:txBody>
      </p:sp>
    </p:spTree>
    <p:extLst>
      <p:ext uri="{BB962C8B-B14F-4D97-AF65-F5344CB8AC3E}">
        <p14:creationId xmlns:p14="http://schemas.microsoft.com/office/powerpoint/2010/main" val="51540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F76C-61E5-8745-0933-856A3C98C5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32C0C-6A42-E4F8-9C97-24720A4D1049}"/>
              </a:ext>
            </a:extLst>
          </p:cNvPr>
          <p:cNvSpPr>
            <a:spLocks noGrp="1"/>
          </p:cNvSpPr>
          <p:nvPr>
            <p:ph type="sldNum" sz="quarter" idx="12"/>
          </p:nvPr>
        </p:nvSpPr>
        <p:spPr/>
        <p:txBody>
          <a:bodyPr/>
          <a:lstStyle/>
          <a:p>
            <a:fld id="{F47845EA-7733-40EE-B074-20032348B727}" type="slidenum">
              <a:rPr lang="en-US" smtClean="0"/>
              <a:t>22</a:t>
            </a:fld>
            <a:endParaRPr lang="en-US"/>
          </a:p>
        </p:txBody>
      </p:sp>
      <p:sp>
        <p:nvSpPr>
          <p:cNvPr id="6" name="TextBox 5">
            <a:extLst>
              <a:ext uri="{FF2B5EF4-FFF2-40B4-BE49-F238E27FC236}">
                <a16:creationId xmlns:a16="http://schemas.microsoft.com/office/drawing/2014/main" id="{79F8B6D6-8D29-F83C-56B6-0EA60F879A97}"/>
              </a:ext>
            </a:extLst>
          </p:cNvPr>
          <p:cNvSpPr txBox="1"/>
          <p:nvPr/>
        </p:nvSpPr>
        <p:spPr>
          <a:xfrm>
            <a:off x="654205" y="1529604"/>
            <a:ext cx="6120586" cy="523220"/>
          </a:xfrm>
          <a:prstGeom prst="rect">
            <a:avLst/>
          </a:prstGeom>
          <a:noFill/>
        </p:spPr>
        <p:txBody>
          <a:bodyPr wrap="none" rtlCol="0">
            <a:spAutoFit/>
          </a:bodyPr>
          <a:lstStyle/>
          <a:p>
            <a:r>
              <a:rPr lang="en-US" sz="2800" dirty="0"/>
              <a:t>Consider the sequence of states given by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FE5DC5-F34B-857D-0DCC-6E0E88DD8B01}"/>
                  </a:ext>
                </a:extLst>
              </p:cNvPr>
              <p:cNvSpPr txBox="1"/>
              <p:nvPr/>
            </p:nvSpPr>
            <p:spPr>
              <a:xfrm>
                <a:off x="725996" y="2565108"/>
                <a:ext cx="3623363" cy="1183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𝜓</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i="1">
                                  <a:latin typeface="Cambria Math" panose="02040503050406030204" pitchFamily="18" charset="0"/>
                                </a:rPr>
                                <m:t>𝑖</m:t>
                              </m:r>
                              <m:r>
                                <a:rPr lang="en-US" sz="2400" i="1">
                                  <a:latin typeface="Cambria Math" panose="02040503050406030204" pitchFamily="18" charset="0"/>
                                </a:rPr>
                                <m:t>−1</m:t>
                              </m:r>
                            </m:num>
                            <m:den>
                              <m:r>
                                <a:rPr lang="en-US" sz="2400" b="0" i="1" smtClean="0">
                                  <a:latin typeface="Cambria Math" panose="02040503050406030204" pitchFamily="18" charset="0"/>
                                </a:rPr>
                                <m:t>𝑖</m:t>
                              </m:r>
                            </m:den>
                          </m:f>
                        </m:e>
                      </m:rad>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𝑖</m:t>
                              </m:r>
                            </m:den>
                          </m:f>
                        </m:e>
                      </m:rad>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𝑖</m:t>
                          </m:r>
                        </m:e>
                      </m:d>
                    </m:oMath>
                  </m:oMathPara>
                </a14:m>
                <a:endParaRPr lang="en-US" sz="2400" dirty="0"/>
              </a:p>
            </p:txBody>
          </p:sp>
        </mc:Choice>
        <mc:Fallback xmlns="">
          <p:sp>
            <p:nvSpPr>
              <p:cNvPr id="7" name="TextBox 6">
                <a:extLst>
                  <a:ext uri="{FF2B5EF4-FFF2-40B4-BE49-F238E27FC236}">
                    <a16:creationId xmlns:a16="http://schemas.microsoft.com/office/drawing/2014/main" id="{7AFE5DC5-F34B-857D-0DCC-6E0E88DD8B01}"/>
                  </a:ext>
                </a:extLst>
              </p:cNvPr>
              <p:cNvSpPr txBox="1">
                <a:spLocks noRot="1" noChangeAspect="1" noMove="1" noResize="1" noEditPoints="1" noAdjustHandles="1" noChangeArrowheads="1" noChangeShapeType="1" noTextEdit="1"/>
              </p:cNvSpPr>
              <p:nvPr/>
            </p:nvSpPr>
            <p:spPr>
              <a:xfrm>
                <a:off x="725996" y="2565108"/>
                <a:ext cx="3623363" cy="11835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392FA15-4F3B-F849-3073-70C9258BA3E4}"/>
                  </a:ext>
                </a:extLst>
              </p:cNvPr>
              <p:cNvSpPr txBox="1"/>
              <p:nvPr/>
            </p:nvSpPr>
            <p:spPr>
              <a:xfrm>
                <a:off x="4881693" y="3446044"/>
                <a:ext cx="15839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𝜓</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0</m:t>
                          </m:r>
                        </m:e>
                      </m:d>
                    </m:oMath>
                  </m:oMathPara>
                </a14:m>
                <a:endParaRPr lang="en-US" sz="2400" dirty="0"/>
              </a:p>
            </p:txBody>
          </p:sp>
        </mc:Choice>
        <mc:Fallback xmlns="">
          <p:sp>
            <p:nvSpPr>
              <p:cNvPr id="8" name="TextBox 7">
                <a:extLst>
                  <a:ext uri="{FF2B5EF4-FFF2-40B4-BE49-F238E27FC236}">
                    <a16:creationId xmlns:a16="http://schemas.microsoft.com/office/drawing/2014/main" id="{A392FA15-4F3B-F849-3073-70C9258BA3E4}"/>
                  </a:ext>
                </a:extLst>
              </p:cNvPr>
              <p:cNvSpPr txBox="1">
                <a:spLocks noRot="1" noChangeAspect="1" noMove="1" noResize="1" noEditPoints="1" noAdjustHandles="1" noChangeArrowheads="1" noChangeShapeType="1" noTextEdit="1"/>
              </p:cNvSpPr>
              <p:nvPr/>
            </p:nvSpPr>
            <p:spPr>
              <a:xfrm>
                <a:off x="4881693" y="3446044"/>
                <a:ext cx="1583959"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9522BF-1EBE-1CFD-FD4A-F7EFF5EF709C}"/>
                  </a:ext>
                </a:extLst>
              </p:cNvPr>
              <p:cNvSpPr txBox="1"/>
              <p:nvPr/>
            </p:nvSpPr>
            <p:spPr>
              <a:xfrm>
                <a:off x="4881693" y="2399500"/>
                <a:ext cx="5669116" cy="786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𝜓</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𝑁</m:t>
                              </m:r>
                            </m:e>
                          </m:d>
                          <m:sSub>
                            <m:sSubPr>
                              <m:ctrlPr>
                                <a:rPr lang="en-US" sz="2400" i="1">
                                  <a:latin typeface="Cambria Math" panose="02040503050406030204" pitchFamily="18" charset="0"/>
                                </a:rPr>
                              </m:ctrlPr>
                            </m:sSubPr>
                            <m:e>
                              <m:r>
                                <a:rPr lang="en-US" sz="2400" i="1">
                                  <a:latin typeface="Cambria Math" panose="02040503050406030204" pitchFamily="18" charset="0"/>
                                </a:rPr>
                                <m:t>𝜓</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𝑖</m:t>
                          </m:r>
                          <m:r>
                            <a:rPr lang="en-US" sz="2400" i="1">
                              <a:latin typeface="Cambria Math" panose="02040503050406030204" pitchFamily="18" charset="0"/>
                            </a:rPr>
                            <m:t>−1</m:t>
                          </m:r>
                        </m:num>
                        <m:den>
                          <m:r>
                            <a:rPr lang="en-US" sz="2400" i="1">
                              <a:latin typeface="Cambria Math" panose="02040503050406030204" pitchFamily="18" charset="0"/>
                            </a:rPr>
                            <m:t>𝑖</m:t>
                          </m:r>
                        </m:den>
                      </m:f>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𝑁</m:t>
                              </m:r>
                            </m:e>
                          </m:d>
                          <m:r>
                            <a:rPr lang="en-US" sz="2400" i="1">
                              <a:latin typeface="Cambria Math" panose="02040503050406030204" pitchFamily="18" charset="0"/>
                            </a:rPr>
                            <m:t>0</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𝑖</m:t>
                          </m:r>
                        </m:den>
                      </m:f>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𝑖</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𝑁</m:t>
                              </m:r>
                            </m:e>
                          </m:d>
                          <m:r>
                            <a:rPr lang="en-US" sz="2400" i="1">
                              <a:latin typeface="Cambria Math" panose="02040503050406030204" pitchFamily="18" charset="0"/>
                            </a:rPr>
                            <m:t>𝑖</m:t>
                          </m:r>
                        </m:e>
                      </m:d>
                      <m:r>
                        <a:rPr lang="en-US" sz="2400" b="0" i="1" smtClean="0">
                          <a:latin typeface="Cambria Math" panose="02040503050406030204" pitchFamily="18" charset="0"/>
                        </a:rPr>
                        <m:t>→1</m:t>
                      </m:r>
                    </m:oMath>
                  </m:oMathPara>
                </a14:m>
                <a:endParaRPr lang="en-US" sz="2400" dirty="0"/>
              </a:p>
            </p:txBody>
          </p:sp>
        </mc:Choice>
        <mc:Fallback xmlns="">
          <p:sp>
            <p:nvSpPr>
              <p:cNvPr id="9" name="TextBox 8">
                <a:extLst>
                  <a:ext uri="{FF2B5EF4-FFF2-40B4-BE49-F238E27FC236}">
                    <a16:creationId xmlns:a16="http://schemas.microsoft.com/office/drawing/2014/main" id="{6D9522BF-1EBE-1CFD-FD4A-F7EFF5EF709C}"/>
                  </a:ext>
                </a:extLst>
              </p:cNvPr>
              <p:cNvSpPr txBox="1">
                <a:spLocks noRot="1" noChangeAspect="1" noMove="1" noResize="1" noEditPoints="1" noAdjustHandles="1" noChangeArrowheads="1" noChangeShapeType="1" noTextEdit="1"/>
              </p:cNvSpPr>
              <p:nvPr/>
            </p:nvSpPr>
            <p:spPr>
              <a:xfrm>
                <a:off x="4881693" y="2399500"/>
                <a:ext cx="5669116" cy="786241"/>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0A469E1-FD08-C043-648A-41A41E25AFD1}"/>
              </a:ext>
            </a:extLst>
          </p:cNvPr>
          <p:cNvSpPr txBox="1"/>
          <p:nvPr/>
        </p:nvSpPr>
        <p:spPr>
          <a:xfrm>
            <a:off x="1212348" y="4977806"/>
            <a:ext cx="8311378" cy="1077218"/>
          </a:xfrm>
          <a:prstGeom prst="rect">
            <a:avLst/>
          </a:prstGeom>
          <a:noFill/>
        </p:spPr>
        <p:txBody>
          <a:bodyPr wrap="none" rtlCol="0">
            <a:spAutoFit/>
          </a:bodyPr>
          <a:lstStyle/>
          <a:p>
            <a:r>
              <a:rPr lang="en-US" sz="3200" dirty="0">
                <a:solidFill>
                  <a:srgbClr val="C00000"/>
                </a:solidFill>
              </a:rPr>
              <a:t>The state converges to the ground state</a:t>
            </a:r>
            <a:br>
              <a:rPr lang="en-US" sz="3200" dirty="0">
                <a:solidFill>
                  <a:srgbClr val="C00000"/>
                </a:solidFill>
              </a:rPr>
            </a:br>
            <a:r>
              <a:rPr lang="en-US" sz="3200" dirty="0">
                <a:solidFill>
                  <a:srgbClr val="C00000"/>
                </a:solidFill>
              </a:rPr>
              <a:t>while the energy level converges to the first level</a:t>
            </a:r>
          </a:p>
        </p:txBody>
      </p:sp>
      <p:cxnSp>
        <p:nvCxnSpPr>
          <p:cNvPr id="12" name="Straight Arrow Connector 11">
            <a:extLst>
              <a:ext uri="{FF2B5EF4-FFF2-40B4-BE49-F238E27FC236}">
                <a16:creationId xmlns:a16="http://schemas.microsoft.com/office/drawing/2014/main" id="{CF798EDE-DDA6-B4A1-9FCF-7875C831A2C1}"/>
              </a:ext>
            </a:extLst>
          </p:cNvPr>
          <p:cNvCxnSpPr>
            <a:cxnSpLocks/>
          </p:cNvCxnSpPr>
          <p:nvPr/>
        </p:nvCxnSpPr>
        <p:spPr>
          <a:xfrm flipH="1" flipV="1">
            <a:off x="6096000" y="3948884"/>
            <a:ext cx="145930" cy="96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DC7E6D-528C-626F-CF76-69B268DDB70F}"/>
              </a:ext>
            </a:extLst>
          </p:cNvPr>
          <p:cNvCxnSpPr>
            <a:cxnSpLocks/>
          </p:cNvCxnSpPr>
          <p:nvPr/>
        </p:nvCxnSpPr>
        <p:spPr>
          <a:xfrm flipV="1">
            <a:off x="8299933" y="3107430"/>
            <a:ext cx="1456809" cy="2388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0E3D2E8-695D-A1D3-CFF0-9E92846AAFEB}"/>
              </a:ext>
            </a:extLst>
          </p:cNvPr>
          <p:cNvSpPr txBox="1">
            <a:spLocks/>
          </p:cNvSpPr>
          <p:nvPr/>
        </p:nvSpPr>
        <p:spPr>
          <a:xfrm>
            <a:off x="103955" y="84779"/>
            <a:ext cx="11984090" cy="89742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Inconsistent convergence in Hilbert spaces</a:t>
            </a:r>
          </a:p>
        </p:txBody>
      </p:sp>
      <p:sp>
        <p:nvSpPr>
          <p:cNvPr id="5" name="Footer Placeholder 4">
            <a:extLst>
              <a:ext uri="{FF2B5EF4-FFF2-40B4-BE49-F238E27FC236}">
                <a16:creationId xmlns:a16="http://schemas.microsoft.com/office/drawing/2014/main" id="{1D75BCC0-33A0-D798-F50E-6879FA1B5D47}"/>
              </a:ext>
            </a:extLst>
          </p:cNvPr>
          <p:cNvSpPr>
            <a:spLocks noGrp="1"/>
          </p:cNvSpPr>
          <p:nvPr>
            <p:ph type="ftr" sz="quarter" idx="11"/>
          </p:nvPr>
        </p:nvSpPr>
        <p:spPr/>
        <p:txBody>
          <a:bodyPr/>
          <a:lstStyle/>
          <a:p>
            <a:r>
              <a:rPr lang="en-US"/>
              <a:t>Christine Aidala - University of Michigan</a:t>
            </a:r>
            <a:endParaRPr lang="en-US" dirty="0"/>
          </a:p>
        </p:txBody>
      </p:sp>
      <p:sp>
        <p:nvSpPr>
          <p:cNvPr id="13" name="TextBox 12">
            <a:extLst>
              <a:ext uri="{FF2B5EF4-FFF2-40B4-BE49-F238E27FC236}">
                <a16:creationId xmlns:a16="http://schemas.microsoft.com/office/drawing/2014/main" id="{CFC66D60-6BB4-DD00-5BF1-C8409F446CC3}"/>
              </a:ext>
            </a:extLst>
          </p:cNvPr>
          <p:cNvSpPr txBox="1"/>
          <p:nvPr/>
        </p:nvSpPr>
        <p:spPr>
          <a:xfrm>
            <a:off x="3173689" y="6265111"/>
            <a:ext cx="6336880" cy="307777"/>
          </a:xfrm>
          <a:prstGeom prst="rect">
            <a:avLst/>
          </a:prstGeom>
          <a:noFill/>
        </p:spPr>
        <p:txBody>
          <a:bodyPr wrap="square">
            <a:spAutoFit/>
          </a:bodyPr>
          <a:lstStyle/>
          <a:p>
            <a:r>
              <a:rPr lang="en-US" sz="1400" dirty="0">
                <a:hlinkClick r:id="rId6"/>
              </a:rPr>
              <a:t>https://assumptionsofphysics.org/autogen/briefs/006-InconsistentConvergence.pdf</a:t>
            </a:r>
            <a:r>
              <a:rPr lang="en-US" sz="1400" dirty="0"/>
              <a:t> </a:t>
            </a:r>
          </a:p>
        </p:txBody>
      </p:sp>
    </p:spTree>
    <p:extLst>
      <p:ext uri="{BB962C8B-B14F-4D97-AF65-F5344CB8AC3E}">
        <p14:creationId xmlns:p14="http://schemas.microsoft.com/office/powerpoint/2010/main" val="1294908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71B3-179B-7466-B716-9A9EE6A8E2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69932-7490-7778-59C2-CE0F94378E09}"/>
              </a:ext>
            </a:extLst>
          </p:cNvPr>
          <p:cNvSpPr>
            <a:spLocks noGrp="1"/>
          </p:cNvSpPr>
          <p:nvPr>
            <p:ph type="sldNum" sz="quarter" idx="12"/>
          </p:nvPr>
        </p:nvSpPr>
        <p:spPr/>
        <p:txBody>
          <a:bodyPr/>
          <a:lstStyle/>
          <a:p>
            <a:fld id="{F47845EA-7733-40EE-B074-20032348B727}" type="slidenum">
              <a:rPr lang="en-US" smtClean="0"/>
              <a:t>23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F0DD047-4DA4-8BEB-CCC1-4C2A19D5E3DF}"/>
                  </a:ext>
                </a:extLst>
              </p:cNvPr>
              <p:cNvSpPr txBox="1"/>
              <p:nvPr/>
            </p:nvSpPr>
            <p:spPr>
              <a:xfrm>
                <a:off x="586110" y="1130769"/>
                <a:ext cx="4750981" cy="584775"/>
              </a:xfrm>
              <a:prstGeom prst="rect">
                <a:avLst/>
              </a:prstGeom>
              <a:noFill/>
            </p:spPr>
            <p:txBody>
              <a:bodyPr wrap="none" rtlCol="0">
                <a:spAutoFit/>
              </a:bodyPr>
              <a:lstStyle/>
              <a:p>
                <a:r>
                  <a:rPr lang="en-US" sz="3200" dirty="0"/>
                  <a:t>Suppose </a:t>
                </a:r>
                <a14:m>
                  <m:oMath xmlns:m="http://schemas.openxmlformats.org/officeDocument/2006/math">
                    <m:r>
                      <a:rPr lang="en-US" sz="3200" b="0" i="1" smtClean="0">
                        <a:latin typeface="Cambria Math" panose="02040503050406030204" pitchFamily="18" charset="0"/>
                      </a:rPr>
                      <m:t>𝑋</m:t>
                    </m:r>
                  </m:oMath>
                </a14:m>
                <a:r>
                  <a:rPr lang="en-US" sz="3200" dirty="0"/>
                  <a:t> is an observable</a:t>
                </a:r>
              </a:p>
            </p:txBody>
          </p:sp>
        </mc:Choice>
        <mc:Fallback xmlns="">
          <p:sp>
            <p:nvSpPr>
              <p:cNvPr id="6" name="TextBox 5">
                <a:extLst>
                  <a:ext uri="{FF2B5EF4-FFF2-40B4-BE49-F238E27FC236}">
                    <a16:creationId xmlns:a16="http://schemas.microsoft.com/office/drawing/2014/main" id="{0F0DD047-4DA4-8BEB-CCC1-4C2A19D5E3DF}"/>
                  </a:ext>
                </a:extLst>
              </p:cNvPr>
              <p:cNvSpPr txBox="1">
                <a:spLocks noRot="1" noChangeAspect="1" noMove="1" noResize="1" noEditPoints="1" noAdjustHandles="1" noChangeArrowheads="1" noChangeShapeType="1" noTextEdit="1"/>
              </p:cNvSpPr>
              <p:nvPr/>
            </p:nvSpPr>
            <p:spPr>
              <a:xfrm>
                <a:off x="586110" y="1130769"/>
                <a:ext cx="4750981" cy="584775"/>
              </a:xfrm>
              <a:prstGeom prst="rect">
                <a:avLst/>
              </a:prstGeom>
              <a:blipFill>
                <a:blip r:embed="rId3"/>
                <a:stretch>
                  <a:fillRect l="-3205" t="-12500" r="-2179" b="-34375"/>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E0D4C159-E09C-90AF-9E86-37716354C562}"/>
              </a:ext>
            </a:extLst>
          </p:cNvPr>
          <p:cNvSpPr txBox="1">
            <a:spLocks/>
          </p:cNvSpPr>
          <p:nvPr/>
        </p:nvSpPr>
        <p:spPr>
          <a:xfrm>
            <a:off x="103955" y="84779"/>
            <a:ext cx="11984090" cy="897424"/>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Inconsistent units for quantum observables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351FD4-8CB0-7E33-B4E6-C51B080130C0}"/>
                  </a:ext>
                </a:extLst>
              </p:cNvPr>
              <p:cNvSpPr txBox="1"/>
              <p:nvPr/>
            </p:nvSpPr>
            <p:spPr>
              <a:xfrm>
                <a:off x="1590624" y="1728216"/>
                <a:ext cx="6560770" cy="523220"/>
              </a:xfrm>
              <a:prstGeom prst="rect">
                <a:avLst/>
              </a:prstGeom>
              <a:noFill/>
            </p:spPr>
            <p:txBody>
              <a:bodyPr wrap="none" rtlCol="0">
                <a:spAutoFit/>
              </a:bodyPr>
              <a:lstStyle/>
              <a:p>
                <a:r>
                  <a:rPr lang="en-US" sz="2800" dirty="0"/>
                  <a:t>Expectation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𝜓</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𝑋</m:t>
                            </m:r>
                          </m:e>
                        </m:d>
                        <m:r>
                          <a:rPr lang="en-US" sz="2800" i="1">
                            <a:latin typeface="Cambria Math" panose="02040503050406030204" pitchFamily="18" charset="0"/>
                          </a:rPr>
                          <m:t>𝜓</m:t>
                        </m:r>
                      </m:e>
                    </m:d>
                  </m:oMath>
                </a14:m>
                <a:r>
                  <a:rPr lang="en-US" sz="2800" dirty="0"/>
                  <a:t> should have units of </a:t>
                </a:r>
                <a14:m>
                  <m:oMath xmlns:m="http://schemas.openxmlformats.org/officeDocument/2006/math">
                    <m:r>
                      <a:rPr lang="en-US" sz="2800" b="0" i="1" smtClean="0">
                        <a:latin typeface="Cambria Math" panose="02040503050406030204" pitchFamily="18" charset="0"/>
                      </a:rPr>
                      <m:t>𝑋</m:t>
                    </m:r>
                  </m:oMath>
                </a14:m>
                <a:endParaRPr lang="en-US" sz="2800" dirty="0"/>
              </a:p>
            </p:txBody>
          </p:sp>
        </mc:Choice>
        <mc:Fallback xmlns="">
          <p:sp>
            <p:nvSpPr>
              <p:cNvPr id="5" name="TextBox 4">
                <a:extLst>
                  <a:ext uri="{FF2B5EF4-FFF2-40B4-BE49-F238E27FC236}">
                    <a16:creationId xmlns:a16="http://schemas.microsoft.com/office/drawing/2014/main" id="{FE351FD4-8CB0-7E33-B4E6-C51B080130C0}"/>
                  </a:ext>
                </a:extLst>
              </p:cNvPr>
              <p:cNvSpPr txBox="1">
                <a:spLocks noRot="1" noChangeAspect="1" noMove="1" noResize="1" noEditPoints="1" noAdjustHandles="1" noChangeArrowheads="1" noChangeShapeType="1" noTextEdit="1"/>
              </p:cNvSpPr>
              <p:nvPr/>
            </p:nvSpPr>
            <p:spPr>
              <a:xfrm>
                <a:off x="1590624" y="1728216"/>
                <a:ext cx="6560770" cy="523220"/>
              </a:xfrm>
              <a:prstGeom prst="rect">
                <a:avLst/>
              </a:prstGeom>
              <a:blipFill>
                <a:blip r:embed="rId4"/>
                <a:stretch>
                  <a:fillRect l="-1952"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D9FA87-3829-6610-284A-729C3E920BDC}"/>
                  </a:ext>
                </a:extLst>
              </p:cNvPr>
              <p:cNvSpPr txBox="1"/>
              <p:nvPr/>
            </p:nvSpPr>
            <p:spPr>
              <a:xfrm>
                <a:off x="1590624" y="2341925"/>
                <a:ext cx="7327775" cy="523220"/>
              </a:xfrm>
              <a:prstGeom prst="rect">
                <a:avLst/>
              </a:prstGeom>
              <a:noFill/>
            </p:spPr>
            <p:txBody>
              <a:bodyPr wrap="none" rtlCol="0">
                <a:spAutoFit/>
              </a:bodyPr>
              <a:lstStyle/>
              <a:p>
                <a:r>
                  <a:rPr lang="en-US" sz="2800" dirty="0"/>
                  <a:t>But then </a:t>
                </a:r>
                <a14:m>
                  <m:oMath xmlns:m="http://schemas.openxmlformats.org/officeDocument/2006/math">
                    <m:r>
                      <a:rPr lang="en-US" sz="2800" b="0" i="1" smtClean="0">
                        <a:latin typeface="Cambria Math" panose="02040503050406030204" pitchFamily="18" charset="0"/>
                      </a:rPr>
                      <m:t>𝑋</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𝜓</m:t>
                        </m:r>
                      </m:e>
                    </m:d>
                  </m:oMath>
                </a14:m>
                <a:r>
                  <a:rPr lang="en-US" sz="2800" dirty="0"/>
                  <a:t> cannot have the same units of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𝜓</m:t>
                        </m:r>
                      </m:e>
                    </m:d>
                  </m:oMath>
                </a14:m>
                <a:endParaRPr lang="en-US" sz="2800" dirty="0"/>
              </a:p>
            </p:txBody>
          </p:sp>
        </mc:Choice>
        <mc:Fallback xmlns="">
          <p:sp>
            <p:nvSpPr>
              <p:cNvPr id="11" name="TextBox 10">
                <a:extLst>
                  <a:ext uri="{FF2B5EF4-FFF2-40B4-BE49-F238E27FC236}">
                    <a16:creationId xmlns:a16="http://schemas.microsoft.com/office/drawing/2014/main" id="{93D9FA87-3829-6610-284A-729C3E920BDC}"/>
                  </a:ext>
                </a:extLst>
              </p:cNvPr>
              <p:cNvSpPr txBox="1">
                <a:spLocks noRot="1" noChangeAspect="1" noMove="1" noResize="1" noEditPoints="1" noAdjustHandles="1" noChangeArrowheads="1" noChangeShapeType="1" noTextEdit="1"/>
              </p:cNvSpPr>
              <p:nvPr/>
            </p:nvSpPr>
            <p:spPr>
              <a:xfrm>
                <a:off x="1590624" y="2341925"/>
                <a:ext cx="7327775" cy="523220"/>
              </a:xfrm>
              <a:prstGeom prst="rect">
                <a:avLst/>
              </a:prstGeom>
              <a:blipFill>
                <a:blip r:embed="rId5"/>
                <a:stretch>
                  <a:fillRect l="-1747"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1CD8E70-8228-59D9-0A87-4CD41A7812B3}"/>
                  </a:ext>
                </a:extLst>
              </p:cNvPr>
              <p:cNvSpPr txBox="1"/>
              <p:nvPr/>
            </p:nvSpPr>
            <p:spPr>
              <a:xfrm>
                <a:off x="1590624" y="2955634"/>
                <a:ext cx="6816418" cy="523220"/>
              </a:xfrm>
              <a:prstGeom prst="rect">
                <a:avLst/>
              </a:prstGeom>
              <a:noFill/>
            </p:spPr>
            <p:txBody>
              <a:bodyPr wrap="none" rtlCol="0">
                <a:spAutoFit/>
              </a:bodyPr>
              <a:lstStyle/>
              <a:p>
                <a:r>
                  <a:rPr lang="en-US" sz="2800" dirty="0"/>
                  <a:t>But then </a:t>
                </a:r>
                <a14:m>
                  <m:oMath xmlns:m="http://schemas.openxmlformats.org/officeDocument/2006/math">
                    <m:r>
                      <a:rPr lang="en-US" sz="2800" i="1">
                        <a:latin typeface="Cambria Math" panose="02040503050406030204" pitchFamily="18" charset="0"/>
                      </a:rPr>
                      <m:t>𝑋</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𝜓</m:t>
                        </m:r>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𝜓</m:t>
                        </m:r>
                      </m:e>
                    </m:d>
                  </m:oMath>
                </a14:m>
                <a:r>
                  <a:rPr lang="en-US" sz="2800" dirty="0"/>
                  <a:t> makes no physical sense</a:t>
                </a:r>
              </a:p>
            </p:txBody>
          </p:sp>
        </mc:Choice>
        <mc:Fallback xmlns="">
          <p:sp>
            <p:nvSpPr>
              <p:cNvPr id="13" name="TextBox 12">
                <a:extLst>
                  <a:ext uri="{FF2B5EF4-FFF2-40B4-BE49-F238E27FC236}">
                    <a16:creationId xmlns:a16="http://schemas.microsoft.com/office/drawing/2014/main" id="{E1CD8E70-8228-59D9-0A87-4CD41A7812B3}"/>
                  </a:ext>
                </a:extLst>
              </p:cNvPr>
              <p:cNvSpPr txBox="1">
                <a:spLocks noRot="1" noChangeAspect="1" noMove="1" noResize="1" noEditPoints="1" noAdjustHandles="1" noChangeArrowheads="1" noChangeShapeType="1" noTextEdit="1"/>
              </p:cNvSpPr>
              <p:nvPr/>
            </p:nvSpPr>
            <p:spPr>
              <a:xfrm>
                <a:off x="1590624" y="2955634"/>
                <a:ext cx="6816418" cy="523220"/>
              </a:xfrm>
              <a:prstGeom prst="rect">
                <a:avLst/>
              </a:prstGeom>
              <a:blipFill>
                <a:blip r:embed="rId6"/>
                <a:stretch>
                  <a:fillRect l="-1878" t="-11628" r="-80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BBFCB71-FFB8-143B-F0DC-CF9BE2A56771}"/>
                  </a:ext>
                </a:extLst>
              </p:cNvPr>
              <p:cNvSpPr txBox="1"/>
              <p:nvPr/>
            </p:nvSpPr>
            <p:spPr>
              <a:xfrm>
                <a:off x="1590624" y="3569343"/>
                <a:ext cx="7885557" cy="523220"/>
              </a:xfrm>
              <a:prstGeom prst="rect">
                <a:avLst/>
              </a:prstGeom>
              <a:noFill/>
            </p:spPr>
            <p:txBody>
              <a:bodyPr wrap="none" rtlCol="0">
                <a:spAutoFit/>
              </a:bodyPr>
              <a:lstStyle/>
              <a:p>
                <a:r>
                  <a:rPr lang="en-US" sz="2800" dirty="0"/>
                  <a:t>Therefore, </a:t>
                </a:r>
                <a14:m>
                  <m:oMath xmlns:m="http://schemas.openxmlformats.org/officeDocument/2006/math">
                    <m:r>
                      <a:rPr lang="en-US" sz="2800" i="1">
                        <a:latin typeface="Cambria Math" panose="02040503050406030204" pitchFamily="18" charset="0"/>
                      </a:rPr>
                      <m:t>𝑋</m:t>
                    </m:r>
                  </m:oMath>
                </a14:m>
                <a:r>
                  <a:rPr lang="en-US" sz="2800" dirty="0"/>
                  <a:t> cannot be a map within the same space</a:t>
                </a:r>
              </a:p>
            </p:txBody>
          </p:sp>
        </mc:Choice>
        <mc:Fallback xmlns="">
          <p:sp>
            <p:nvSpPr>
              <p:cNvPr id="15" name="TextBox 14">
                <a:extLst>
                  <a:ext uri="{FF2B5EF4-FFF2-40B4-BE49-F238E27FC236}">
                    <a16:creationId xmlns:a16="http://schemas.microsoft.com/office/drawing/2014/main" id="{4BBFCB71-FFB8-143B-F0DC-CF9BE2A56771}"/>
                  </a:ext>
                </a:extLst>
              </p:cNvPr>
              <p:cNvSpPr txBox="1">
                <a:spLocks noRot="1" noChangeAspect="1" noMove="1" noResize="1" noEditPoints="1" noAdjustHandles="1" noChangeArrowheads="1" noChangeShapeType="1" noTextEdit="1"/>
              </p:cNvSpPr>
              <p:nvPr/>
            </p:nvSpPr>
            <p:spPr>
              <a:xfrm>
                <a:off x="1590624" y="3569343"/>
                <a:ext cx="7885557" cy="523220"/>
              </a:xfrm>
              <a:prstGeom prst="rect">
                <a:avLst/>
              </a:prstGeom>
              <a:blipFill>
                <a:blip r:embed="rId7"/>
                <a:stretch>
                  <a:fillRect l="-1624" t="-11765" r="-619" b="-3411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2BC88CF-E1FB-6FB0-CDAC-79AEE1658062}"/>
              </a:ext>
            </a:extLst>
          </p:cNvPr>
          <p:cNvSpPr>
            <a:spLocks noGrp="1"/>
          </p:cNvSpPr>
          <p:nvPr>
            <p:ph type="ftr" sz="quarter" idx="11"/>
          </p:nvPr>
        </p:nvSpPr>
        <p:spPr/>
        <p:txBody>
          <a:bodyPr/>
          <a:lstStyle/>
          <a:p>
            <a:r>
              <a:rPr lang="en-US"/>
              <a:t>Christine Aidala - University of Michigan</a:t>
            </a:r>
            <a:endParaRPr lang="en-US" dirty="0"/>
          </a:p>
        </p:txBody>
      </p:sp>
    </p:spTree>
    <p:extLst>
      <p:ext uri="{BB962C8B-B14F-4D97-AF65-F5344CB8AC3E}">
        <p14:creationId xmlns:p14="http://schemas.microsoft.com/office/powerpoint/2010/main" val="263464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3C58-DDE2-652D-CFB7-2E4D5E79C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096E4-D072-B99B-7301-563640869C7C}"/>
              </a:ext>
            </a:extLst>
          </p:cNvPr>
          <p:cNvSpPr>
            <a:spLocks noGrp="1"/>
          </p:cNvSpPr>
          <p:nvPr>
            <p:ph type="title"/>
          </p:nvPr>
        </p:nvSpPr>
        <p:spPr/>
        <p:txBody>
          <a:bodyPr>
            <a:normAutofit/>
          </a:bodyPr>
          <a:lstStyle/>
          <a:p>
            <a:r>
              <a:rPr lang="en-US" dirty="0"/>
              <a:t>Identifying logical dependencies</a:t>
            </a:r>
            <a:br>
              <a:rPr lang="en-US" dirty="0"/>
            </a:br>
            <a:r>
              <a:rPr lang="en-US" dirty="0"/>
              <a:t>and developing/clarifying</a:t>
            </a:r>
            <a:br>
              <a:rPr lang="en-US" dirty="0"/>
            </a:br>
            <a:r>
              <a:rPr lang="en-US" dirty="0"/>
              <a:t> base theories</a:t>
            </a:r>
          </a:p>
        </p:txBody>
      </p:sp>
      <p:sp>
        <p:nvSpPr>
          <p:cNvPr id="3" name="Text Placeholder 2">
            <a:extLst>
              <a:ext uri="{FF2B5EF4-FFF2-40B4-BE49-F238E27FC236}">
                <a16:creationId xmlns:a16="http://schemas.microsoft.com/office/drawing/2014/main" id="{69252994-BDF9-0238-C855-FF2A78B665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E975B-1119-582F-E6C1-47C3979D0427}"/>
              </a:ext>
            </a:extLst>
          </p:cNvPr>
          <p:cNvSpPr>
            <a:spLocks noGrp="1"/>
          </p:cNvSpPr>
          <p:nvPr>
            <p:ph type="sldNum" sz="quarter" idx="12"/>
          </p:nvPr>
        </p:nvSpPr>
        <p:spPr/>
        <p:txBody>
          <a:bodyPr/>
          <a:lstStyle/>
          <a:p>
            <a:fld id="{F47845EA-7733-40EE-B074-20032348B727}" type="slidenum">
              <a:rPr lang="en-US" smtClean="0"/>
              <a:t>24</a:t>
            </a:fld>
            <a:endParaRPr lang="en-US"/>
          </a:p>
        </p:txBody>
      </p:sp>
      <p:sp>
        <p:nvSpPr>
          <p:cNvPr id="5" name="Footer Placeholder 4">
            <a:extLst>
              <a:ext uri="{FF2B5EF4-FFF2-40B4-BE49-F238E27FC236}">
                <a16:creationId xmlns:a16="http://schemas.microsoft.com/office/drawing/2014/main" id="{33810840-19C8-2E19-6F1D-FEA775D56E3F}"/>
              </a:ext>
            </a:extLst>
          </p:cNvPr>
          <p:cNvSpPr>
            <a:spLocks noGrp="1"/>
          </p:cNvSpPr>
          <p:nvPr>
            <p:ph type="ftr" sz="quarter" idx="11"/>
          </p:nvPr>
        </p:nvSpPr>
        <p:spPr/>
        <p:txBody>
          <a:bodyPr/>
          <a:lstStyle/>
          <a:p>
            <a:r>
              <a:rPr lang="en-US"/>
              <a:t>Christine Aidala - University of Michigan</a:t>
            </a:r>
          </a:p>
        </p:txBody>
      </p:sp>
      <p:pic>
        <p:nvPicPr>
          <p:cNvPr id="6" name="Picture 5">
            <a:extLst>
              <a:ext uri="{FF2B5EF4-FFF2-40B4-BE49-F238E27FC236}">
                <a16:creationId xmlns:a16="http://schemas.microsoft.com/office/drawing/2014/main" id="{9C3D619A-F8E6-D906-12ED-9A2A3CD7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230210"/>
            <a:ext cx="3820018" cy="1412864"/>
          </a:xfrm>
          <a:prstGeom prst="rect">
            <a:avLst/>
          </a:prstGeom>
        </p:spPr>
      </p:pic>
    </p:spTree>
    <p:extLst>
      <p:ext uri="{BB962C8B-B14F-4D97-AF65-F5344CB8AC3E}">
        <p14:creationId xmlns:p14="http://schemas.microsoft.com/office/powerpoint/2010/main" val="235164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47C5-A160-D629-A7F3-C26040DC4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3C3F6-4C5A-917A-C5D3-757862112C7B}"/>
              </a:ext>
            </a:extLst>
          </p:cNvPr>
          <p:cNvSpPr>
            <a:spLocks noGrp="1"/>
          </p:cNvSpPr>
          <p:nvPr>
            <p:ph type="title"/>
          </p:nvPr>
        </p:nvSpPr>
        <p:spPr/>
        <p:txBody>
          <a:bodyPr>
            <a:normAutofit/>
          </a:bodyPr>
          <a:lstStyle/>
          <a:p>
            <a:r>
              <a:rPr lang="en-US" dirty="0"/>
              <a:t>Classical conditions and their relationships</a:t>
            </a:r>
          </a:p>
        </p:txBody>
      </p:sp>
      <p:sp>
        <p:nvSpPr>
          <p:cNvPr id="4" name="Slide Number Placeholder 3">
            <a:extLst>
              <a:ext uri="{FF2B5EF4-FFF2-40B4-BE49-F238E27FC236}">
                <a16:creationId xmlns:a16="http://schemas.microsoft.com/office/drawing/2014/main" id="{A50AC0BB-213E-4405-86D4-7172022F1C15}"/>
              </a:ext>
            </a:extLst>
          </p:cNvPr>
          <p:cNvSpPr>
            <a:spLocks noGrp="1"/>
          </p:cNvSpPr>
          <p:nvPr>
            <p:ph type="sldNum" sz="quarter" idx="13"/>
          </p:nvPr>
        </p:nvSpPr>
        <p:spPr/>
        <p:txBody>
          <a:bodyPr/>
          <a:lstStyle/>
          <a:p>
            <a:fld id="{F47845EA-7733-40EE-B074-20032348B727}" type="slidenum">
              <a:rPr lang="en-US" smtClean="0"/>
              <a:t>25</a:t>
            </a:fld>
            <a:endParaRPr lang="en-US"/>
          </a:p>
        </p:txBody>
      </p:sp>
      <p:sp>
        <p:nvSpPr>
          <p:cNvPr id="3" name="TextBox 2">
            <a:extLst>
              <a:ext uri="{FF2B5EF4-FFF2-40B4-BE49-F238E27FC236}">
                <a16:creationId xmlns:a16="http://schemas.microsoft.com/office/drawing/2014/main" id="{4B8CF508-1B41-AB16-A95E-4F0E41CFE07C}"/>
              </a:ext>
            </a:extLst>
          </p:cNvPr>
          <p:cNvSpPr txBox="1"/>
          <p:nvPr/>
        </p:nvSpPr>
        <p:spPr>
          <a:xfrm>
            <a:off x="9588165" y="3652862"/>
            <a:ext cx="367408" cy="369332"/>
          </a:xfrm>
          <a:prstGeom prst="rect">
            <a:avLst/>
          </a:prstGeom>
          <a:noFill/>
        </p:spPr>
        <p:txBody>
          <a:bodyPr wrap="none" rtlCol="0">
            <a:spAutoFit/>
          </a:bodyPr>
          <a:lstStyle/>
          <a:p>
            <a:r>
              <a:rPr lang="en-US" dirty="0"/>
              <a:t>IR</a:t>
            </a:r>
          </a:p>
        </p:txBody>
      </p:sp>
      <p:sp>
        <p:nvSpPr>
          <p:cNvPr id="6" name="TextBox 5">
            <a:extLst>
              <a:ext uri="{FF2B5EF4-FFF2-40B4-BE49-F238E27FC236}">
                <a16:creationId xmlns:a16="http://schemas.microsoft.com/office/drawing/2014/main" id="{092DF659-0FE1-732D-68FD-FC81566F78B2}"/>
              </a:ext>
            </a:extLst>
          </p:cNvPr>
          <p:cNvSpPr txBox="1"/>
          <p:nvPr/>
        </p:nvSpPr>
        <p:spPr>
          <a:xfrm>
            <a:off x="10989032" y="3652862"/>
            <a:ext cx="534121" cy="369332"/>
          </a:xfrm>
          <a:prstGeom prst="rect">
            <a:avLst/>
          </a:prstGeom>
          <a:noFill/>
        </p:spPr>
        <p:txBody>
          <a:bodyPr wrap="none" rtlCol="0">
            <a:spAutoFit/>
          </a:bodyPr>
          <a:lstStyle/>
          <a:p>
            <a:r>
              <a:rPr lang="en-US" dirty="0"/>
              <a:t>IND</a:t>
            </a:r>
          </a:p>
        </p:txBody>
      </p:sp>
      <p:sp>
        <p:nvSpPr>
          <p:cNvPr id="7" name="TextBox 6">
            <a:extLst>
              <a:ext uri="{FF2B5EF4-FFF2-40B4-BE49-F238E27FC236}">
                <a16:creationId xmlns:a16="http://schemas.microsoft.com/office/drawing/2014/main" id="{715781A7-E80F-A562-16A3-661B2F85E2BB}"/>
              </a:ext>
            </a:extLst>
          </p:cNvPr>
          <p:cNvSpPr txBox="1"/>
          <p:nvPr/>
        </p:nvSpPr>
        <p:spPr>
          <a:xfrm>
            <a:off x="10047455" y="3000797"/>
            <a:ext cx="524503" cy="369332"/>
          </a:xfrm>
          <a:prstGeom prst="rect">
            <a:avLst/>
          </a:prstGeom>
          <a:noFill/>
        </p:spPr>
        <p:txBody>
          <a:bodyPr wrap="none" rtlCol="0">
            <a:spAutoFit/>
          </a:bodyPr>
          <a:lstStyle/>
          <a:p>
            <a:r>
              <a:rPr lang="en-US" dirty="0"/>
              <a:t>CST</a:t>
            </a:r>
          </a:p>
        </p:txBody>
      </p:sp>
      <p:sp>
        <p:nvSpPr>
          <p:cNvPr id="8" name="TextBox 7">
            <a:extLst>
              <a:ext uri="{FF2B5EF4-FFF2-40B4-BE49-F238E27FC236}">
                <a16:creationId xmlns:a16="http://schemas.microsoft.com/office/drawing/2014/main" id="{10D04B71-56E6-7367-E730-18064EDF8D25}"/>
              </a:ext>
            </a:extLst>
          </p:cNvPr>
          <p:cNvSpPr txBox="1"/>
          <p:nvPr/>
        </p:nvSpPr>
        <p:spPr>
          <a:xfrm>
            <a:off x="11313994" y="2997869"/>
            <a:ext cx="452368" cy="369332"/>
          </a:xfrm>
          <a:prstGeom prst="rect">
            <a:avLst/>
          </a:prstGeom>
          <a:noFill/>
        </p:spPr>
        <p:txBody>
          <a:bodyPr wrap="none" rtlCol="0">
            <a:spAutoFit/>
          </a:bodyPr>
          <a:lstStyle/>
          <a:p>
            <a:r>
              <a:rPr lang="en-US" dirty="0"/>
              <a:t>DR</a:t>
            </a:r>
          </a:p>
        </p:txBody>
      </p:sp>
      <p:sp>
        <p:nvSpPr>
          <p:cNvPr id="9" name="TextBox 8">
            <a:extLst>
              <a:ext uri="{FF2B5EF4-FFF2-40B4-BE49-F238E27FC236}">
                <a16:creationId xmlns:a16="http://schemas.microsoft.com/office/drawing/2014/main" id="{BEF7E643-ACF6-F126-AAFD-55D957D432E5}"/>
              </a:ext>
            </a:extLst>
          </p:cNvPr>
          <p:cNvSpPr txBox="1"/>
          <p:nvPr/>
        </p:nvSpPr>
        <p:spPr>
          <a:xfrm>
            <a:off x="8943681" y="3000797"/>
            <a:ext cx="622286" cy="369332"/>
          </a:xfrm>
          <a:prstGeom prst="rect">
            <a:avLst/>
          </a:prstGeom>
          <a:noFill/>
        </p:spPr>
        <p:txBody>
          <a:bodyPr wrap="none" rtlCol="0">
            <a:spAutoFit/>
          </a:bodyPr>
          <a:lstStyle/>
          <a:p>
            <a:r>
              <a:rPr lang="en-US" dirty="0"/>
              <a:t>WKE</a:t>
            </a:r>
          </a:p>
        </p:txBody>
      </p:sp>
      <p:sp>
        <p:nvSpPr>
          <p:cNvPr id="14" name="TextBox 13">
            <a:extLst>
              <a:ext uri="{FF2B5EF4-FFF2-40B4-BE49-F238E27FC236}">
                <a16:creationId xmlns:a16="http://schemas.microsoft.com/office/drawing/2014/main" id="{48ACE12B-C3A4-1516-4A3B-5B28B7C072B7}"/>
              </a:ext>
            </a:extLst>
          </p:cNvPr>
          <p:cNvSpPr txBox="1"/>
          <p:nvPr/>
        </p:nvSpPr>
        <p:spPr>
          <a:xfrm>
            <a:off x="9651987" y="2222432"/>
            <a:ext cx="530915" cy="369332"/>
          </a:xfrm>
          <a:prstGeom prst="rect">
            <a:avLst/>
          </a:prstGeom>
          <a:noFill/>
        </p:spPr>
        <p:txBody>
          <a:bodyPr wrap="none" rtlCol="0">
            <a:spAutoFit/>
          </a:bodyPr>
          <a:lstStyle/>
          <a:p>
            <a:r>
              <a:rPr lang="en-US" dirty="0"/>
              <a:t>NM</a:t>
            </a:r>
          </a:p>
        </p:txBody>
      </p:sp>
      <p:sp>
        <p:nvSpPr>
          <p:cNvPr id="15" name="TextBox 14">
            <a:extLst>
              <a:ext uri="{FF2B5EF4-FFF2-40B4-BE49-F238E27FC236}">
                <a16:creationId xmlns:a16="http://schemas.microsoft.com/office/drawing/2014/main" id="{12332ECC-D8CE-E5ED-8023-78B59E217C80}"/>
              </a:ext>
            </a:extLst>
          </p:cNvPr>
          <p:cNvSpPr txBox="1"/>
          <p:nvPr/>
        </p:nvSpPr>
        <p:spPr>
          <a:xfrm>
            <a:off x="10825453" y="2184725"/>
            <a:ext cx="526106" cy="369332"/>
          </a:xfrm>
          <a:prstGeom prst="rect">
            <a:avLst/>
          </a:prstGeom>
          <a:noFill/>
        </p:spPr>
        <p:txBody>
          <a:bodyPr wrap="none" rtlCol="0">
            <a:spAutoFit/>
          </a:bodyPr>
          <a:lstStyle/>
          <a:p>
            <a:r>
              <a:rPr lang="en-US" dirty="0"/>
              <a:t>HM</a:t>
            </a:r>
          </a:p>
        </p:txBody>
      </p:sp>
      <p:sp>
        <p:nvSpPr>
          <p:cNvPr id="16" name="TextBox 15">
            <a:extLst>
              <a:ext uri="{FF2B5EF4-FFF2-40B4-BE49-F238E27FC236}">
                <a16:creationId xmlns:a16="http://schemas.microsoft.com/office/drawing/2014/main" id="{E7890711-5AD1-73B1-0229-9A5CDE200DEB}"/>
              </a:ext>
            </a:extLst>
          </p:cNvPr>
          <p:cNvSpPr txBox="1"/>
          <p:nvPr/>
        </p:nvSpPr>
        <p:spPr>
          <a:xfrm>
            <a:off x="10273638" y="1602317"/>
            <a:ext cx="479618" cy="369332"/>
          </a:xfrm>
          <a:prstGeom prst="rect">
            <a:avLst/>
          </a:prstGeom>
          <a:noFill/>
        </p:spPr>
        <p:txBody>
          <a:bodyPr wrap="none" rtlCol="0">
            <a:spAutoFit/>
          </a:bodyPr>
          <a:lstStyle/>
          <a:p>
            <a:r>
              <a:rPr lang="en-US" dirty="0"/>
              <a:t>LM</a:t>
            </a:r>
          </a:p>
        </p:txBody>
      </p:sp>
      <p:sp>
        <p:nvSpPr>
          <p:cNvPr id="19" name="TextBox 18">
            <a:extLst>
              <a:ext uri="{FF2B5EF4-FFF2-40B4-BE49-F238E27FC236}">
                <a16:creationId xmlns:a16="http://schemas.microsoft.com/office/drawing/2014/main" id="{F47D1796-68C7-8020-EC05-9472AD6B0C51}"/>
              </a:ext>
            </a:extLst>
          </p:cNvPr>
          <p:cNvSpPr txBox="1"/>
          <p:nvPr/>
        </p:nvSpPr>
        <p:spPr>
          <a:xfrm>
            <a:off x="8852965" y="2000059"/>
            <a:ext cx="522900" cy="369332"/>
          </a:xfrm>
          <a:prstGeom prst="rect">
            <a:avLst/>
          </a:prstGeom>
          <a:noFill/>
        </p:spPr>
        <p:txBody>
          <a:bodyPr wrap="none" rtlCol="0">
            <a:spAutoFit/>
          </a:bodyPr>
          <a:lstStyle/>
          <a:p>
            <a:r>
              <a:rPr lang="en-US" dirty="0"/>
              <a:t>FKE</a:t>
            </a:r>
          </a:p>
        </p:txBody>
      </p:sp>
      <p:sp>
        <p:nvSpPr>
          <p:cNvPr id="20" name="TextBox 19">
            <a:extLst>
              <a:ext uri="{FF2B5EF4-FFF2-40B4-BE49-F238E27FC236}">
                <a16:creationId xmlns:a16="http://schemas.microsoft.com/office/drawing/2014/main" id="{3B8C0C2D-9EAD-2205-A059-1B87EC012F0F}"/>
              </a:ext>
            </a:extLst>
          </p:cNvPr>
          <p:cNvSpPr txBox="1"/>
          <p:nvPr/>
        </p:nvSpPr>
        <p:spPr>
          <a:xfrm>
            <a:off x="9717390" y="982203"/>
            <a:ext cx="724878" cy="369332"/>
          </a:xfrm>
          <a:prstGeom prst="rect">
            <a:avLst/>
          </a:prstGeom>
          <a:noFill/>
        </p:spPr>
        <p:txBody>
          <a:bodyPr wrap="none" rtlCol="0">
            <a:spAutoFit/>
          </a:bodyPr>
          <a:lstStyle/>
          <a:p>
            <a:r>
              <a:rPr lang="en-US" dirty="0"/>
              <a:t>MPPF</a:t>
            </a:r>
          </a:p>
        </p:txBody>
      </p:sp>
      <p:sp>
        <p:nvSpPr>
          <p:cNvPr id="21" name="TextBox 20">
            <a:extLst>
              <a:ext uri="{FF2B5EF4-FFF2-40B4-BE49-F238E27FC236}">
                <a16:creationId xmlns:a16="http://schemas.microsoft.com/office/drawing/2014/main" id="{8C212360-D77B-4610-9439-D8A7BD952FD8}"/>
              </a:ext>
            </a:extLst>
          </p:cNvPr>
          <p:cNvSpPr txBox="1"/>
          <p:nvPr/>
        </p:nvSpPr>
        <p:spPr>
          <a:xfrm>
            <a:off x="216341" y="1734240"/>
            <a:ext cx="4040145" cy="1200329"/>
          </a:xfrm>
          <a:prstGeom prst="rect">
            <a:avLst/>
          </a:prstGeom>
          <a:noFill/>
        </p:spPr>
        <p:txBody>
          <a:bodyPr wrap="none" rtlCol="0">
            <a:spAutoFit/>
          </a:bodyPr>
          <a:lstStyle/>
          <a:p>
            <a:r>
              <a:rPr lang="en-US" dirty="0"/>
              <a:t>IR: Infinitesimal Reducibility</a:t>
            </a:r>
            <a:br>
              <a:rPr lang="en-US" dirty="0"/>
            </a:br>
            <a:r>
              <a:rPr lang="en-US" dirty="0"/>
              <a:t>IND: </a:t>
            </a:r>
            <a:r>
              <a:rPr lang="en-US" dirty="0" err="1"/>
              <a:t>INDependent</a:t>
            </a:r>
            <a:r>
              <a:rPr lang="en-US" dirty="0"/>
              <a:t> DOF</a:t>
            </a:r>
            <a:br>
              <a:rPr lang="en-US" dirty="0"/>
            </a:br>
            <a:r>
              <a:rPr lang="en-US" dirty="0"/>
              <a:t>W/FKE: Weak/Full Kinematic Equivalence</a:t>
            </a:r>
          </a:p>
          <a:p>
            <a:r>
              <a:rPr lang="en-US" dirty="0"/>
              <a:t>DR: </a:t>
            </a:r>
            <a:r>
              <a:rPr lang="en-US" dirty="0" err="1"/>
              <a:t>Determinism+Reversibility</a:t>
            </a:r>
            <a:endParaRPr lang="en-US" dirty="0"/>
          </a:p>
        </p:txBody>
      </p:sp>
      <p:cxnSp>
        <p:nvCxnSpPr>
          <p:cNvPr id="23" name="Straight Connector 22">
            <a:extLst>
              <a:ext uri="{FF2B5EF4-FFF2-40B4-BE49-F238E27FC236}">
                <a16:creationId xmlns:a16="http://schemas.microsoft.com/office/drawing/2014/main" id="{40816E29-3047-3D88-BC2B-E773BC10C68D}"/>
              </a:ext>
            </a:extLst>
          </p:cNvPr>
          <p:cNvCxnSpPr>
            <a:stCxn id="3" idx="0"/>
            <a:endCxn id="7" idx="2"/>
          </p:cNvCxnSpPr>
          <p:nvPr/>
        </p:nvCxnSpPr>
        <p:spPr>
          <a:xfrm flipV="1">
            <a:off x="9771869" y="3370129"/>
            <a:ext cx="537838" cy="282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2482B5-F5CE-80BD-8545-D4869A5A2699}"/>
              </a:ext>
            </a:extLst>
          </p:cNvPr>
          <p:cNvCxnSpPr>
            <a:stCxn id="6" idx="0"/>
            <a:endCxn id="7" idx="2"/>
          </p:cNvCxnSpPr>
          <p:nvPr/>
        </p:nvCxnSpPr>
        <p:spPr>
          <a:xfrm flipH="1" flipV="1">
            <a:off x="10309707" y="3370129"/>
            <a:ext cx="946386" cy="282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AC9811-A443-B279-2EC6-FB84CBBC9C19}"/>
              </a:ext>
            </a:extLst>
          </p:cNvPr>
          <p:cNvCxnSpPr>
            <a:stCxn id="9" idx="0"/>
            <a:endCxn id="14" idx="2"/>
          </p:cNvCxnSpPr>
          <p:nvPr/>
        </p:nvCxnSpPr>
        <p:spPr>
          <a:xfrm flipV="1">
            <a:off x="9254824" y="2591764"/>
            <a:ext cx="662621" cy="409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E01C41-1BE7-039C-147E-37901A2D8D86}"/>
              </a:ext>
            </a:extLst>
          </p:cNvPr>
          <p:cNvCxnSpPr>
            <a:stCxn id="7" idx="0"/>
            <a:endCxn id="14" idx="2"/>
          </p:cNvCxnSpPr>
          <p:nvPr/>
        </p:nvCxnSpPr>
        <p:spPr>
          <a:xfrm flipH="1" flipV="1">
            <a:off x="9917445" y="2591764"/>
            <a:ext cx="392262" cy="409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048BE1-6C83-6713-AAA3-5384F8C28E9C}"/>
              </a:ext>
            </a:extLst>
          </p:cNvPr>
          <p:cNvCxnSpPr>
            <a:stCxn id="8" idx="0"/>
            <a:endCxn id="15" idx="2"/>
          </p:cNvCxnSpPr>
          <p:nvPr/>
        </p:nvCxnSpPr>
        <p:spPr>
          <a:xfrm flipH="1" flipV="1">
            <a:off x="11088506" y="2554057"/>
            <a:ext cx="451672" cy="44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407950-D76B-1DA3-563C-F13916D23510}"/>
              </a:ext>
            </a:extLst>
          </p:cNvPr>
          <p:cNvCxnSpPr>
            <a:stCxn id="7" idx="0"/>
            <a:endCxn id="15" idx="2"/>
          </p:cNvCxnSpPr>
          <p:nvPr/>
        </p:nvCxnSpPr>
        <p:spPr>
          <a:xfrm flipV="1">
            <a:off x="10309707" y="2554057"/>
            <a:ext cx="778799" cy="446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2668F-E38B-4CC8-F18A-6FFAA69E2960}"/>
              </a:ext>
            </a:extLst>
          </p:cNvPr>
          <p:cNvCxnSpPr>
            <a:stCxn id="14" idx="0"/>
            <a:endCxn id="16" idx="2"/>
          </p:cNvCxnSpPr>
          <p:nvPr/>
        </p:nvCxnSpPr>
        <p:spPr>
          <a:xfrm flipV="1">
            <a:off x="9917445" y="1971649"/>
            <a:ext cx="596002" cy="250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2E6D7D-2397-7E28-BF2C-C669A8B43C50}"/>
              </a:ext>
            </a:extLst>
          </p:cNvPr>
          <p:cNvCxnSpPr>
            <a:stCxn id="15" idx="0"/>
            <a:endCxn id="16" idx="2"/>
          </p:cNvCxnSpPr>
          <p:nvPr/>
        </p:nvCxnSpPr>
        <p:spPr>
          <a:xfrm flipH="1" flipV="1">
            <a:off x="10513447" y="1971649"/>
            <a:ext cx="575059" cy="213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0EF919-1580-E5C7-1B5B-DC8FE0864C5F}"/>
              </a:ext>
            </a:extLst>
          </p:cNvPr>
          <p:cNvCxnSpPr>
            <a:cxnSpLocks/>
            <a:stCxn id="19" idx="0"/>
            <a:endCxn id="20" idx="2"/>
          </p:cNvCxnSpPr>
          <p:nvPr/>
        </p:nvCxnSpPr>
        <p:spPr>
          <a:xfrm flipV="1">
            <a:off x="9114415" y="1351535"/>
            <a:ext cx="965414" cy="64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E539DB-5E20-7C4E-E811-1CF233E9B0AD}"/>
              </a:ext>
            </a:extLst>
          </p:cNvPr>
          <p:cNvCxnSpPr>
            <a:stCxn id="16" idx="0"/>
            <a:endCxn id="20" idx="2"/>
          </p:cNvCxnSpPr>
          <p:nvPr/>
        </p:nvCxnSpPr>
        <p:spPr>
          <a:xfrm flipH="1" flipV="1">
            <a:off x="10079829" y="1351535"/>
            <a:ext cx="433618" cy="250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6AE4BF-6487-D713-D064-7E321D0A5E43}"/>
              </a:ext>
            </a:extLst>
          </p:cNvPr>
          <p:cNvCxnSpPr>
            <a:stCxn id="9" idx="0"/>
            <a:endCxn id="19" idx="2"/>
          </p:cNvCxnSpPr>
          <p:nvPr/>
        </p:nvCxnSpPr>
        <p:spPr>
          <a:xfrm flipH="1" flipV="1">
            <a:off x="9114415" y="2369391"/>
            <a:ext cx="140409" cy="631406"/>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115BD613-AAF9-DE67-40DD-AEC5F8B4CA76}"/>
              </a:ext>
            </a:extLst>
          </p:cNvPr>
          <p:cNvSpPr txBox="1"/>
          <p:nvPr/>
        </p:nvSpPr>
        <p:spPr>
          <a:xfrm>
            <a:off x="4256486" y="1595740"/>
            <a:ext cx="4603633" cy="1477328"/>
          </a:xfrm>
          <a:prstGeom prst="rect">
            <a:avLst/>
          </a:prstGeom>
          <a:noFill/>
        </p:spPr>
        <p:txBody>
          <a:bodyPr wrap="none" rtlCol="0">
            <a:spAutoFit/>
          </a:bodyPr>
          <a:lstStyle/>
          <a:p>
            <a:r>
              <a:rPr lang="en-US" dirty="0"/>
              <a:t>CST: Classical </a:t>
            </a:r>
            <a:r>
              <a:rPr lang="en-US" dirty="0" err="1"/>
              <a:t>STates</a:t>
            </a:r>
            <a:endParaRPr lang="en-US" dirty="0"/>
          </a:p>
          <a:p>
            <a:r>
              <a:rPr lang="en-US" dirty="0"/>
              <a:t>NM: Newtonian Mechanics</a:t>
            </a:r>
          </a:p>
          <a:p>
            <a:r>
              <a:rPr lang="en-US" dirty="0"/>
              <a:t>HM: Hamiltonian Mechanics</a:t>
            </a:r>
            <a:br>
              <a:rPr lang="en-US" dirty="0"/>
            </a:br>
            <a:r>
              <a:rPr lang="en-US" dirty="0"/>
              <a:t>LM: Lagrangian Mechanics</a:t>
            </a:r>
            <a:br>
              <a:rPr lang="en-US" dirty="0"/>
            </a:br>
            <a:r>
              <a:rPr lang="en-US" dirty="0"/>
              <a:t>MPPF: Massive Particles under Potential Forces</a:t>
            </a:r>
          </a:p>
        </p:txBody>
      </p:sp>
      <p:sp>
        <p:nvSpPr>
          <p:cNvPr id="97" name="TextBox 96">
            <a:extLst>
              <a:ext uri="{FF2B5EF4-FFF2-40B4-BE49-F238E27FC236}">
                <a16:creationId xmlns:a16="http://schemas.microsoft.com/office/drawing/2014/main" id="{65808E59-D2DB-3C51-A7FF-C7B02276E8B5}"/>
              </a:ext>
            </a:extLst>
          </p:cNvPr>
          <p:cNvSpPr txBox="1"/>
          <p:nvPr/>
        </p:nvSpPr>
        <p:spPr>
          <a:xfrm>
            <a:off x="427390" y="3429000"/>
            <a:ext cx="7956922" cy="461665"/>
          </a:xfrm>
          <a:prstGeom prst="rect">
            <a:avLst/>
          </a:prstGeom>
          <a:noFill/>
        </p:spPr>
        <p:txBody>
          <a:bodyPr wrap="none" rtlCol="0">
            <a:spAutoFit/>
          </a:bodyPr>
          <a:lstStyle/>
          <a:p>
            <a:r>
              <a:rPr lang="en-US" sz="2400" dirty="0"/>
              <a:t>Each assumption is an equivalence class of multiple conditions</a:t>
            </a:r>
          </a:p>
        </p:txBody>
      </p:sp>
      <p:sp>
        <p:nvSpPr>
          <p:cNvPr id="98" name="TextBox 97">
            <a:extLst>
              <a:ext uri="{FF2B5EF4-FFF2-40B4-BE49-F238E27FC236}">
                <a16:creationId xmlns:a16="http://schemas.microsoft.com/office/drawing/2014/main" id="{6602E915-43DD-0C5A-AF4D-05B012CD3532}"/>
              </a:ext>
            </a:extLst>
          </p:cNvPr>
          <p:cNvSpPr txBox="1"/>
          <p:nvPr/>
        </p:nvSpPr>
        <p:spPr>
          <a:xfrm>
            <a:off x="952808" y="1169963"/>
            <a:ext cx="2409057" cy="461665"/>
          </a:xfrm>
          <a:prstGeom prst="rect">
            <a:avLst/>
          </a:prstGeom>
          <a:noFill/>
        </p:spPr>
        <p:txBody>
          <a:bodyPr wrap="none" rtlCol="0">
            <a:spAutoFit/>
          </a:bodyPr>
          <a:lstStyle/>
          <a:p>
            <a:r>
              <a:rPr lang="en-US" sz="2400" dirty="0"/>
              <a:t>Core assumptions</a:t>
            </a:r>
          </a:p>
        </p:txBody>
      </p:sp>
      <p:sp>
        <p:nvSpPr>
          <p:cNvPr id="99" name="TextBox 98">
            <a:extLst>
              <a:ext uri="{FF2B5EF4-FFF2-40B4-BE49-F238E27FC236}">
                <a16:creationId xmlns:a16="http://schemas.microsoft.com/office/drawing/2014/main" id="{14704449-1A5B-FEAC-3C35-A1A636BF438F}"/>
              </a:ext>
            </a:extLst>
          </p:cNvPr>
          <p:cNvSpPr txBox="1"/>
          <p:nvPr/>
        </p:nvSpPr>
        <p:spPr>
          <a:xfrm>
            <a:off x="5037866" y="1169963"/>
            <a:ext cx="2273443" cy="461665"/>
          </a:xfrm>
          <a:prstGeom prst="rect">
            <a:avLst/>
          </a:prstGeom>
          <a:noFill/>
        </p:spPr>
        <p:txBody>
          <a:bodyPr wrap="none" rtlCol="0">
            <a:spAutoFit/>
          </a:bodyPr>
          <a:lstStyle/>
          <a:p>
            <a:r>
              <a:rPr lang="en-US" sz="2400" dirty="0"/>
              <a:t>Physical theories</a:t>
            </a:r>
          </a:p>
        </p:txBody>
      </p:sp>
      <p:pic>
        <p:nvPicPr>
          <p:cNvPr id="105" name="Picture 104">
            <a:extLst>
              <a:ext uri="{FF2B5EF4-FFF2-40B4-BE49-F238E27FC236}">
                <a16:creationId xmlns:a16="http://schemas.microsoft.com/office/drawing/2014/main" id="{F8FAC41B-9EE3-46AD-EE2E-53E9928AF8A9}"/>
              </a:ext>
            </a:extLst>
          </p:cNvPr>
          <p:cNvPicPr>
            <a:picLocks noChangeAspect="1"/>
          </p:cNvPicPr>
          <p:nvPr/>
        </p:nvPicPr>
        <p:blipFill>
          <a:blip r:embed="rId2"/>
          <a:stretch>
            <a:fillRect/>
          </a:stretch>
        </p:blipFill>
        <p:spPr>
          <a:xfrm>
            <a:off x="4962440" y="4155067"/>
            <a:ext cx="4413425" cy="1488013"/>
          </a:xfrm>
          <a:prstGeom prst="rect">
            <a:avLst/>
          </a:prstGeom>
        </p:spPr>
      </p:pic>
      <p:grpSp>
        <p:nvGrpSpPr>
          <p:cNvPr id="115" name="Group 114">
            <a:extLst>
              <a:ext uri="{FF2B5EF4-FFF2-40B4-BE49-F238E27FC236}">
                <a16:creationId xmlns:a16="http://schemas.microsoft.com/office/drawing/2014/main" id="{59138422-95CF-2725-A820-7F8731AF21D2}"/>
              </a:ext>
            </a:extLst>
          </p:cNvPr>
          <p:cNvGrpSpPr/>
          <p:nvPr/>
        </p:nvGrpSpPr>
        <p:grpSpPr>
          <a:xfrm>
            <a:off x="216341" y="4155067"/>
            <a:ext cx="4433670" cy="1817785"/>
            <a:chOff x="511613" y="4062321"/>
            <a:chExt cx="4433670" cy="1817785"/>
          </a:xfrm>
        </p:grpSpPr>
        <p:pic>
          <p:nvPicPr>
            <p:cNvPr id="101" name="Picture 100">
              <a:extLst>
                <a:ext uri="{FF2B5EF4-FFF2-40B4-BE49-F238E27FC236}">
                  <a16:creationId xmlns:a16="http://schemas.microsoft.com/office/drawing/2014/main" id="{E8A04A56-E7C6-F684-D00C-D0620D90204D}"/>
                </a:ext>
              </a:extLst>
            </p:cNvPr>
            <p:cNvPicPr>
              <a:picLocks noChangeAspect="1"/>
            </p:cNvPicPr>
            <p:nvPr/>
          </p:nvPicPr>
          <p:blipFill>
            <a:blip r:embed="rId3"/>
            <a:stretch>
              <a:fillRect/>
            </a:stretch>
          </p:blipFill>
          <p:spPr>
            <a:xfrm>
              <a:off x="511613" y="4062321"/>
              <a:ext cx="4413425" cy="318860"/>
            </a:xfrm>
            <a:prstGeom prst="rect">
              <a:avLst/>
            </a:prstGeom>
          </p:spPr>
        </p:pic>
        <p:pic>
          <p:nvPicPr>
            <p:cNvPr id="103" name="Picture 102">
              <a:extLst>
                <a:ext uri="{FF2B5EF4-FFF2-40B4-BE49-F238E27FC236}">
                  <a16:creationId xmlns:a16="http://schemas.microsoft.com/office/drawing/2014/main" id="{E521CB77-A31E-F309-38E9-B89CBF2913E5}"/>
                </a:ext>
              </a:extLst>
            </p:cNvPr>
            <p:cNvPicPr>
              <a:picLocks noChangeAspect="1"/>
            </p:cNvPicPr>
            <p:nvPr/>
          </p:nvPicPr>
          <p:blipFill>
            <a:blip r:embed="rId4"/>
            <a:stretch>
              <a:fillRect/>
            </a:stretch>
          </p:blipFill>
          <p:spPr>
            <a:xfrm>
              <a:off x="511613" y="5591614"/>
              <a:ext cx="4418486" cy="288492"/>
            </a:xfrm>
            <a:prstGeom prst="rect">
              <a:avLst/>
            </a:prstGeom>
          </p:spPr>
        </p:pic>
        <p:pic>
          <p:nvPicPr>
            <p:cNvPr id="107" name="Picture 106">
              <a:extLst>
                <a:ext uri="{FF2B5EF4-FFF2-40B4-BE49-F238E27FC236}">
                  <a16:creationId xmlns:a16="http://schemas.microsoft.com/office/drawing/2014/main" id="{89932154-E3C5-776B-DD60-4F7069A399F5}"/>
                </a:ext>
              </a:extLst>
            </p:cNvPr>
            <p:cNvPicPr>
              <a:picLocks noChangeAspect="1"/>
            </p:cNvPicPr>
            <p:nvPr/>
          </p:nvPicPr>
          <p:blipFill>
            <a:blip r:embed="rId5"/>
            <a:stretch>
              <a:fillRect/>
            </a:stretch>
          </p:blipFill>
          <p:spPr>
            <a:xfrm>
              <a:off x="511613" y="4924224"/>
              <a:ext cx="4413425" cy="313798"/>
            </a:xfrm>
            <a:prstGeom prst="rect">
              <a:avLst/>
            </a:prstGeom>
          </p:spPr>
        </p:pic>
        <p:pic>
          <p:nvPicPr>
            <p:cNvPr id="109" name="Picture 108">
              <a:extLst>
                <a:ext uri="{FF2B5EF4-FFF2-40B4-BE49-F238E27FC236}">
                  <a16:creationId xmlns:a16="http://schemas.microsoft.com/office/drawing/2014/main" id="{97B59002-C925-EBD4-2533-8248AC3C5A70}"/>
                </a:ext>
              </a:extLst>
            </p:cNvPr>
            <p:cNvPicPr>
              <a:picLocks noChangeAspect="1"/>
            </p:cNvPicPr>
            <p:nvPr/>
          </p:nvPicPr>
          <p:blipFill>
            <a:blip r:embed="rId6"/>
            <a:stretch>
              <a:fillRect/>
            </a:stretch>
          </p:blipFill>
          <p:spPr>
            <a:xfrm>
              <a:off x="511613" y="5260450"/>
              <a:ext cx="4433670" cy="308737"/>
            </a:xfrm>
            <a:prstGeom prst="rect">
              <a:avLst/>
            </a:prstGeom>
          </p:spPr>
        </p:pic>
        <p:pic>
          <p:nvPicPr>
            <p:cNvPr id="111" name="Picture 110">
              <a:extLst>
                <a:ext uri="{FF2B5EF4-FFF2-40B4-BE49-F238E27FC236}">
                  <a16:creationId xmlns:a16="http://schemas.microsoft.com/office/drawing/2014/main" id="{5E5BF91D-3F34-2D41-CCE2-11F1D56898DB}"/>
                </a:ext>
              </a:extLst>
            </p:cNvPr>
            <p:cNvPicPr>
              <a:picLocks noChangeAspect="1"/>
            </p:cNvPicPr>
            <p:nvPr/>
          </p:nvPicPr>
          <p:blipFill>
            <a:blip r:embed="rId7"/>
            <a:stretch>
              <a:fillRect/>
            </a:stretch>
          </p:blipFill>
          <p:spPr>
            <a:xfrm>
              <a:off x="511613" y="4403609"/>
              <a:ext cx="4388119" cy="172083"/>
            </a:xfrm>
            <a:prstGeom prst="rect">
              <a:avLst/>
            </a:prstGeom>
          </p:spPr>
        </p:pic>
        <p:pic>
          <p:nvPicPr>
            <p:cNvPr id="113" name="Picture 112">
              <a:extLst>
                <a:ext uri="{FF2B5EF4-FFF2-40B4-BE49-F238E27FC236}">
                  <a16:creationId xmlns:a16="http://schemas.microsoft.com/office/drawing/2014/main" id="{A8D23AC4-EE20-16EB-59FD-AFEA2B2F9104}"/>
                </a:ext>
              </a:extLst>
            </p:cNvPr>
            <p:cNvPicPr>
              <a:picLocks noChangeAspect="1"/>
            </p:cNvPicPr>
            <p:nvPr/>
          </p:nvPicPr>
          <p:blipFill>
            <a:blip r:embed="rId8"/>
            <a:stretch>
              <a:fillRect/>
            </a:stretch>
          </p:blipFill>
          <p:spPr>
            <a:xfrm>
              <a:off x="511613" y="4598120"/>
              <a:ext cx="4413425" cy="303676"/>
            </a:xfrm>
            <a:prstGeom prst="rect">
              <a:avLst/>
            </a:prstGeom>
          </p:spPr>
        </p:pic>
      </p:grpSp>
      <p:sp>
        <p:nvSpPr>
          <p:cNvPr id="5" name="Footer Placeholder 4">
            <a:extLst>
              <a:ext uri="{FF2B5EF4-FFF2-40B4-BE49-F238E27FC236}">
                <a16:creationId xmlns:a16="http://schemas.microsoft.com/office/drawing/2014/main" id="{99D52FBC-AFA3-A05A-346A-1647707B79DC}"/>
              </a:ext>
            </a:extLst>
          </p:cNvPr>
          <p:cNvSpPr>
            <a:spLocks noGrp="1"/>
          </p:cNvSpPr>
          <p:nvPr>
            <p:ph type="ftr" sz="quarter" idx="11"/>
          </p:nvPr>
        </p:nvSpPr>
        <p:spPr/>
        <p:txBody>
          <a:bodyPr/>
          <a:lstStyle/>
          <a:p>
            <a:r>
              <a:rPr lang="en-US"/>
              <a:t>Christine Aidala - University of Michigan</a:t>
            </a:r>
          </a:p>
        </p:txBody>
      </p:sp>
      <p:sp>
        <p:nvSpPr>
          <p:cNvPr id="11" name="TextBox 10">
            <a:extLst>
              <a:ext uri="{FF2B5EF4-FFF2-40B4-BE49-F238E27FC236}">
                <a16:creationId xmlns:a16="http://schemas.microsoft.com/office/drawing/2014/main" id="{54F13599-25D7-81E2-8E0B-EBE412629733}"/>
              </a:ext>
            </a:extLst>
          </p:cNvPr>
          <p:cNvSpPr txBox="1"/>
          <p:nvPr/>
        </p:nvSpPr>
        <p:spPr>
          <a:xfrm>
            <a:off x="3219450" y="6276605"/>
            <a:ext cx="6226265" cy="307777"/>
          </a:xfrm>
          <a:prstGeom prst="rect">
            <a:avLst/>
          </a:prstGeom>
          <a:noFill/>
        </p:spPr>
        <p:txBody>
          <a:bodyPr wrap="square">
            <a:spAutoFit/>
          </a:bodyPr>
          <a:lstStyle/>
          <a:p>
            <a:r>
              <a:rPr lang="en-US" sz="1400" dirty="0">
                <a:hlinkClick r:id="rId9"/>
              </a:rPr>
              <a:t>https://assumptionsofphysics.org/book/AssumptionsOfPhysicsV3.0.pdf#chapter.1.1</a:t>
            </a:r>
            <a:r>
              <a:rPr lang="en-US" sz="1400" dirty="0"/>
              <a:t> </a:t>
            </a:r>
          </a:p>
        </p:txBody>
      </p:sp>
    </p:spTree>
    <p:extLst>
      <p:ext uri="{BB962C8B-B14F-4D97-AF65-F5344CB8AC3E}">
        <p14:creationId xmlns:p14="http://schemas.microsoft.com/office/powerpoint/2010/main" val="31892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C7DA-8DF2-6607-3D2B-8F87BBA09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8B06C-7D53-1914-C052-45D3587BB05B}"/>
              </a:ext>
            </a:extLst>
          </p:cNvPr>
          <p:cNvSpPr>
            <a:spLocks noGrp="1"/>
          </p:cNvSpPr>
          <p:nvPr>
            <p:ph type="title"/>
          </p:nvPr>
        </p:nvSpPr>
        <p:spPr/>
        <p:txBody>
          <a:bodyPr>
            <a:normAutofit/>
          </a:bodyPr>
          <a:lstStyle/>
          <a:p>
            <a:r>
              <a:rPr lang="en-US" dirty="0"/>
              <a:t>Goal: Create a base theory for all of physics</a:t>
            </a:r>
          </a:p>
        </p:txBody>
      </p:sp>
      <p:sp>
        <p:nvSpPr>
          <p:cNvPr id="4" name="Slide Number Placeholder 3">
            <a:extLst>
              <a:ext uri="{FF2B5EF4-FFF2-40B4-BE49-F238E27FC236}">
                <a16:creationId xmlns:a16="http://schemas.microsoft.com/office/drawing/2014/main" id="{4CCB3026-3814-ECAB-BA3E-F06B9894CCD0}"/>
              </a:ext>
            </a:extLst>
          </p:cNvPr>
          <p:cNvSpPr>
            <a:spLocks noGrp="1"/>
          </p:cNvSpPr>
          <p:nvPr>
            <p:ph type="sldNum" sz="quarter" idx="13"/>
          </p:nvPr>
        </p:nvSpPr>
        <p:spPr/>
        <p:txBody>
          <a:bodyPr/>
          <a:lstStyle/>
          <a:p>
            <a:fld id="{F47845EA-7733-40EE-B074-20032348B727}" type="slidenum">
              <a:rPr lang="en-US" smtClean="0"/>
              <a:t>26</a:t>
            </a:fld>
            <a:endParaRPr lang="en-US"/>
          </a:p>
        </p:txBody>
      </p:sp>
      <p:sp>
        <p:nvSpPr>
          <p:cNvPr id="3" name="TextBox 2">
            <a:extLst>
              <a:ext uri="{FF2B5EF4-FFF2-40B4-BE49-F238E27FC236}">
                <a16:creationId xmlns:a16="http://schemas.microsoft.com/office/drawing/2014/main" id="{1D4ACC42-AB2E-8D7B-B993-38149CAD7CE5}"/>
              </a:ext>
            </a:extLst>
          </p:cNvPr>
          <p:cNvSpPr txBox="1"/>
          <p:nvPr/>
        </p:nvSpPr>
        <p:spPr>
          <a:xfrm>
            <a:off x="366651" y="1082466"/>
            <a:ext cx="11571349" cy="3539430"/>
          </a:xfrm>
          <a:prstGeom prst="rect">
            <a:avLst/>
          </a:prstGeom>
          <a:noFill/>
        </p:spPr>
        <p:txBody>
          <a:bodyPr wrap="square" rtlCol="0">
            <a:spAutoFit/>
          </a:bodyPr>
          <a:lstStyle/>
          <a:p>
            <a:r>
              <a:rPr lang="en-US" sz="2800" dirty="0"/>
              <a:t>Collection of conditions that MUST be true in all physical theories.</a:t>
            </a:r>
          </a:p>
          <a:p>
            <a:endParaRPr lang="en-US" sz="2800" dirty="0"/>
          </a:p>
          <a:p>
            <a:r>
              <a:rPr lang="en-US" sz="2800" dirty="0"/>
              <a:t>Additional, different conditions or assumptions will then lead to different physical theories, e.g. classical Hamiltonian particle mechanics, nonrelativistic quantum mechanics, …</a:t>
            </a:r>
          </a:p>
          <a:p>
            <a:endParaRPr lang="en-US" sz="2800" dirty="0"/>
          </a:p>
          <a:p>
            <a:r>
              <a:rPr lang="en-US" sz="2800" dirty="0"/>
              <a:t>Any new, yet-undiscovered physical theory MUST still be built on the base theory</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A0EC10B-12D3-4EFE-0A7B-9A4FFFFEF570}"/>
                  </a:ext>
                </a:extLst>
              </p:cNvPr>
              <p:cNvSpPr txBox="1"/>
              <p:nvPr/>
            </p:nvSpPr>
            <p:spPr>
              <a:xfrm>
                <a:off x="1725106" y="5344242"/>
                <a:ext cx="6863417" cy="646331"/>
              </a:xfrm>
              <a:prstGeom prst="rect">
                <a:avLst/>
              </a:prstGeom>
              <a:noFill/>
            </p:spPr>
            <p:txBody>
              <a:bodyPr wrap="none" rtlCol="0">
                <a:spAutoFit/>
              </a:bodyPr>
              <a:lstStyle/>
              <a:p>
                <a:r>
                  <a:rPr lang="en-US" sz="3600" dirty="0">
                    <a:solidFill>
                      <a:srgbClr val="C00000"/>
                    </a:solidFill>
                  </a:rPr>
                  <a:t>Base theory </a:t>
                </a:r>
                <a14:m>
                  <m:oMath xmlns:m="http://schemas.openxmlformats.org/officeDocument/2006/math">
                    <m:r>
                      <a:rPr lang="en-US" sz="3600" b="0" i="1" smtClean="0">
                        <a:solidFill>
                          <a:srgbClr val="C00000"/>
                        </a:solidFill>
                        <a:latin typeface="Cambria Math" panose="02040503050406030204" pitchFamily="18" charset="0"/>
                      </a:rPr>
                      <m:t>≠</m:t>
                    </m:r>
                  </m:oMath>
                </a14:m>
                <a:r>
                  <a:rPr lang="en-US" sz="3600" dirty="0">
                    <a:solidFill>
                      <a:srgbClr val="C00000"/>
                    </a:solidFill>
                  </a:rPr>
                  <a:t> Theory of everything</a:t>
                </a:r>
              </a:p>
            </p:txBody>
          </p:sp>
        </mc:Choice>
        <mc:Fallback xmlns="">
          <p:sp>
            <p:nvSpPr>
              <p:cNvPr id="25" name="TextBox 24">
                <a:extLst>
                  <a:ext uri="{FF2B5EF4-FFF2-40B4-BE49-F238E27FC236}">
                    <a16:creationId xmlns:a16="http://schemas.microsoft.com/office/drawing/2014/main" id="{2000B1FC-C09B-137D-A4DD-E3D22F8950A5}"/>
                  </a:ext>
                </a:extLst>
              </p:cNvPr>
              <p:cNvSpPr txBox="1">
                <a:spLocks noRot="1" noChangeAspect="1" noMove="1" noResize="1" noEditPoints="1" noAdjustHandles="1" noChangeArrowheads="1" noChangeShapeType="1" noTextEdit="1"/>
              </p:cNvSpPr>
              <p:nvPr/>
            </p:nvSpPr>
            <p:spPr>
              <a:xfrm>
                <a:off x="1725106" y="5344242"/>
                <a:ext cx="6863417" cy="646331"/>
              </a:xfrm>
              <a:prstGeom prst="rect">
                <a:avLst/>
              </a:prstGeom>
              <a:blipFill>
                <a:blip r:embed="rId4"/>
                <a:stretch>
                  <a:fillRect l="-2753" t="-15094" r="-1510" b="-3490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3F8A2F91-2382-2D56-DF72-AC4A8B5E0189}"/>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38441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E7A5F-06E0-B4B1-2A50-4F11002C9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CDA50-A27B-4F64-7657-F4D9F1351E82}"/>
              </a:ext>
            </a:extLst>
          </p:cNvPr>
          <p:cNvSpPr>
            <a:spLocks noGrp="1"/>
          </p:cNvSpPr>
          <p:nvPr>
            <p:ph type="title"/>
          </p:nvPr>
        </p:nvSpPr>
        <p:spPr/>
        <p:txBody>
          <a:bodyPr>
            <a:normAutofit/>
          </a:bodyPr>
          <a:lstStyle/>
          <a:p>
            <a:r>
              <a:rPr lang="en-US" sz="5400" dirty="0"/>
              <a:t>Foundational pillars</a:t>
            </a:r>
          </a:p>
        </p:txBody>
      </p:sp>
      <p:sp>
        <p:nvSpPr>
          <p:cNvPr id="6" name="Content Placeholder 5">
            <a:extLst>
              <a:ext uri="{FF2B5EF4-FFF2-40B4-BE49-F238E27FC236}">
                <a16:creationId xmlns:a16="http://schemas.microsoft.com/office/drawing/2014/main" id="{9692F7F6-0C92-70BB-4731-643ECA42C910}"/>
              </a:ext>
            </a:extLst>
          </p:cNvPr>
          <p:cNvSpPr>
            <a:spLocks noGrp="1"/>
          </p:cNvSpPr>
          <p:nvPr>
            <p:ph idx="1"/>
          </p:nvPr>
        </p:nvSpPr>
        <p:spPr>
          <a:xfrm>
            <a:off x="438149" y="1301750"/>
            <a:ext cx="11334751" cy="5155034"/>
          </a:xfrm>
        </p:spPr>
        <p:txBody>
          <a:bodyPr/>
          <a:lstStyle/>
          <a:p>
            <a:pPr marL="0" indent="0">
              <a:buNone/>
            </a:pPr>
            <a:r>
              <a:rPr lang="en-US" sz="4000" dirty="0"/>
              <a:t>The “big four” of Reverse Physics—core constitutive requirements of physical theories:</a:t>
            </a:r>
          </a:p>
          <a:p>
            <a:r>
              <a:rPr lang="en-US" sz="3600" dirty="0"/>
              <a:t>Experimental verifiability</a:t>
            </a:r>
          </a:p>
          <a:p>
            <a:r>
              <a:rPr lang="en-US" sz="3600" dirty="0"/>
              <a:t>Reproducibility and ensembles</a:t>
            </a:r>
          </a:p>
          <a:p>
            <a:r>
              <a:rPr lang="en-US" sz="3600" dirty="0"/>
              <a:t>Ensemble variability</a:t>
            </a:r>
          </a:p>
          <a:p>
            <a:r>
              <a:rPr lang="en-US" sz="3600" dirty="0"/>
              <a:t>Equilibria</a:t>
            </a:r>
            <a:endParaRPr lang="en-US" sz="2400" dirty="0"/>
          </a:p>
        </p:txBody>
      </p:sp>
      <p:sp>
        <p:nvSpPr>
          <p:cNvPr id="5" name="Footer Placeholder 4">
            <a:extLst>
              <a:ext uri="{FF2B5EF4-FFF2-40B4-BE49-F238E27FC236}">
                <a16:creationId xmlns:a16="http://schemas.microsoft.com/office/drawing/2014/main" id="{5B01241D-988D-F92C-8533-78DA6A106AD3}"/>
              </a:ext>
            </a:extLst>
          </p:cNvPr>
          <p:cNvSpPr>
            <a:spLocks noGrp="1"/>
          </p:cNvSpPr>
          <p:nvPr>
            <p:ph type="ftr" sz="quarter" idx="11"/>
          </p:nvPr>
        </p:nvSpPr>
        <p:spPr/>
        <p:txBody>
          <a:bodyPr/>
          <a:lstStyle/>
          <a:p>
            <a:r>
              <a:rPr lang="en-US"/>
              <a:t>Christine Aidala - University of Michigan</a:t>
            </a:r>
          </a:p>
        </p:txBody>
      </p:sp>
      <p:sp>
        <p:nvSpPr>
          <p:cNvPr id="4" name="Slide Number Placeholder 3">
            <a:extLst>
              <a:ext uri="{FF2B5EF4-FFF2-40B4-BE49-F238E27FC236}">
                <a16:creationId xmlns:a16="http://schemas.microsoft.com/office/drawing/2014/main" id="{ABD48337-D9D1-6D28-9627-08BC5D960467}"/>
              </a:ext>
            </a:extLst>
          </p:cNvPr>
          <p:cNvSpPr>
            <a:spLocks noGrp="1"/>
          </p:cNvSpPr>
          <p:nvPr>
            <p:ph type="sldNum" sz="quarter" idx="13"/>
          </p:nvPr>
        </p:nvSpPr>
        <p:spPr/>
        <p:txBody>
          <a:bodyPr/>
          <a:lstStyle/>
          <a:p>
            <a:fld id="{F47845EA-7733-40EE-B074-20032348B727}" type="slidenum">
              <a:rPr lang="en-US" smtClean="0"/>
              <a:t>27</a:t>
            </a:fld>
            <a:endParaRPr lang="en-US"/>
          </a:p>
        </p:txBody>
      </p:sp>
      <p:pic>
        <p:nvPicPr>
          <p:cNvPr id="7" name="Picture 6">
            <a:extLst>
              <a:ext uri="{FF2B5EF4-FFF2-40B4-BE49-F238E27FC236}">
                <a16:creationId xmlns:a16="http://schemas.microsoft.com/office/drawing/2014/main" id="{05BECBD9-3456-1D9D-1CEB-0A594AD8E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204" y="4448151"/>
            <a:ext cx="3259061" cy="1205390"/>
          </a:xfrm>
          <a:prstGeom prst="rect">
            <a:avLst/>
          </a:prstGeom>
        </p:spPr>
      </p:pic>
    </p:spTree>
    <p:extLst>
      <p:ext uri="{BB962C8B-B14F-4D97-AF65-F5344CB8AC3E}">
        <p14:creationId xmlns:p14="http://schemas.microsoft.com/office/powerpoint/2010/main" val="399976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7E90-C68F-E912-9F4C-CFFB74BAAD0A}"/>
              </a:ext>
            </a:extLst>
          </p:cNvPr>
          <p:cNvSpPr>
            <a:spLocks noGrp="1"/>
          </p:cNvSpPr>
          <p:nvPr>
            <p:ph type="title"/>
          </p:nvPr>
        </p:nvSpPr>
        <p:spPr/>
        <p:txBody>
          <a:bodyPr/>
          <a:lstStyle/>
          <a:p>
            <a:r>
              <a:rPr lang="en-US" dirty="0"/>
              <a:t>Experimental verifiability</a:t>
            </a:r>
          </a:p>
        </p:txBody>
      </p:sp>
      <p:sp>
        <p:nvSpPr>
          <p:cNvPr id="4" name="Slide Number Placeholder 3">
            <a:extLst>
              <a:ext uri="{FF2B5EF4-FFF2-40B4-BE49-F238E27FC236}">
                <a16:creationId xmlns:a16="http://schemas.microsoft.com/office/drawing/2014/main" id="{F86540EC-423C-6FBC-5502-B75E417DC310}"/>
              </a:ext>
            </a:extLst>
          </p:cNvPr>
          <p:cNvSpPr>
            <a:spLocks noGrp="1"/>
          </p:cNvSpPr>
          <p:nvPr>
            <p:ph type="sldNum" sz="quarter" idx="13"/>
          </p:nvPr>
        </p:nvSpPr>
        <p:spPr/>
        <p:txBody>
          <a:bodyPr/>
          <a:lstStyle/>
          <a:p>
            <a:fld id="{F47845EA-7733-40EE-B074-20032348B727}" type="slidenum">
              <a:rPr lang="en-US" smtClean="0"/>
              <a:t>28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1FBE3F-D8C4-D237-BCB1-2F7C50B68BEE}"/>
                  </a:ext>
                </a:extLst>
              </p:cNvPr>
              <p:cNvSpPr txBox="1"/>
              <p:nvPr/>
            </p:nvSpPr>
            <p:spPr>
              <a:xfrm>
                <a:off x="460194" y="982203"/>
                <a:ext cx="11271612" cy="523220"/>
              </a:xfrm>
              <a:prstGeom prst="rect">
                <a:avLst/>
              </a:prstGeom>
              <a:noFill/>
            </p:spPr>
            <p:txBody>
              <a:bodyPr wrap="none" rtlCol="0">
                <a:spAutoFit/>
              </a:bodyPr>
              <a:lstStyle/>
              <a:p>
                <a:pPr algn="ctr"/>
                <a:r>
                  <a:rPr lang="en-US" sz="2800" b="0" dirty="0">
                    <a:solidFill>
                      <a:schemeClr val="accent6">
                        <a:lumMod val="75000"/>
                      </a:schemeClr>
                    </a:solidFill>
                  </a:rPr>
                  <a:t>Science is evidence based </a:t>
                </a:r>
                <a14:m>
                  <m:oMath xmlns:m="http://schemas.openxmlformats.org/officeDocument/2006/math">
                    <m:r>
                      <a:rPr lang="en-US" sz="2800" b="0" i="1" smtClean="0">
                        <a:solidFill>
                          <a:schemeClr val="accent6">
                            <a:lumMod val="75000"/>
                          </a:schemeClr>
                        </a:solidFill>
                        <a:latin typeface="Cambria Math" panose="02040503050406030204" pitchFamily="18" charset="0"/>
                      </a:rPr>
                      <m:t>⇒</m:t>
                    </m:r>
                  </m:oMath>
                </a14:m>
                <a:r>
                  <a:rPr lang="en-US" sz="2800" dirty="0">
                    <a:solidFill>
                      <a:schemeClr val="accent6">
                        <a:lumMod val="75000"/>
                      </a:schemeClr>
                    </a:solidFill>
                  </a:rPr>
                  <a:t> Statements are associated to experimental tests</a:t>
                </a:r>
              </a:p>
            </p:txBody>
          </p:sp>
        </mc:Choice>
        <mc:Fallback xmlns="">
          <p:sp>
            <p:nvSpPr>
              <p:cNvPr id="5" name="TextBox 4">
                <a:extLst>
                  <a:ext uri="{FF2B5EF4-FFF2-40B4-BE49-F238E27FC236}">
                    <a16:creationId xmlns:a16="http://schemas.microsoft.com/office/drawing/2014/main" id="{A21FBE3F-D8C4-D237-BCB1-2F7C50B68BEE}"/>
                  </a:ext>
                </a:extLst>
              </p:cNvPr>
              <p:cNvSpPr txBox="1">
                <a:spLocks noRot="1" noChangeAspect="1" noMove="1" noResize="1" noEditPoints="1" noAdjustHandles="1" noChangeArrowheads="1" noChangeShapeType="1" noTextEdit="1"/>
              </p:cNvSpPr>
              <p:nvPr/>
            </p:nvSpPr>
            <p:spPr>
              <a:xfrm>
                <a:off x="460194" y="982203"/>
                <a:ext cx="11271612" cy="523220"/>
              </a:xfrm>
              <a:prstGeom prst="rect">
                <a:avLst/>
              </a:prstGeom>
              <a:blipFill>
                <a:blip r:embed="rId2"/>
                <a:stretch>
                  <a:fillRect l="-1081" t="-10465" r="-1027" b="-32558"/>
                </a:stretch>
              </a:blipFill>
            </p:spPr>
            <p:txBody>
              <a:bodyPr/>
              <a:lstStyle/>
              <a:p>
                <a:r>
                  <a:rPr lang="en-US">
                    <a:noFill/>
                  </a:rPr>
                  <a:t> </a:t>
                </a:r>
              </a:p>
            </p:txBody>
          </p:sp>
        </mc:Fallback>
      </mc:AlternateContent>
      <p:graphicFrame>
        <p:nvGraphicFramePr>
          <p:cNvPr id="6" name="Table 52">
            <a:extLst>
              <a:ext uri="{FF2B5EF4-FFF2-40B4-BE49-F238E27FC236}">
                <a16:creationId xmlns:a16="http://schemas.microsoft.com/office/drawing/2014/main" id="{1DC5BD38-F3C2-3188-4EEE-C72072941571}"/>
              </a:ext>
            </a:extLst>
          </p:cNvPr>
          <p:cNvGraphicFramePr>
            <a:graphicFrameLocks noGrp="1"/>
          </p:cNvGraphicFramePr>
          <p:nvPr/>
        </p:nvGraphicFramePr>
        <p:xfrm>
          <a:off x="569928" y="1686567"/>
          <a:ext cx="3423847" cy="1432560"/>
        </p:xfrm>
        <a:graphic>
          <a:graphicData uri="http://schemas.openxmlformats.org/drawingml/2006/table">
            <a:tbl>
              <a:tblPr firstRow="1" bandRow="1">
                <a:tableStyleId>{2D5ABB26-0587-4C30-8999-92F81FD0307C}</a:tableStyleId>
              </a:tblPr>
              <a:tblGrid>
                <a:gridCol w="1051909">
                  <a:extLst>
                    <a:ext uri="{9D8B030D-6E8A-4147-A177-3AD203B41FA5}">
                      <a16:colId xmlns:a16="http://schemas.microsoft.com/office/drawing/2014/main" val="3919644959"/>
                    </a:ext>
                  </a:extLst>
                </a:gridCol>
                <a:gridCol w="2371938">
                  <a:extLst>
                    <a:ext uri="{9D8B030D-6E8A-4147-A177-3AD203B41FA5}">
                      <a16:colId xmlns:a16="http://schemas.microsoft.com/office/drawing/2014/main" val="3379705832"/>
                    </a:ext>
                  </a:extLst>
                </a:gridCol>
              </a:tblGrid>
              <a:tr h="269155">
                <a:tc>
                  <a:txBody>
                    <a:bodyPr/>
                    <a:lstStyle/>
                    <a:p>
                      <a:pPr algn="ctr"/>
                      <a:r>
                        <a:rPr lang="en-US" sz="1400" b="1" dirty="0"/>
                        <a:t>Verifiable statement</a:t>
                      </a:r>
                    </a:p>
                  </a:txBody>
                  <a:tcPr>
                    <a:lnB w="12700" cap="flat" cmpd="sng" algn="ctr">
                      <a:solidFill>
                        <a:schemeClr val="tx1"/>
                      </a:solidFill>
                      <a:prstDash val="solid"/>
                      <a:round/>
                      <a:headEnd type="none" w="med" len="med"/>
                      <a:tailEnd type="none" w="med" len="med"/>
                    </a:lnB>
                  </a:tcPr>
                </a:tc>
                <a:tc>
                  <a:txBody>
                    <a:bodyPr/>
                    <a:lstStyle/>
                    <a:p>
                      <a:pPr algn="ctr"/>
                      <a:r>
                        <a:rPr lang="en-US" sz="1400" dirty="0"/>
                        <a:t>Test Result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269155">
                <a:tc>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dirty="0">
                          <a:solidFill>
                            <a:schemeClr val="accent6"/>
                          </a:solidFill>
                        </a:rPr>
                        <a:t>SUCCESS (in finite time)</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269155">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UNDEFINED</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69155">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FAILURE (in finite time)</a:t>
                      </a:r>
                      <a:endParaRPr lang="en-US" sz="1400"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p:grpSp>
        <p:nvGrpSpPr>
          <p:cNvPr id="7" name="Group 6">
            <a:extLst>
              <a:ext uri="{FF2B5EF4-FFF2-40B4-BE49-F238E27FC236}">
                <a16:creationId xmlns:a16="http://schemas.microsoft.com/office/drawing/2014/main" id="{A26E97C3-C7E3-495B-C96A-00145FB6E5FC}"/>
              </a:ext>
            </a:extLst>
          </p:cNvPr>
          <p:cNvGrpSpPr/>
          <p:nvPr/>
        </p:nvGrpSpPr>
        <p:grpSpPr>
          <a:xfrm>
            <a:off x="4600814" y="1616840"/>
            <a:ext cx="2990369" cy="2684357"/>
            <a:chOff x="1041881" y="1285108"/>
            <a:chExt cx="2990369" cy="2684357"/>
          </a:xfrm>
        </p:grpSpPr>
        <p:sp>
          <p:nvSpPr>
            <p:cNvPr id="8" name="Rectangle: Rounded Corners 7">
              <a:extLst>
                <a:ext uri="{FF2B5EF4-FFF2-40B4-BE49-F238E27FC236}">
                  <a16:creationId xmlns:a16="http://schemas.microsoft.com/office/drawing/2014/main" id="{0656C5B5-202C-7A32-F15A-D1B2F343A8F2}"/>
                </a:ext>
              </a:extLst>
            </p:cNvPr>
            <p:cNvSpPr/>
            <p:nvPr/>
          </p:nvSpPr>
          <p:spPr>
            <a:xfrm>
              <a:off x="1085855" y="1285108"/>
              <a:ext cx="2946395" cy="1345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Oval 8">
              <a:extLst>
                <a:ext uri="{FF2B5EF4-FFF2-40B4-BE49-F238E27FC236}">
                  <a16:creationId xmlns:a16="http://schemas.microsoft.com/office/drawing/2014/main" id="{2BCC9A7B-C7AB-7077-8006-76A4C58E3288}"/>
                </a:ext>
              </a:extLst>
            </p:cNvPr>
            <p:cNvSpPr/>
            <p:nvPr/>
          </p:nvSpPr>
          <p:spPr>
            <a:xfrm>
              <a:off x="2581027" y="1755678"/>
              <a:ext cx="1362635" cy="628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a:extLst>
                <a:ext uri="{FF2B5EF4-FFF2-40B4-BE49-F238E27FC236}">
                  <a16:creationId xmlns:a16="http://schemas.microsoft.com/office/drawing/2014/main" id="{D23A887F-A268-E7C1-A597-A1073AE15C24}"/>
                </a:ext>
              </a:extLst>
            </p:cNvPr>
            <p:cNvSpPr txBox="1"/>
            <p:nvPr/>
          </p:nvSpPr>
          <p:spPr>
            <a:xfrm>
              <a:off x="2849723" y="1909004"/>
              <a:ext cx="1033873" cy="307777"/>
            </a:xfrm>
            <a:prstGeom prst="rect">
              <a:avLst/>
            </a:prstGeom>
            <a:noFill/>
          </p:spPr>
          <p:txBody>
            <a:bodyPr wrap="none" rtlCol="0">
              <a:spAutoFit/>
            </a:bodyPr>
            <a:lstStyle/>
            <a:p>
              <a:r>
                <a:rPr lang="en-US" sz="1400" dirty="0"/>
                <a:t>Possibilities</a:t>
              </a:r>
            </a:p>
          </p:txBody>
        </p:sp>
        <p:sp>
          <p:nvSpPr>
            <p:cNvPr id="11" name="TextBox 10">
              <a:extLst>
                <a:ext uri="{FF2B5EF4-FFF2-40B4-BE49-F238E27FC236}">
                  <a16:creationId xmlns:a16="http://schemas.microsoft.com/office/drawing/2014/main" id="{394AF939-751F-5E9F-7D4C-D1675C47C3D2}"/>
                </a:ext>
              </a:extLst>
            </p:cNvPr>
            <p:cNvSpPr txBox="1"/>
            <p:nvPr/>
          </p:nvSpPr>
          <p:spPr>
            <a:xfrm>
              <a:off x="1531887" y="1297809"/>
              <a:ext cx="1863202" cy="307777"/>
            </a:xfrm>
            <a:prstGeom prst="rect">
              <a:avLst/>
            </a:prstGeom>
            <a:noFill/>
          </p:spPr>
          <p:txBody>
            <a:bodyPr wrap="none" rtlCol="0">
              <a:spAutoFit/>
            </a:bodyPr>
            <a:lstStyle/>
            <a:p>
              <a:r>
                <a:rPr lang="en-US" sz="1400" dirty="0"/>
                <a:t>Theoretical statements</a:t>
              </a:r>
            </a:p>
          </p:txBody>
        </p:sp>
        <p:sp>
          <p:nvSpPr>
            <p:cNvPr id="12" name="Oval 11">
              <a:extLst>
                <a:ext uri="{FF2B5EF4-FFF2-40B4-BE49-F238E27FC236}">
                  <a16:creationId xmlns:a16="http://schemas.microsoft.com/office/drawing/2014/main" id="{E402111C-1D4E-22AE-9C4B-32517489D347}"/>
                </a:ext>
              </a:extLst>
            </p:cNvPr>
            <p:cNvSpPr/>
            <p:nvPr/>
          </p:nvSpPr>
          <p:spPr>
            <a:xfrm>
              <a:off x="1189256" y="1598740"/>
              <a:ext cx="1687294" cy="897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a:extLst>
                <a:ext uri="{FF2B5EF4-FFF2-40B4-BE49-F238E27FC236}">
                  <a16:creationId xmlns:a16="http://schemas.microsoft.com/office/drawing/2014/main" id="{8AE33BE4-5DAE-47B9-D53B-76D5671621EE}"/>
                </a:ext>
              </a:extLst>
            </p:cNvPr>
            <p:cNvSpPr txBox="1"/>
            <p:nvPr/>
          </p:nvSpPr>
          <p:spPr>
            <a:xfrm>
              <a:off x="1463536" y="1774599"/>
              <a:ext cx="1002390" cy="523220"/>
            </a:xfrm>
            <a:prstGeom prst="rect">
              <a:avLst/>
            </a:prstGeom>
            <a:noFill/>
          </p:spPr>
          <p:txBody>
            <a:bodyPr wrap="none" rtlCol="0">
              <a:spAutoFit/>
            </a:bodyPr>
            <a:lstStyle/>
            <a:p>
              <a:r>
                <a:rPr lang="en-US" sz="1400" dirty="0"/>
                <a:t>Verifiable</a:t>
              </a:r>
              <a:br>
                <a:rPr lang="en-US" sz="1400" dirty="0"/>
              </a:br>
              <a:r>
                <a:rPr lang="en-US" sz="1400" dirty="0"/>
                <a:t>statements</a:t>
              </a:r>
            </a:p>
          </p:txBody>
        </p:sp>
        <p:grpSp>
          <p:nvGrpSpPr>
            <p:cNvPr id="14" name="Group 13">
              <a:extLst>
                <a:ext uri="{FF2B5EF4-FFF2-40B4-BE49-F238E27FC236}">
                  <a16:creationId xmlns:a16="http://schemas.microsoft.com/office/drawing/2014/main" id="{6B272C52-868B-7073-C521-47F2038430CA}"/>
                </a:ext>
              </a:extLst>
            </p:cNvPr>
            <p:cNvGrpSpPr/>
            <p:nvPr/>
          </p:nvGrpSpPr>
          <p:grpSpPr>
            <a:xfrm>
              <a:off x="3045795" y="3193936"/>
              <a:ext cx="889000" cy="365125"/>
              <a:chOff x="4648201" y="4642103"/>
              <a:chExt cx="889000" cy="365125"/>
            </a:xfrm>
          </p:grpSpPr>
          <p:sp>
            <p:nvSpPr>
              <p:cNvPr id="22" name="Oval 21">
                <a:extLst>
                  <a:ext uri="{FF2B5EF4-FFF2-40B4-BE49-F238E27FC236}">
                    <a16:creationId xmlns:a16="http://schemas.microsoft.com/office/drawing/2014/main" id="{4E309456-CDC6-EACE-43D3-612A60931F4E}"/>
                  </a:ext>
                </a:extLst>
              </p:cNvPr>
              <p:cNvSpPr/>
              <p:nvPr/>
            </p:nvSpPr>
            <p:spPr>
              <a:xfrm>
                <a:off x="4648201" y="4642103"/>
                <a:ext cx="889000" cy="365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a:extLst>
                  <a:ext uri="{FF2B5EF4-FFF2-40B4-BE49-F238E27FC236}">
                    <a16:creationId xmlns:a16="http://schemas.microsoft.com/office/drawing/2014/main" id="{602EADD5-7557-075B-E564-9BB15579FDB2}"/>
                  </a:ext>
                </a:extLst>
              </p:cNvPr>
              <p:cNvSpPr txBox="1"/>
              <p:nvPr/>
            </p:nvSpPr>
            <p:spPr>
              <a:xfrm>
                <a:off x="4788946" y="4655388"/>
                <a:ext cx="634661" cy="307777"/>
              </a:xfrm>
              <a:prstGeom prst="rect">
                <a:avLst/>
              </a:prstGeom>
              <a:noFill/>
            </p:spPr>
            <p:txBody>
              <a:bodyPr wrap="none" rtlCol="0">
                <a:spAutoFit/>
              </a:bodyPr>
              <a:lstStyle/>
              <a:p>
                <a:r>
                  <a:rPr lang="en-US" sz="1400" dirty="0"/>
                  <a:t>Points</a:t>
                </a:r>
              </a:p>
            </p:txBody>
          </p:sp>
        </p:grpSp>
        <p:cxnSp>
          <p:nvCxnSpPr>
            <p:cNvPr id="15" name="Straight Arrow Connector 14">
              <a:extLst>
                <a:ext uri="{FF2B5EF4-FFF2-40B4-BE49-F238E27FC236}">
                  <a16:creationId xmlns:a16="http://schemas.microsoft.com/office/drawing/2014/main" id="{C6536749-49DF-D382-CB2A-AA99158944A6}"/>
                </a:ext>
              </a:extLst>
            </p:cNvPr>
            <p:cNvCxnSpPr>
              <a:cxnSpLocks/>
            </p:cNvCxnSpPr>
            <p:nvPr/>
          </p:nvCxnSpPr>
          <p:spPr>
            <a:xfrm>
              <a:off x="3390875" y="2397103"/>
              <a:ext cx="32835" cy="772487"/>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B8674F-2524-E4F4-BD2E-33A10BDF163F}"/>
                </a:ext>
              </a:extLst>
            </p:cNvPr>
            <p:cNvCxnSpPr>
              <a:cxnSpLocks/>
            </p:cNvCxnSpPr>
            <p:nvPr/>
          </p:nvCxnSpPr>
          <p:spPr>
            <a:xfrm>
              <a:off x="1981428" y="2512494"/>
              <a:ext cx="0" cy="666799"/>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24295A-AD30-D33F-702C-5088EFBC83FA}"/>
                </a:ext>
              </a:extLst>
            </p:cNvPr>
            <p:cNvCxnSpPr>
              <a:cxnSpLocks/>
            </p:cNvCxnSpPr>
            <p:nvPr/>
          </p:nvCxnSpPr>
          <p:spPr>
            <a:xfrm>
              <a:off x="1500669" y="2643585"/>
              <a:ext cx="0" cy="40342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79A3361-C96C-F6A7-1D1C-7E8E56C908B1}"/>
                </a:ext>
              </a:extLst>
            </p:cNvPr>
            <p:cNvSpPr/>
            <p:nvPr/>
          </p:nvSpPr>
          <p:spPr>
            <a:xfrm>
              <a:off x="1041881" y="3073171"/>
              <a:ext cx="1644170" cy="8962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a:extLst>
                <a:ext uri="{FF2B5EF4-FFF2-40B4-BE49-F238E27FC236}">
                  <a16:creationId xmlns:a16="http://schemas.microsoft.com/office/drawing/2014/main" id="{6195BB05-3C6A-8946-95FB-623C3F2602D8}"/>
                </a:ext>
              </a:extLst>
            </p:cNvPr>
            <p:cNvSpPr txBox="1"/>
            <p:nvPr/>
          </p:nvSpPr>
          <p:spPr>
            <a:xfrm>
              <a:off x="1060931" y="3636288"/>
              <a:ext cx="899477" cy="307777"/>
            </a:xfrm>
            <a:prstGeom prst="rect">
              <a:avLst/>
            </a:prstGeom>
            <a:noFill/>
          </p:spPr>
          <p:txBody>
            <a:bodyPr wrap="none" rtlCol="0">
              <a:spAutoFit/>
            </a:bodyPr>
            <a:lstStyle/>
            <a:p>
              <a:r>
                <a:rPr lang="en-US" sz="1400" dirty="0" err="1"/>
                <a:t>Borel</a:t>
              </a:r>
              <a:r>
                <a:rPr lang="en-US" sz="1400" dirty="0"/>
                <a:t> sets</a:t>
              </a:r>
            </a:p>
          </p:txBody>
        </p:sp>
        <p:sp>
          <p:nvSpPr>
            <p:cNvPr id="20" name="TextBox 19">
              <a:extLst>
                <a:ext uri="{FF2B5EF4-FFF2-40B4-BE49-F238E27FC236}">
                  <a16:creationId xmlns:a16="http://schemas.microsoft.com/office/drawing/2014/main" id="{9C6FB6F0-5D46-2DE6-1758-3DE61CA2C418}"/>
                </a:ext>
              </a:extLst>
            </p:cNvPr>
            <p:cNvSpPr txBox="1"/>
            <p:nvPr/>
          </p:nvSpPr>
          <p:spPr>
            <a:xfrm>
              <a:off x="1511761" y="3250918"/>
              <a:ext cx="913070" cy="307777"/>
            </a:xfrm>
            <a:prstGeom prst="rect">
              <a:avLst/>
            </a:prstGeom>
            <a:noFill/>
          </p:spPr>
          <p:txBody>
            <a:bodyPr wrap="none" rtlCol="0">
              <a:spAutoFit/>
            </a:bodyPr>
            <a:lstStyle/>
            <a:p>
              <a:r>
                <a:rPr lang="en-US" sz="1400" dirty="0"/>
                <a:t>Open sets</a:t>
              </a:r>
            </a:p>
          </p:txBody>
        </p:sp>
        <p:sp>
          <p:nvSpPr>
            <p:cNvPr id="21" name="Oval 20">
              <a:extLst>
                <a:ext uri="{FF2B5EF4-FFF2-40B4-BE49-F238E27FC236}">
                  <a16:creationId xmlns:a16="http://schemas.microsoft.com/office/drawing/2014/main" id="{D35CFC62-E01F-5637-E4C8-78234146003F}"/>
                </a:ext>
              </a:extLst>
            </p:cNvPr>
            <p:cNvSpPr/>
            <p:nvPr/>
          </p:nvSpPr>
          <p:spPr>
            <a:xfrm>
              <a:off x="1445065" y="3201606"/>
              <a:ext cx="1077868" cy="425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graphicFrame>
            <p:nvGraphicFramePr>
              <p:cNvPr id="24" name="Table 52">
                <a:extLst>
                  <a:ext uri="{FF2B5EF4-FFF2-40B4-BE49-F238E27FC236}">
                    <a16:creationId xmlns:a16="http://schemas.microsoft.com/office/drawing/2014/main" id="{C035FDD5-5975-EFEE-0EC7-864E97F629DB}"/>
                  </a:ext>
                </a:extLst>
              </p:cNvPr>
              <p:cNvGraphicFramePr>
                <a:graphicFrameLocks noGrp="1"/>
              </p:cNvGraphicFramePr>
              <p:nvPr/>
            </p:nvGraphicFramePr>
            <p:xfrm>
              <a:off x="8124754" y="1879627"/>
              <a:ext cx="720892" cy="1524000"/>
            </p:xfrm>
            <a:graphic>
              <a:graphicData uri="http://schemas.openxmlformats.org/drawingml/2006/table">
                <a:tbl>
                  <a:tblPr firstRow="1" bandRow="1">
                    <a:tableStyleId>{2D5ABB26-0587-4C30-8999-92F81FD0307C}</a:tableStyleId>
                  </a:tblPr>
                  <a:tblGrid>
                    <a:gridCol w="236965">
                      <a:extLst>
                        <a:ext uri="{9D8B030D-6E8A-4147-A177-3AD203B41FA5}">
                          <a16:colId xmlns:a16="http://schemas.microsoft.com/office/drawing/2014/main" val="3919644959"/>
                        </a:ext>
                      </a:extLst>
                    </a:gridCol>
                    <a:gridCol w="483927">
                      <a:extLst>
                        <a:ext uri="{9D8B030D-6E8A-4147-A177-3AD203B41FA5}">
                          <a16:colId xmlns:a16="http://schemas.microsoft.com/office/drawing/2014/main" val="3379705832"/>
                        </a:ext>
                      </a:extLst>
                    </a:gridCol>
                  </a:tblGrid>
                  <a:tr h="269155">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m:t>
                                </m:r>
                              </m:oMath>
                            </m:oMathPara>
                          </a14:m>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a:t>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269155">
                    <a:tc rowSpan="2">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dirty="0">
                              <a:solidFill>
                                <a:schemeClr val="accent6"/>
                              </a:solidFill>
                            </a:rPr>
                            <a:t>S</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269155">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269155">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269155">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t>
                          </a:r>
                          <a:endParaRPr lang="en-US" sz="1400"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mc:Choice>
        <mc:Fallback xmlns="">
          <p:graphicFrame>
            <p:nvGraphicFramePr>
              <p:cNvPr id="24" name="Table 52">
                <a:extLst>
                  <a:ext uri="{FF2B5EF4-FFF2-40B4-BE49-F238E27FC236}">
                    <a16:creationId xmlns:a16="http://schemas.microsoft.com/office/drawing/2014/main" id="{C035FDD5-5975-EFEE-0EC7-864E97F629DB}"/>
                  </a:ext>
                </a:extLst>
              </p:cNvPr>
              <p:cNvGraphicFramePr>
                <a:graphicFrameLocks noGrp="1"/>
              </p:cNvGraphicFramePr>
              <p:nvPr>
                <p:extLst>
                  <p:ext uri="{D42A27DB-BD31-4B8C-83A1-F6EECF244321}">
                    <p14:modId xmlns:p14="http://schemas.microsoft.com/office/powerpoint/2010/main" val="3696879760"/>
                  </p:ext>
                </p:extLst>
              </p:nvPr>
            </p:nvGraphicFramePr>
            <p:xfrm>
              <a:off x="8124754" y="1879627"/>
              <a:ext cx="720892" cy="1524000"/>
            </p:xfrm>
            <a:graphic>
              <a:graphicData uri="http://schemas.openxmlformats.org/drawingml/2006/table">
                <a:tbl>
                  <a:tblPr firstRow="1" bandRow="1">
                    <a:tableStyleId>{2D5ABB26-0587-4C30-8999-92F81FD0307C}</a:tableStyleId>
                  </a:tblPr>
                  <a:tblGrid>
                    <a:gridCol w="236965">
                      <a:extLst>
                        <a:ext uri="{9D8B030D-6E8A-4147-A177-3AD203B41FA5}">
                          <a16:colId xmlns:a16="http://schemas.microsoft.com/office/drawing/2014/main" val="3919644959"/>
                        </a:ext>
                      </a:extLst>
                    </a:gridCol>
                    <a:gridCol w="483927">
                      <a:extLst>
                        <a:ext uri="{9D8B030D-6E8A-4147-A177-3AD203B41FA5}">
                          <a16:colId xmlns:a16="http://schemas.microsoft.com/office/drawing/2014/main" val="3379705832"/>
                        </a:ext>
                      </a:extLst>
                    </a:gridCol>
                  </a:tblGrid>
                  <a:tr h="304800">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t="-2000" r="-210256" b="-422000"/>
                          </a:stretch>
                        </a:blipFill>
                      </a:tcPr>
                    </a:tc>
                    <a:tc>
                      <a:txBody>
                        <a:bodyPr/>
                        <a:lstStyle/>
                        <a:p>
                          <a:r>
                            <a:rPr lang="en-US" sz="1400" dirty="0"/>
                            <a:t>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586678"/>
                      </a:ext>
                    </a:extLst>
                  </a:tr>
                  <a:tr h="304800">
                    <a:tc rowSpan="2">
                      <a:txBody>
                        <a:bodyPr/>
                        <a:lstStyle/>
                        <a:p>
                          <a:pPr algn="ctr"/>
                          <a:r>
                            <a:rPr lang="en-US" sz="1400" dirty="0"/>
                            <a:t>T</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dirty="0">
                              <a:solidFill>
                                <a:schemeClr val="accent6"/>
                              </a:solidFill>
                            </a:rPr>
                            <a:t>S</a:t>
                          </a:r>
                          <a:endParaRPr lang="en-US" sz="140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39576678"/>
                      </a:ext>
                    </a:extLst>
                  </a:tr>
                  <a:tr h="304800">
                    <a:tc vMerge="1">
                      <a:txBody>
                        <a:bodyPr/>
                        <a:lstStyle/>
                        <a:p>
                          <a:pPr algn="ctr"/>
                          <a:endParaRPr 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337734"/>
                      </a:ext>
                    </a:extLst>
                  </a:tr>
                  <a:tr h="304800">
                    <a:tc rowSpan="2">
                      <a:txBody>
                        <a:bodyPr/>
                        <a:lstStyle/>
                        <a:p>
                          <a:pPr algn="ctr"/>
                          <a:r>
                            <a:rPr lang="en-US" sz="1400" dirty="0"/>
                            <a:t>F</a:t>
                          </a:r>
                        </a:p>
                      </a:txBody>
                      <a:tcPr anchor="ctr">
                        <a:lnT w="12700" cap="flat" cmpd="sng" algn="ctr">
                          <a:noFill/>
                          <a:prstDash val="solid"/>
                          <a:round/>
                          <a:headEnd type="none" w="med" len="med"/>
                          <a:tailEnd type="none" w="med" len="med"/>
                        </a:lnT>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a:t>
                          </a: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368961383"/>
                      </a:ext>
                    </a:extLst>
                  </a:tr>
                  <a:tr h="30480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F</a:t>
                          </a:r>
                          <a:endParaRPr lang="en-US" sz="1400" dirty="0"/>
                        </a:p>
                      </a:txBody>
                      <a:tcPr>
                        <a:solidFill>
                          <a:schemeClr val="accent2">
                            <a:lumMod val="20000"/>
                            <a:lumOff val="80000"/>
                          </a:schemeClr>
                        </a:solidFill>
                      </a:tcPr>
                    </a:tc>
                    <a:extLst>
                      <a:ext uri="{0D108BD9-81ED-4DB2-BD59-A6C34878D82A}">
                        <a16:rowId xmlns:a16="http://schemas.microsoft.com/office/drawing/2014/main" val="770856430"/>
                      </a:ext>
                    </a:extLst>
                  </a:tr>
                </a:tbl>
              </a:graphicData>
            </a:graphic>
          </p:graphicFrame>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2A24DDD-CA6F-5568-57FE-FB833705B34E}"/>
                  </a:ext>
                </a:extLst>
              </p:cNvPr>
              <p:cNvSpPr txBox="1"/>
              <p:nvPr/>
            </p:nvSpPr>
            <p:spPr>
              <a:xfrm>
                <a:off x="9241811" y="1677247"/>
                <a:ext cx="2823593"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𝑖𝑛𝑡</m:t>
                    </m:r>
                    <m:r>
                      <a:rPr lang="en-US" sz="1400" b="0" i="1" smtClean="0">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oMath>
                </a14:m>
                <a:r>
                  <a:rPr lang="en-US" sz="1400" dirty="0"/>
                  <a:t> corresponds to the verifiable</a:t>
                </a:r>
                <a:br>
                  <a:rPr lang="en-US" sz="1400" dirty="0"/>
                </a:br>
                <a:r>
                  <a:rPr lang="en-US" sz="1400" dirty="0"/>
                  <a:t>part of a statement</a:t>
                </a:r>
              </a:p>
            </p:txBody>
          </p:sp>
        </mc:Choice>
        <mc:Fallback xmlns="">
          <p:sp>
            <p:nvSpPr>
              <p:cNvPr id="25" name="TextBox 24">
                <a:extLst>
                  <a:ext uri="{FF2B5EF4-FFF2-40B4-BE49-F238E27FC236}">
                    <a16:creationId xmlns:a16="http://schemas.microsoft.com/office/drawing/2014/main" id="{92A24DDD-CA6F-5568-57FE-FB833705B34E}"/>
                  </a:ext>
                </a:extLst>
              </p:cNvPr>
              <p:cNvSpPr txBox="1">
                <a:spLocks noRot="1" noChangeAspect="1" noMove="1" noResize="1" noEditPoints="1" noAdjustHandles="1" noChangeArrowheads="1" noChangeShapeType="1" noTextEdit="1"/>
              </p:cNvSpPr>
              <p:nvPr/>
            </p:nvSpPr>
            <p:spPr>
              <a:xfrm>
                <a:off x="9241811" y="1677247"/>
                <a:ext cx="2823593" cy="523220"/>
              </a:xfrm>
              <a:prstGeom prst="rect">
                <a:avLst/>
              </a:prstGeom>
              <a:blipFill>
                <a:blip r:embed="rId4"/>
                <a:stretch>
                  <a:fillRect l="-648" t="-2326"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665F6F9-09C8-566A-B551-C157432F5CEF}"/>
                  </a:ext>
                </a:extLst>
              </p:cNvPr>
              <p:cNvSpPr txBox="1"/>
              <p:nvPr/>
            </p:nvSpPr>
            <p:spPr>
              <a:xfrm>
                <a:off x="9241811" y="3138285"/>
                <a:ext cx="2868286"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𝑒𝑥𝑡</m:t>
                    </m:r>
                    <m:r>
                      <a:rPr lang="en-US" sz="1400" b="0" i="1" smtClean="0">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oMath>
                </a14:m>
                <a:r>
                  <a:rPr lang="en-US" sz="1400" dirty="0"/>
                  <a:t> corresponds to the falsifiable</a:t>
                </a:r>
                <a:br>
                  <a:rPr lang="en-US" sz="1400" dirty="0"/>
                </a:br>
                <a:r>
                  <a:rPr lang="en-US" sz="1400" dirty="0"/>
                  <a:t>part of a statement</a:t>
                </a:r>
              </a:p>
            </p:txBody>
          </p:sp>
        </mc:Choice>
        <mc:Fallback xmlns="">
          <p:sp>
            <p:nvSpPr>
              <p:cNvPr id="26" name="TextBox 25">
                <a:extLst>
                  <a:ext uri="{FF2B5EF4-FFF2-40B4-BE49-F238E27FC236}">
                    <a16:creationId xmlns:a16="http://schemas.microsoft.com/office/drawing/2014/main" id="{3665F6F9-09C8-566A-B551-C157432F5CEF}"/>
                  </a:ext>
                </a:extLst>
              </p:cNvPr>
              <p:cNvSpPr txBox="1">
                <a:spLocks noRot="1" noChangeAspect="1" noMove="1" noResize="1" noEditPoints="1" noAdjustHandles="1" noChangeArrowheads="1" noChangeShapeType="1" noTextEdit="1"/>
              </p:cNvSpPr>
              <p:nvPr/>
            </p:nvSpPr>
            <p:spPr>
              <a:xfrm>
                <a:off x="9241811" y="3138285"/>
                <a:ext cx="2868286" cy="523220"/>
              </a:xfrm>
              <a:prstGeom prst="rect">
                <a:avLst/>
              </a:prstGeom>
              <a:blipFill>
                <a:blip r:embed="rId5"/>
                <a:stretch>
                  <a:fillRect l="-637" t="-2326"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8F65CB5-A8EC-8875-68F4-0FE5E0B1D8E6}"/>
                  </a:ext>
                </a:extLst>
              </p:cNvPr>
              <p:cNvSpPr txBox="1"/>
              <p:nvPr/>
            </p:nvSpPr>
            <p:spPr>
              <a:xfrm>
                <a:off x="9241811" y="2435799"/>
                <a:ext cx="2756845"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a14:m>
                <a:r>
                  <a:rPr lang="en-US" sz="1400" dirty="0"/>
                  <a:t> corresponds to the undecidable</a:t>
                </a:r>
                <a:br>
                  <a:rPr lang="en-US" sz="1400" dirty="0"/>
                </a:br>
                <a:r>
                  <a:rPr lang="en-US" sz="1400" dirty="0"/>
                  <a:t>part of a statement</a:t>
                </a:r>
              </a:p>
            </p:txBody>
          </p:sp>
        </mc:Choice>
        <mc:Fallback xmlns="">
          <p:sp>
            <p:nvSpPr>
              <p:cNvPr id="27" name="TextBox 26">
                <a:extLst>
                  <a:ext uri="{FF2B5EF4-FFF2-40B4-BE49-F238E27FC236}">
                    <a16:creationId xmlns:a16="http://schemas.microsoft.com/office/drawing/2014/main" id="{58F65CB5-A8EC-8875-68F4-0FE5E0B1D8E6}"/>
                  </a:ext>
                </a:extLst>
              </p:cNvPr>
              <p:cNvSpPr txBox="1">
                <a:spLocks noRot="1" noChangeAspect="1" noMove="1" noResize="1" noEditPoints="1" noAdjustHandles="1" noChangeArrowheads="1" noChangeShapeType="1" noTextEdit="1"/>
              </p:cNvSpPr>
              <p:nvPr/>
            </p:nvSpPr>
            <p:spPr>
              <a:xfrm>
                <a:off x="9241811" y="2435799"/>
                <a:ext cx="2756845" cy="523220"/>
              </a:xfrm>
              <a:prstGeom prst="rect">
                <a:avLst/>
              </a:prstGeom>
              <a:blipFill>
                <a:blip r:embed="rId6"/>
                <a:stretch>
                  <a:fillRect l="-664" t="-2353" b="-11765"/>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08293AC9-6D91-807B-FCA9-A2A9761B9075}"/>
              </a:ext>
            </a:extLst>
          </p:cNvPr>
          <p:cNvCxnSpPr>
            <a:endCxn id="25" idx="1"/>
          </p:cNvCxnSpPr>
          <p:nvPr/>
        </p:nvCxnSpPr>
        <p:spPr>
          <a:xfrm flipV="1">
            <a:off x="8761915" y="1938857"/>
            <a:ext cx="479896" cy="384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8501D06-2B49-847C-48ED-080262D41CAB}"/>
              </a:ext>
            </a:extLst>
          </p:cNvPr>
          <p:cNvCxnSpPr>
            <a:endCxn id="27" idx="1"/>
          </p:cNvCxnSpPr>
          <p:nvPr/>
        </p:nvCxnSpPr>
        <p:spPr>
          <a:xfrm flipV="1">
            <a:off x="8761915" y="2697409"/>
            <a:ext cx="479896" cy="115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6D4DF3F-6D20-B5A5-3FA5-F4509934E244}"/>
              </a:ext>
            </a:extLst>
          </p:cNvPr>
          <p:cNvCxnSpPr>
            <a:endCxn id="26" idx="1"/>
          </p:cNvCxnSpPr>
          <p:nvPr/>
        </p:nvCxnSpPr>
        <p:spPr>
          <a:xfrm>
            <a:off x="8761915" y="3219136"/>
            <a:ext cx="479896" cy="180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281BE3E4-32C6-7631-65AB-A973C2904D0C}"/>
              </a:ext>
            </a:extLst>
          </p:cNvPr>
          <p:cNvGrpSpPr/>
          <p:nvPr/>
        </p:nvGrpSpPr>
        <p:grpSpPr>
          <a:xfrm>
            <a:off x="700790" y="4347858"/>
            <a:ext cx="3208184" cy="1479650"/>
            <a:chOff x="608166" y="1348615"/>
            <a:chExt cx="7780826" cy="3588603"/>
          </a:xfrm>
        </p:grpSpPr>
        <p:grpSp>
          <p:nvGrpSpPr>
            <p:cNvPr id="44" name="Group 43">
              <a:extLst>
                <a:ext uri="{FF2B5EF4-FFF2-40B4-BE49-F238E27FC236}">
                  <a16:creationId xmlns:a16="http://schemas.microsoft.com/office/drawing/2014/main" id="{128CBCB0-3AC5-2BB5-437C-A8EA9A99981E}"/>
                </a:ext>
              </a:extLst>
            </p:cNvPr>
            <p:cNvGrpSpPr/>
            <p:nvPr/>
          </p:nvGrpSpPr>
          <p:grpSpPr>
            <a:xfrm>
              <a:off x="1001222" y="3472140"/>
              <a:ext cx="6797787" cy="1465078"/>
              <a:chOff x="2212388" y="3872190"/>
              <a:chExt cx="6797787" cy="1465078"/>
            </a:xfrm>
          </p:grpSpPr>
          <p:grpSp>
            <p:nvGrpSpPr>
              <p:cNvPr id="78" name="Group 77">
                <a:extLst>
                  <a:ext uri="{FF2B5EF4-FFF2-40B4-BE49-F238E27FC236}">
                    <a16:creationId xmlns:a16="http://schemas.microsoft.com/office/drawing/2014/main" id="{FF91F03D-8ED9-5290-4FB3-050FB27EF91E}"/>
                  </a:ext>
                </a:extLst>
              </p:cNvPr>
              <p:cNvGrpSpPr/>
              <p:nvPr/>
            </p:nvGrpSpPr>
            <p:grpSpPr>
              <a:xfrm>
                <a:off x="7267876" y="3872190"/>
                <a:ext cx="1742299" cy="1465078"/>
                <a:chOff x="7120424" y="4399613"/>
                <a:chExt cx="1742299" cy="1465078"/>
              </a:xfrm>
            </p:grpSpPr>
            <p:sp>
              <p:nvSpPr>
                <p:cNvPr id="92" name="Oval 91">
                  <a:extLst>
                    <a:ext uri="{FF2B5EF4-FFF2-40B4-BE49-F238E27FC236}">
                      <a16:creationId xmlns:a16="http://schemas.microsoft.com/office/drawing/2014/main" id="{0AFEF7A7-CB16-3020-4507-49C941F8D024}"/>
                    </a:ext>
                  </a:extLst>
                </p:cNvPr>
                <p:cNvSpPr/>
                <p:nvPr/>
              </p:nvSpPr>
              <p:spPr>
                <a:xfrm>
                  <a:off x="7120424" y="4399613"/>
                  <a:ext cx="1742299" cy="1465078"/>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Oval 92">
                  <a:extLst>
                    <a:ext uri="{FF2B5EF4-FFF2-40B4-BE49-F238E27FC236}">
                      <a16:creationId xmlns:a16="http://schemas.microsoft.com/office/drawing/2014/main" id="{7329EEDD-B178-C916-46C4-1CFBF20CB185}"/>
                    </a:ext>
                  </a:extLst>
                </p:cNvPr>
                <p:cNvSpPr/>
                <p:nvPr/>
              </p:nvSpPr>
              <p:spPr>
                <a:xfrm>
                  <a:off x="8325626" y="489607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C83C0-1540-68C3-4810-54F7D2D0D5E9}"/>
                    </a:ext>
                  </a:extLst>
                </p:cNvPr>
                <p:cNvSpPr/>
                <p:nvPr/>
              </p:nvSpPr>
              <p:spPr>
                <a:xfrm>
                  <a:off x="7407281" y="512238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7D6250B-587F-8A12-0F50-6ACB95B8A868}"/>
                    </a:ext>
                  </a:extLst>
                </p:cNvPr>
                <p:cNvSpPr/>
                <p:nvPr/>
              </p:nvSpPr>
              <p:spPr>
                <a:xfrm>
                  <a:off x="8090010" y="548914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7102371-3B99-14A5-797D-9BFBD3172C83}"/>
                    </a:ext>
                  </a:extLst>
                </p:cNvPr>
                <p:cNvSpPr/>
                <p:nvPr/>
              </p:nvSpPr>
              <p:spPr>
                <a:xfrm>
                  <a:off x="7930758" y="520205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DBA71FE-AC0C-2635-0034-BE9FEF5DE870}"/>
                    </a:ext>
                  </a:extLst>
                </p:cNvPr>
                <p:cNvSpPr/>
                <p:nvPr/>
              </p:nvSpPr>
              <p:spPr>
                <a:xfrm>
                  <a:off x="7683115" y="4725385"/>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68F96B7-94CB-13E5-40CA-CEF1CB53D5F8}"/>
                  </a:ext>
                </a:extLst>
              </p:cNvPr>
              <p:cNvGrpSpPr/>
              <p:nvPr/>
            </p:nvGrpSpPr>
            <p:grpSpPr>
              <a:xfrm>
                <a:off x="2212388" y="3872190"/>
                <a:ext cx="1742299" cy="1465078"/>
                <a:chOff x="1936220" y="4385306"/>
                <a:chExt cx="1742299" cy="1465078"/>
              </a:xfrm>
            </p:grpSpPr>
            <p:sp>
              <p:nvSpPr>
                <p:cNvPr id="83" name="Oval 82">
                  <a:extLst>
                    <a:ext uri="{FF2B5EF4-FFF2-40B4-BE49-F238E27FC236}">
                      <a16:creationId xmlns:a16="http://schemas.microsoft.com/office/drawing/2014/main" id="{CDDE4FD7-2502-95AB-17B8-96012072EEA9}"/>
                    </a:ext>
                  </a:extLst>
                </p:cNvPr>
                <p:cNvSpPr/>
                <p:nvPr/>
              </p:nvSpPr>
              <p:spPr>
                <a:xfrm>
                  <a:off x="1936220" y="4385306"/>
                  <a:ext cx="1742299" cy="1465078"/>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Oval 83">
                  <a:extLst>
                    <a:ext uri="{FF2B5EF4-FFF2-40B4-BE49-F238E27FC236}">
                      <a16:creationId xmlns:a16="http://schemas.microsoft.com/office/drawing/2014/main" id="{E325459F-67C0-08EC-9DD5-2E73AE33A4D2}"/>
                    </a:ext>
                  </a:extLst>
                </p:cNvPr>
                <p:cNvSpPr/>
                <p:nvPr/>
              </p:nvSpPr>
              <p:spPr>
                <a:xfrm>
                  <a:off x="3141422" y="4881769"/>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80648CF-28B3-8BF2-3D6A-8B4A8B360CAB}"/>
                    </a:ext>
                  </a:extLst>
                </p:cNvPr>
                <p:cNvSpPr/>
                <p:nvPr/>
              </p:nvSpPr>
              <p:spPr>
                <a:xfrm>
                  <a:off x="2199116" y="521713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2F6C463-744B-8134-807C-254B031D2A91}"/>
                    </a:ext>
                  </a:extLst>
                </p:cNvPr>
                <p:cNvSpPr/>
                <p:nvPr/>
              </p:nvSpPr>
              <p:spPr>
                <a:xfrm>
                  <a:off x="3296784" y="5217138"/>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D52201A-47A3-8E9D-456E-AF3B1E6E5423}"/>
                    </a:ext>
                  </a:extLst>
                </p:cNvPr>
                <p:cNvSpPr/>
                <p:nvPr/>
              </p:nvSpPr>
              <p:spPr>
                <a:xfrm>
                  <a:off x="2552536" y="548914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84B31B4-1F31-BB83-D201-CAA709CDEAC1}"/>
                    </a:ext>
                  </a:extLst>
                </p:cNvPr>
                <p:cNvSpPr/>
                <p:nvPr/>
              </p:nvSpPr>
              <p:spPr>
                <a:xfrm>
                  <a:off x="2727129" y="5043214"/>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E0B67EB-6CFF-9D6A-81BF-488E3CD61731}"/>
                    </a:ext>
                  </a:extLst>
                </p:cNvPr>
                <p:cNvSpPr/>
                <p:nvPr/>
              </p:nvSpPr>
              <p:spPr>
                <a:xfrm>
                  <a:off x="3012901" y="545363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4EBA014-4191-E16A-C2BA-02D1B3D3E6DA}"/>
                    </a:ext>
                  </a:extLst>
                </p:cNvPr>
                <p:cNvSpPr/>
                <p:nvPr/>
              </p:nvSpPr>
              <p:spPr>
                <a:xfrm>
                  <a:off x="2790957" y="461673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2E2F535-4BB2-FE7E-F98B-F3DEC1194501}"/>
                    </a:ext>
                  </a:extLst>
                </p:cNvPr>
                <p:cNvSpPr/>
                <p:nvPr/>
              </p:nvSpPr>
              <p:spPr>
                <a:xfrm>
                  <a:off x="2262534" y="482079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0" name="Straight Connector 79">
                <a:extLst>
                  <a:ext uri="{FF2B5EF4-FFF2-40B4-BE49-F238E27FC236}">
                    <a16:creationId xmlns:a16="http://schemas.microsoft.com/office/drawing/2014/main" id="{C3F25802-2DD6-F75E-E0FB-900AB3818301}"/>
                  </a:ext>
                </a:extLst>
              </p:cNvPr>
              <p:cNvCxnSpPr>
                <a:cxnSpLocks/>
              </p:cNvCxnSpPr>
              <p:nvPr/>
            </p:nvCxnSpPr>
            <p:spPr>
              <a:xfrm flipV="1">
                <a:off x="3417590" y="4307674"/>
                <a:ext cx="4386514" cy="651658"/>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13B1D585-2DC1-67DC-6755-02197B2E4AE9}"/>
                  </a:ext>
                </a:extLst>
              </p:cNvPr>
              <p:cNvCxnSpPr>
                <a:cxnSpLocks/>
              </p:cNvCxnSpPr>
              <p:nvPr/>
            </p:nvCxnSpPr>
            <p:spPr>
              <a:xfrm flipV="1">
                <a:off x="3138146" y="4230631"/>
                <a:ext cx="4608740" cy="331424"/>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82" name="Straight Connector 81">
                <a:extLst>
                  <a:ext uri="{FF2B5EF4-FFF2-40B4-BE49-F238E27FC236}">
                    <a16:creationId xmlns:a16="http://schemas.microsoft.com/office/drawing/2014/main" id="{F0953172-7C74-B010-C202-1095FC327820}"/>
                  </a:ext>
                </a:extLst>
              </p:cNvPr>
              <p:cNvCxnSpPr>
                <a:cxnSpLocks/>
              </p:cNvCxnSpPr>
              <p:nvPr/>
            </p:nvCxnSpPr>
            <p:spPr>
              <a:xfrm>
                <a:off x="3176933" y="4146006"/>
                <a:ext cx="4293715" cy="484470"/>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grpSp>
          <p:nvGrpSpPr>
            <p:cNvPr id="45" name="Group 44">
              <a:extLst>
                <a:ext uri="{FF2B5EF4-FFF2-40B4-BE49-F238E27FC236}">
                  <a16:creationId xmlns:a16="http://schemas.microsoft.com/office/drawing/2014/main" id="{AB2A0C46-8499-8A53-EC91-27DF95319E11}"/>
                </a:ext>
              </a:extLst>
            </p:cNvPr>
            <p:cNvGrpSpPr/>
            <p:nvPr/>
          </p:nvGrpSpPr>
          <p:grpSpPr>
            <a:xfrm>
              <a:off x="608166" y="1348615"/>
              <a:ext cx="2715202" cy="1605910"/>
              <a:chOff x="1085238" y="2632678"/>
              <a:chExt cx="2715202" cy="1605910"/>
            </a:xfrm>
          </p:grpSpPr>
          <p:sp>
            <p:nvSpPr>
              <p:cNvPr id="63" name="Oval 62">
                <a:extLst>
                  <a:ext uri="{FF2B5EF4-FFF2-40B4-BE49-F238E27FC236}">
                    <a16:creationId xmlns:a16="http://schemas.microsoft.com/office/drawing/2014/main" id="{5F4C09F5-A478-DB7E-E471-76ABA6FB07F6}"/>
                  </a:ext>
                </a:extLst>
              </p:cNvPr>
              <p:cNvSpPr/>
              <p:nvPr/>
            </p:nvSpPr>
            <p:spPr>
              <a:xfrm>
                <a:off x="1085238" y="2632678"/>
                <a:ext cx="2715202" cy="160591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a:extLst>
                  <a:ext uri="{FF2B5EF4-FFF2-40B4-BE49-F238E27FC236}">
                    <a16:creationId xmlns:a16="http://schemas.microsoft.com/office/drawing/2014/main" id="{52A20C9F-9BBD-5EEA-9AF0-A2FEC78CC4F6}"/>
                  </a:ext>
                </a:extLst>
              </p:cNvPr>
              <p:cNvSpPr/>
              <p:nvPr/>
            </p:nvSpPr>
            <p:spPr>
              <a:xfrm>
                <a:off x="2320031" y="303265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B7761D8-48D9-78BB-2693-E29489C2CA22}"/>
                  </a:ext>
                </a:extLst>
              </p:cNvPr>
              <p:cNvSpPr/>
              <p:nvPr/>
            </p:nvSpPr>
            <p:spPr>
              <a:xfrm>
                <a:off x="1305017" y="346451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130BA5B-25FF-9BEB-4825-7C0F5EB9C089}"/>
                  </a:ext>
                </a:extLst>
              </p:cNvPr>
              <p:cNvSpPr/>
              <p:nvPr/>
            </p:nvSpPr>
            <p:spPr>
              <a:xfrm>
                <a:off x="2756516" y="334368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4856393-C43C-BC63-75B0-F23BE141D228}"/>
                  </a:ext>
                </a:extLst>
              </p:cNvPr>
              <p:cNvSpPr/>
              <p:nvPr/>
            </p:nvSpPr>
            <p:spPr>
              <a:xfrm>
                <a:off x="2756517" y="38312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A6385DA-D35C-80D8-0FB5-4782D235FAAE}"/>
                  </a:ext>
                </a:extLst>
              </p:cNvPr>
              <p:cNvSpPr/>
              <p:nvPr/>
            </p:nvSpPr>
            <p:spPr>
              <a:xfrm>
                <a:off x="2251969" y="354860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E91743C-9682-C50D-DDF8-2EF4351B2110}"/>
                  </a:ext>
                </a:extLst>
              </p:cNvPr>
              <p:cNvSpPr/>
              <p:nvPr/>
            </p:nvSpPr>
            <p:spPr>
              <a:xfrm>
                <a:off x="1747421" y="362998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53DDF99-6CC6-91D2-9773-58AA80F2A12D}"/>
                  </a:ext>
                </a:extLst>
              </p:cNvPr>
              <p:cNvSpPr/>
              <p:nvPr/>
            </p:nvSpPr>
            <p:spPr>
              <a:xfrm>
                <a:off x="1876147" y="329058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1EB340B-631A-6DAD-C730-A123D3BD8B19}"/>
                  </a:ext>
                </a:extLst>
              </p:cNvPr>
              <p:cNvSpPr/>
              <p:nvPr/>
            </p:nvSpPr>
            <p:spPr>
              <a:xfrm>
                <a:off x="3016932" y="296163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E9D3FF9-E933-DC1B-85F5-715564AAB273}"/>
                  </a:ext>
                </a:extLst>
              </p:cNvPr>
              <p:cNvSpPr/>
              <p:nvPr/>
            </p:nvSpPr>
            <p:spPr>
              <a:xfrm>
                <a:off x="2243091" y="39284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92C022D-3ABB-7CF2-A891-1FD5AFF3CB86}"/>
                  </a:ext>
                </a:extLst>
              </p:cNvPr>
              <p:cNvSpPr/>
              <p:nvPr/>
            </p:nvSpPr>
            <p:spPr>
              <a:xfrm>
                <a:off x="1845078" y="296163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A4D65CF-4650-3E71-42E6-A0407CB81019}"/>
                  </a:ext>
                </a:extLst>
              </p:cNvPr>
              <p:cNvSpPr/>
              <p:nvPr/>
            </p:nvSpPr>
            <p:spPr>
              <a:xfrm>
                <a:off x="2562690" y="28124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590E737-36D3-F06E-4224-D9B35B54A411}"/>
                  </a:ext>
                </a:extLst>
              </p:cNvPr>
              <p:cNvSpPr/>
              <p:nvPr/>
            </p:nvSpPr>
            <p:spPr>
              <a:xfrm>
                <a:off x="3087953" y="3733006"/>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2E70E0C-A1EC-6827-6E6E-810AD236025B}"/>
                  </a:ext>
                </a:extLst>
              </p:cNvPr>
              <p:cNvSpPr/>
              <p:nvPr/>
            </p:nvSpPr>
            <p:spPr>
              <a:xfrm>
                <a:off x="3435660" y="34290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642B167-4306-A84B-ADFA-6970B09375E2}"/>
                  </a:ext>
                </a:extLst>
              </p:cNvPr>
              <p:cNvSpPr/>
              <p:nvPr/>
            </p:nvSpPr>
            <p:spPr>
              <a:xfrm>
                <a:off x="1457419" y="310367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C687185-06A2-DBCA-2396-4EEA5E9C998B}"/>
                </a:ext>
              </a:extLst>
            </p:cNvPr>
            <p:cNvGrpSpPr/>
            <p:nvPr/>
          </p:nvGrpSpPr>
          <p:grpSpPr>
            <a:xfrm>
              <a:off x="5673790" y="1372812"/>
              <a:ext cx="2715202" cy="1605910"/>
              <a:chOff x="1085238" y="2632678"/>
              <a:chExt cx="2715202" cy="1605910"/>
            </a:xfrm>
          </p:grpSpPr>
          <p:sp>
            <p:nvSpPr>
              <p:cNvPr id="55" name="Oval 54">
                <a:extLst>
                  <a:ext uri="{FF2B5EF4-FFF2-40B4-BE49-F238E27FC236}">
                    <a16:creationId xmlns:a16="http://schemas.microsoft.com/office/drawing/2014/main" id="{FC286482-93E4-F196-246F-CAEE2AA99674}"/>
                  </a:ext>
                </a:extLst>
              </p:cNvPr>
              <p:cNvSpPr/>
              <p:nvPr/>
            </p:nvSpPr>
            <p:spPr>
              <a:xfrm>
                <a:off x="1085238" y="2632678"/>
                <a:ext cx="2715202" cy="160591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Oval 55">
                <a:extLst>
                  <a:ext uri="{FF2B5EF4-FFF2-40B4-BE49-F238E27FC236}">
                    <a16:creationId xmlns:a16="http://schemas.microsoft.com/office/drawing/2014/main" id="{A19BDC1C-AE11-E163-F6DB-29B6D1ED0765}"/>
                  </a:ext>
                </a:extLst>
              </p:cNvPr>
              <p:cNvSpPr/>
              <p:nvPr/>
            </p:nvSpPr>
            <p:spPr>
              <a:xfrm>
                <a:off x="2756516" y="3343681"/>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C8C13CA-6FC2-CD2C-070B-A5FBE58644D5}"/>
                  </a:ext>
                </a:extLst>
              </p:cNvPr>
              <p:cNvSpPr/>
              <p:nvPr/>
            </p:nvSpPr>
            <p:spPr>
              <a:xfrm>
                <a:off x="1747421" y="362998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3EC28B2-3278-BFF7-4700-6E80D0E57827}"/>
                  </a:ext>
                </a:extLst>
              </p:cNvPr>
              <p:cNvSpPr/>
              <p:nvPr/>
            </p:nvSpPr>
            <p:spPr>
              <a:xfrm>
                <a:off x="2243091" y="392841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445AA04-A647-7EA5-B31C-F6F8A498653C}"/>
                  </a:ext>
                </a:extLst>
              </p:cNvPr>
              <p:cNvSpPr/>
              <p:nvPr/>
            </p:nvSpPr>
            <p:spPr>
              <a:xfrm>
                <a:off x="1845078" y="2961632"/>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ADF643F-11A4-8A17-04E2-4908BCD1A024}"/>
                  </a:ext>
                </a:extLst>
              </p:cNvPr>
              <p:cNvSpPr/>
              <p:nvPr/>
            </p:nvSpPr>
            <p:spPr>
              <a:xfrm>
                <a:off x="2562690" y="2812467"/>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65112B1-BA4F-81F1-82F9-7ED8E2E028EE}"/>
                  </a:ext>
                </a:extLst>
              </p:cNvPr>
              <p:cNvSpPr/>
              <p:nvPr/>
            </p:nvSpPr>
            <p:spPr>
              <a:xfrm>
                <a:off x="3435660" y="3429000"/>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39991D-0A75-29C0-47C3-8031D0B97179}"/>
                  </a:ext>
                </a:extLst>
              </p:cNvPr>
              <p:cNvSpPr/>
              <p:nvPr/>
            </p:nvSpPr>
            <p:spPr>
              <a:xfrm>
                <a:off x="1457419" y="3103673"/>
                <a:ext cx="71021" cy="7102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47" name="Straight Connector 46">
              <a:extLst>
                <a:ext uri="{FF2B5EF4-FFF2-40B4-BE49-F238E27FC236}">
                  <a16:creationId xmlns:a16="http://schemas.microsoft.com/office/drawing/2014/main" id="{6B06F125-4213-7F3C-85AE-C9286AA86564}"/>
                </a:ext>
              </a:extLst>
            </p:cNvPr>
            <p:cNvCxnSpPr>
              <a:cxnSpLocks/>
            </p:cNvCxnSpPr>
            <p:nvPr/>
          </p:nvCxnSpPr>
          <p:spPr>
            <a:xfrm flipV="1">
              <a:off x="2409858" y="1879854"/>
              <a:ext cx="3590544" cy="20116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5744A5-A9DA-3BF7-7DCD-D1A67772B997}"/>
                </a:ext>
              </a:extLst>
            </p:cNvPr>
            <p:cNvCxnSpPr>
              <a:cxnSpLocks/>
            </p:cNvCxnSpPr>
            <p:nvPr/>
          </p:nvCxnSpPr>
          <p:spPr>
            <a:xfrm>
              <a:off x="1885602" y="2306574"/>
              <a:ext cx="4401312" cy="9144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C9C3821-14B1-BE32-232B-A4B6A1A18C97}"/>
                </a:ext>
              </a:extLst>
            </p:cNvPr>
            <p:cNvCxnSpPr>
              <a:cxnSpLocks/>
            </p:cNvCxnSpPr>
            <p:nvPr/>
          </p:nvCxnSpPr>
          <p:spPr>
            <a:xfrm flipV="1">
              <a:off x="3098706" y="2130639"/>
              <a:ext cx="4163206" cy="4791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4D585665-EA5E-749D-9E10-57152B02E299}"/>
                </a:ext>
              </a:extLst>
            </p:cNvPr>
            <p:cNvGrpSpPr/>
            <p:nvPr/>
          </p:nvGrpSpPr>
          <p:grpSpPr>
            <a:xfrm>
              <a:off x="1695844" y="2391071"/>
              <a:ext cx="5061844" cy="2370621"/>
              <a:chOff x="2907010" y="2791121"/>
              <a:chExt cx="5061844" cy="2370621"/>
            </a:xfrm>
          </p:grpSpPr>
          <p:sp>
            <p:nvSpPr>
              <p:cNvPr id="51" name="Oval 50">
                <a:extLst>
                  <a:ext uri="{FF2B5EF4-FFF2-40B4-BE49-F238E27FC236}">
                    <a16:creationId xmlns:a16="http://schemas.microsoft.com/office/drawing/2014/main" id="{5664F248-F7BE-E75A-55A6-6819C9965110}"/>
                  </a:ext>
                </a:extLst>
              </p:cNvPr>
              <p:cNvSpPr/>
              <p:nvPr/>
            </p:nvSpPr>
            <p:spPr>
              <a:xfrm rot="1485908">
                <a:off x="7508722" y="4044552"/>
                <a:ext cx="460132" cy="869557"/>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14EF44A-512C-BD0A-F932-B216ECD11A13}"/>
                  </a:ext>
                </a:extLst>
              </p:cNvPr>
              <p:cNvSpPr/>
              <p:nvPr/>
            </p:nvSpPr>
            <p:spPr>
              <a:xfrm rot="20779759">
                <a:off x="2907010" y="4013557"/>
                <a:ext cx="517041" cy="1148185"/>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92CE348D-DDE2-67E2-BA59-F559D273CC0A}"/>
                  </a:ext>
                </a:extLst>
              </p:cNvPr>
              <p:cNvCxnSpPr/>
              <p:nvPr/>
            </p:nvCxnSpPr>
            <p:spPr>
              <a:xfrm>
                <a:off x="7618160" y="2920014"/>
                <a:ext cx="212407" cy="1068148"/>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C00EAB7-CF30-59DA-5935-70F54BAC0210}"/>
                  </a:ext>
                </a:extLst>
              </p:cNvPr>
              <p:cNvCxnSpPr/>
              <p:nvPr/>
            </p:nvCxnSpPr>
            <p:spPr>
              <a:xfrm>
                <a:off x="3048206" y="2791121"/>
                <a:ext cx="8878" cy="1197041"/>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C9955E5-AE51-F4F5-67EF-0C87A9AB7BD3}"/>
                  </a:ext>
                </a:extLst>
              </p:cNvPr>
              <p:cNvSpPr txBox="1"/>
              <p:nvPr/>
            </p:nvSpPr>
            <p:spPr>
              <a:xfrm>
                <a:off x="283874" y="3929648"/>
                <a:ext cx="4266745" cy="307777"/>
              </a:xfrm>
              <a:prstGeom prst="rect">
                <a:avLst/>
              </a:prstGeom>
              <a:noFill/>
            </p:spPr>
            <p:txBody>
              <a:bodyPr wrap="none" rtlCol="0">
                <a:spAutoFit/>
              </a:bodyPr>
              <a:lstStyle/>
              <a:p>
                <a:r>
                  <a:rPr lang="en-US" sz="1400" dirty="0">
                    <a:solidFill>
                      <a:schemeClr val="accent5"/>
                    </a:solidFill>
                  </a:rPr>
                  <a:t>Inference relationship</a:t>
                </a:r>
                <a:r>
                  <a:rPr lang="en-US" sz="1400" dirty="0"/>
                  <a:t> </a:t>
                </a:r>
                <a14:m>
                  <m:oMath xmlns:m="http://schemas.openxmlformats.org/officeDocument/2006/math">
                    <m:r>
                      <a:rPr lang="en-US" sz="1400" b="0" i="1" smtClean="0">
                        <a:latin typeface="Cambria Math" panose="02040503050406030204" pitchFamily="18" charset="0"/>
                      </a:rPr>
                      <m:t>𝓇</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𝒟</m:t>
                        </m:r>
                      </m:e>
                      <m:sub>
                        <m:r>
                          <a:rPr lang="en-US" sz="1400" b="0" i="1" smtClean="0">
                            <a:latin typeface="Cambria Math" panose="02040503050406030204" pitchFamily="18" charset="0"/>
                          </a:rPr>
                          <m:t>𝑌</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𝒟</m:t>
                        </m:r>
                      </m:e>
                      <m:sub>
                        <m:r>
                          <a:rPr lang="en-US" sz="1400" b="0" i="1" smtClean="0">
                            <a:latin typeface="Cambria Math" panose="02040503050406030204" pitchFamily="18" charset="0"/>
                          </a:rPr>
                          <m:t>𝑋</m:t>
                        </m:r>
                      </m:sub>
                    </m:sSub>
                  </m:oMath>
                </a14:m>
                <a:r>
                  <a:rPr lang="en-US" sz="1400" dirty="0"/>
                  <a:t> such that </a:t>
                </a:r>
                <a14:m>
                  <m:oMath xmlns:m="http://schemas.openxmlformats.org/officeDocument/2006/math">
                    <m:r>
                      <a:rPr lang="en-US" sz="1400" b="0" i="1" smtClean="0">
                        <a:latin typeface="Cambria Math" panose="02040503050406030204" pitchFamily="18" charset="0"/>
                      </a:rPr>
                      <m:t>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𝑠</m:t>
                        </m:r>
                      </m:e>
                    </m:d>
                    <m:r>
                      <a:rPr lang="en-US" sz="1400" b="0" i="1" smtClean="0">
                        <a:latin typeface="Cambria Math" panose="02040503050406030204" pitchFamily="18" charset="0"/>
                      </a:rPr>
                      <m:t>≡</m:t>
                    </m:r>
                    <m:r>
                      <a:rPr lang="en-US" sz="1400" b="0" i="1" smtClean="0">
                        <a:latin typeface="Cambria Math" panose="02040503050406030204" pitchFamily="18" charset="0"/>
                      </a:rPr>
                      <m:t>𝑠</m:t>
                    </m:r>
                  </m:oMath>
                </a14:m>
                <a:endParaRPr lang="en-US" sz="1400" dirty="0"/>
              </a:p>
            </p:txBody>
          </p:sp>
        </mc:Choice>
        <mc:Fallback xmlns="">
          <p:sp>
            <p:nvSpPr>
              <p:cNvPr id="40" name="TextBox 39">
                <a:extLst>
                  <a:ext uri="{FF2B5EF4-FFF2-40B4-BE49-F238E27FC236}">
                    <a16:creationId xmlns:a16="http://schemas.microsoft.com/office/drawing/2014/main" id="{2C9955E5-AE51-F4F5-67EF-0C87A9AB7BD3}"/>
                  </a:ext>
                </a:extLst>
              </p:cNvPr>
              <p:cNvSpPr txBox="1">
                <a:spLocks noRot="1" noChangeAspect="1" noMove="1" noResize="1" noEditPoints="1" noAdjustHandles="1" noChangeArrowheads="1" noChangeShapeType="1" noTextEdit="1"/>
              </p:cNvSpPr>
              <p:nvPr/>
            </p:nvSpPr>
            <p:spPr>
              <a:xfrm>
                <a:off x="283874" y="3929648"/>
                <a:ext cx="4266745" cy="307777"/>
              </a:xfrm>
              <a:prstGeom prst="rect">
                <a:avLst/>
              </a:prstGeom>
              <a:blipFill>
                <a:blip r:embed="rId7"/>
                <a:stretch>
                  <a:fillRect l="-429"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DDF9BE5-E948-05F3-66B8-4BC4117F5E29}"/>
                  </a:ext>
                </a:extLst>
              </p:cNvPr>
              <p:cNvSpPr txBox="1"/>
              <p:nvPr/>
            </p:nvSpPr>
            <p:spPr>
              <a:xfrm>
                <a:off x="700790" y="5944040"/>
                <a:ext cx="3759940" cy="307777"/>
              </a:xfrm>
              <a:prstGeom prst="rect">
                <a:avLst/>
              </a:prstGeom>
              <a:noFill/>
            </p:spPr>
            <p:txBody>
              <a:bodyPr wrap="none" rtlCol="0">
                <a:spAutoFit/>
              </a:bodyPr>
              <a:lstStyle/>
              <a:p>
                <a:r>
                  <a:rPr lang="en-US" sz="1400" dirty="0">
                    <a:solidFill>
                      <a:schemeClr val="accent6"/>
                    </a:solidFill>
                  </a:rPr>
                  <a:t>Causal relationship </a:t>
                </a:r>
                <a14:m>
                  <m:oMath xmlns:m="http://schemas.openxmlformats.org/officeDocument/2006/math">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m:t>
                    </m:r>
                    <m:r>
                      <a:rPr lang="en-US" sz="1400" b="0" i="1" smtClean="0">
                        <a:latin typeface="Cambria Math" panose="02040503050406030204" pitchFamily="18" charset="0"/>
                      </a:rPr>
                      <m:t>𝑌</m:t>
                    </m:r>
                  </m:oMath>
                </a14:m>
                <a:r>
                  <a:rPr lang="en-US" sz="1400" dirty="0"/>
                  <a:t> such that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𝑓</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𝑥</m:t>
                        </m:r>
                      </m:e>
                    </m:d>
                  </m:oMath>
                </a14:m>
                <a:endParaRPr lang="en-US" sz="1400" dirty="0"/>
              </a:p>
            </p:txBody>
          </p:sp>
        </mc:Choice>
        <mc:Fallback xmlns="">
          <p:sp>
            <p:nvSpPr>
              <p:cNvPr id="41" name="TextBox 40">
                <a:extLst>
                  <a:ext uri="{FF2B5EF4-FFF2-40B4-BE49-F238E27FC236}">
                    <a16:creationId xmlns:a16="http://schemas.microsoft.com/office/drawing/2014/main" id="{FDDF9BE5-E948-05F3-66B8-4BC4117F5E29}"/>
                  </a:ext>
                </a:extLst>
              </p:cNvPr>
              <p:cNvSpPr txBox="1">
                <a:spLocks noRot="1" noChangeAspect="1" noMove="1" noResize="1" noEditPoints="1" noAdjustHandles="1" noChangeArrowheads="1" noChangeShapeType="1" noTextEdit="1"/>
              </p:cNvSpPr>
              <p:nvPr/>
            </p:nvSpPr>
            <p:spPr>
              <a:xfrm>
                <a:off x="700790" y="5944040"/>
                <a:ext cx="3759940" cy="307777"/>
              </a:xfrm>
              <a:prstGeom prst="rect">
                <a:avLst/>
              </a:prstGeom>
              <a:blipFill>
                <a:blip r:embed="rId8"/>
                <a:stretch>
                  <a:fillRect l="-486" t="-3922" b="-19608"/>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20643C30-9DCB-B8E9-60B4-38E7034052ED}"/>
              </a:ext>
            </a:extLst>
          </p:cNvPr>
          <p:cNvSpPr txBox="1"/>
          <p:nvPr/>
        </p:nvSpPr>
        <p:spPr>
          <a:xfrm>
            <a:off x="4993439" y="5725661"/>
            <a:ext cx="3912738" cy="707886"/>
          </a:xfrm>
          <a:prstGeom prst="rect">
            <a:avLst/>
          </a:prstGeom>
          <a:noFill/>
        </p:spPr>
        <p:txBody>
          <a:bodyPr wrap="none" rtlCol="0">
            <a:spAutoFit/>
          </a:bodyPr>
          <a:lstStyle/>
          <a:p>
            <a:pPr algn="ctr"/>
            <a:r>
              <a:rPr lang="en-US" sz="2000" dirty="0"/>
              <a:t>Experimental relationships must be</a:t>
            </a:r>
            <a:br>
              <a:rPr lang="en-US" sz="2000" dirty="0"/>
            </a:br>
            <a:r>
              <a:rPr lang="en-US" sz="2000" dirty="0"/>
              <a:t>topologically continuous</a:t>
            </a: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623782F0-23B1-921F-7CDB-1F7E05775F66}"/>
                  </a:ext>
                </a:extLst>
              </p:cNvPr>
              <p:cNvSpPr txBox="1"/>
              <p:nvPr/>
            </p:nvSpPr>
            <p:spPr>
              <a:xfrm>
                <a:off x="4789727" y="4553766"/>
                <a:ext cx="4063100" cy="954107"/>
              </a:xfrm>
              <a:prstGeom prst="rect">
                <a:avLst/>
              </a:prstGeom>
              <a:noFill/>
            </p:spPr>
            <p:txBody>
              <a:bodyPr wrap="none" rtlCol="0">
                <a:spAutoFit/>
              </a:bodyPr>
              <a:lstStyle/>
              <a:p>
                <a:pPr algn="ctr"/>
                <a:r>
                  <a:rPr lang="en-US" sz="2800" b="1" dirty="0">
                    <a:solidFill>
                      <a:schemeClr val="accent6">
                        <a:lumMod val="75000"/>
                      </a:schemeClr>
                    </a:solidFill>
                  </a:rPr>
                  <a:t>Experimental verifiability</a:t>
                </a:r>
                <a:br>
                  <a:rPr lang="en-US" sz="2800" b="1" dirty="0">
                    <a:solidFill>
                      <a:schemeClr val="accent6">
                        <a:lumMod val="75000"/>
                      </a:schemeClr>
                    </a:solidFill>
                  </a:rPr>
                </a:br>
                <a14:m>
                  <m:oMath xmlns:m="http://schemas.openxmlformats.org/officeDocument/2006/math">
                    <m:r>
                      <a:rPr lang="en-US" sz="2800" b="1" i="1" smtClean="0">
                        <a:solidFill>
                          <a:schemeClr val="accent6">
                            <a:lumMod val="75000"/>
                          </a:schemeClr>
                        </a:solidFill>
                        <a:latin typeface="Cambria Math" panose="02040503050406030204" pitchFamily="18" charset="0"/>
                      </a:rPr>
                      <m:t>⇒</m:t>
                    </m:r>
                  </m:oMath>
                </a14:m>
                <a:r>
                  <a:rPr lang="en-US" sz="2800" b="1" dirty="0">
                    <a:solidFill>
                      <a:schemeClr val="accent6">
                        <a:lumMod val="75000"/>
                      </a:schemeClr>
                    </a:solidFill>
                  </a:rPr>
                  <a:t> topology and </a:t>
                </a:r>
                <a14:m>
                  <m:oMath xmlns:m="http://schemas.openxmlformats.org/officeDocument/2006/math">
                    <m:r>
                      <a:rPr lang="en-US" sz="2800" b="1" i="1" smtClean="0">
                        <a:solidFill>
                          <a:schemeClr val="accent6">
                            <a:lumMod val="75000"/>
                          </a:schemeClr>
                        </a:solidFill>
                        <a:latin typeface="Cambria Math" panose="02040503050406030204" pitchFamily="18" charset="0"/>
                      </a:rPr>
                      <m:t>𝝈</m:t>
                    </m:r>
                  </m:oMath>
                </a14:m>
                <a:r>
                  <a:rPr lang="en-US" sz="2800" b="1" dirty="0">
                    <a:solidFill>
                      <a:schemeClr val="accent6">
                        <a:lumMod val="75000"/>
                      </a:schemeClr>
                    </a:solidFill>
                  </a:rPr>
                  <a:t>-algebra</a:t>
                </a:r>
              </a:p>
            </p:txBody>
          </p:sp>
        </mc:Choice>
        <mc:Fallback xmlns="">
          <p:sp>
            <p:nvSpPr>
              <p:cNvPr id="98" name="TextBox 97">
                <a:extLst>
                  <a:ext uri="{FF2B5EF4-FFF2-40B4-BE49-F238E27FC236}">
                    <a16:creationId xmlns:a16="http://schemas.microsoft.com/office/drawing/2014/main" id="{623782F0-23B1-921F-7CDB-1F7E05775F66}"/>
                  </a:ext>
                </a:extLst>
              </p:cNvPr>
              <p:cNvSpPr txBox="1">
                <a:spLocks noRot="1" noChangeAspect="1" noMove="1" noResize="1" noEditPoints="1" noAdjustHandles="1" noChangeArrowheads="1" noChangeShapeType="1" noTextEdit="1"/>
              </p:cNvSpPr>
              <p:nvPr/>
            </p:nvSpPr>
            <p:spPr>
              <a:xfrm>
                <a:off x="4789727" y="4553766"/>
                <a:ext cx="4063100" cy="954107"/>
              </a:xfrm>
              <a:prstGeom prst="rect">
                <a:avLst/>
              </a:prstGeom>
              <a:blipFill>
                <a:blip r:embed="rId9"/>
                <a:stretch>
                  <a:fillRect l="-901" t="-5732" r="-2553" b="-1719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D0A4A71-7877-D648-78B9-F24D7A207E7F}"/>
              </a:ext>
            </a:extLst>
          </p:cNvPr>
          <p:cNvSpPr>
            <a:spLocks noGrp="1"/>
          </p:cNvSpPr>
          <p:nvPr>
            <p:ph type="ftr" sz="quarter" idx="11"/>
          </p:nvPr>
        </p:nvSpPr>
        <p:spPr/>
        <p:txBody>
          <a:bodyPr/>
          <a:lstStyle/>
          <a:p>
            <a:r>
              <a:rPr lang="en-US"/>
              <a:t>Christine Aidala - University of Michigan</a:t>
            </a:r>
          </a:p>
        </p:txBody>
      </p:sp>
      <p:sp>
        <p:nvSpPr>
          <p:cNvPr id="32" name="TextBox 31">
            <a:extLst>
              <a:ext uri="{FF2B5EF4-FFF2-40B4-BE49-F238E27FC236}">
                <a16:creationId xmlns:a16="http://schemas.microsoft.com/office/drawing/2014/main" id="{1B97D77F-E343-1998-1721-E61F877A00BE}"/>
              </a:ext>
            </a:extLst>
          </p:cNvPr>
          <p:cNvSpPr txBox="1"/>
          <p:nvPr/>
        </p:nvSpPr>
        <p:spPr>
          <a:xfrm>
            <a:off x="2905863" y="6441580"/>
            <a:ext cx="6096000" cy="276999"/>
          </a:xfrm>
          <a:prstGeom prst="rect">
            <a:avLst/>
          </a:prstGeom>
          <a:noFill/>
        </p:spPr>
        <p:txBody>
          <a:bodyPr wrap="square">
            <a:spAutoFit/>
          </a:bodyPr>
          <a:lstStyle/>
          <a:p>
            <a:r>
              <a:rPr lang="en-US" sz="1200" dirty="0">
                <a:hlinkClick r:id="rId10"/>
              </a:rPr>
              <a:t>https://assumptionsofphysics.org/book/AssumptionsOfPhysicsV3.0.pdf#section.2.1.1</a:t>
            </a:r>
            <a:r>
              <a:rPr lang="en-US" sz="1200" dirty="0"/>
              <a:t> </a:t>
            </a:r>
          </a:p>
        </p:txBody>
      </p:sp>
    </p:spTree>
    <p:extLst>
      <p:ext uri="{BB962C8B-B14F-4D97-AF65-F5344CB8AC3E}">
        <p14:creationId xmlns:p14="http://schemas.microsoft.com/office/powerpoint/2010/main" val="2658175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CB50-8A97-AD53-32D9-E960538EC3F8}"/>
              </a:ext>
            </a:extLst>
          </p:cNvPr>
          <p:cNvSpPr>
            <a:spLocks noGrp="1"/>
          </p:cNvSpPr>
          <p:nvPr>
            <p:ph type="title"/>
          </p:nvPr>
        </p:nvSpPr>
        <p:spPr/>
        <p:txBody>
          <a:bodyPr/>
          <a:lstStyle/>
          <a:p>
            <a:r>
              <a:rPr lang="en-US" dirty="0"/>
              <a:t>Reproducibility and ensembles</a:t>
            </a:r>
          </a:p>
        </p:txBody>
      </p:sp>
      <p:sp>
        <p:nvSpPr>
          <p:cNvPr id="4" name="Slide Number Placeholder 3">
            <a:extLst>
              <a:ext uri="{FF2B5EF4-FFF2-40B4-BE49-F238E27FC236}">
                <a16:creationId xmlns:a16="http://schemas.microsoft.com/office/drawing/2014/main" id="{14588318-F079-5751-E3D1-387AE89965A3}"/>
              </a:ext>
            </a:extLst>
          </p:cNvPr>
          <p:cNvSpPr>
            <a:spLocks noGrp="1"/>
          </p:cNvSpPr>
          <p:nvPr>
            <p:ph type="sldNum" sz="quarter" idx="13"/>
          </p:nvPr>
        </p:nvSpPr>
        <p:spPr/>
        <p:txBody>
          <a:bodyPr/>
          <a:lstStyle/>
          <a:p>
            <a:fld id="{F47845EA-7733-40EE-B074-20032348B727}" type="slidenum">
              <a:rPr lang="en-US" smtClean="0"/>
              <a:t>29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65D40F-1FB2-2796-EDC7-46E47AE0B767}"/>
                  </a:ext>
                </a:extLst>
              </p:cNvPr>
              <p:cNvSpPr txBox="1"/>
              <p:nvPr/>
            </p:nvSpPr>
            <p:spPr>
              <a:xfrm>
                <a:off x="648734" y="982203"/>
                <a:ext cx="10891444" cy="584775"/>
              </a:xfrm>
              <a:prstGeom prst="rect">
                <a:avLst/>
              </a:prstGeom>
              <a:noFill/>
            </p:spPr>
            <p:txBody>
              <a:bodyPr wrap="none" rtlCol="0">
                <a:spAutoFit/>
              </a:bodyPr>
              <a:lstStyle/>
              <a:p>
                <a:pPr algn="ctr"/>
                <a:r>
                  <a:rPr lang="en-US" sz="3200" b="0" dirty="0">
                    <a:solidFill>
                      <a:schemeClr val="accent6">
                        <a:lumMod val="75000"/>
                      </a:schemeClr>
                    </a:solidFill>
                  </a:rPr>
                  <a:t>Scientific laws describe </a:t>
                </a:r>
                <a:r>
                  <a:rPr lang="en-US" sz="3200" dirty="0">
                    <a:solidFill>
                      <a:schemeClr val="accent6">
                        <a:lumMod val="75000"/>
                      </a:schemeClr>
                    </a:solidFill>
                  </a:rPr>
                  <a:t>reproducible relationships  </a:t>
                </a:r>
                <a14:m>
                  <m:oMath xmlns:m="http://schemas.openxmlformats.org/officeDocument/2006/math">
                    <m:r>
                      <a:rPr lang="en-US" sz="3200" b="0" i="1" smtClean="0">
                        <a:solidFill>
                          <a:schemeClr val="accent6">
                            <a:lumMod val="75000"/>
                          </a:schemeClr>
                        </a:solidFill>
                        <a:latin typeface="Cambria Math" panose="02040503050406030204" pitchFamily="18" charset="0"/>
                      </a:rPr>
                      <m:t>⇒</m:t>
                    </m:r>
                  </m:oMath>
                </a14:m>
                <a:r>
                  <a:rPr lang="en-US" sz="3200" dirty="0">
                    <a:solidFill>
                      <a:schemeClr val="accent6">
                        <a:lumMod val="75000"/>
                      </a:schemeClr>
                    </a:solidFill>
                  </a:rPr>
                  <a:t> Ensembles</a:t>
                </a:r>
              </a:p>
            </p:txBody>
          </p:sp>
        </mc:Choice>
        <mc:Fallback xmlns="">
          <p:sp>
            <p:nvSpPr>
              <p:cNvPr id="5" name="TextBox 4">
                <a:extLst>
                  <a:ext uri="{FF2B5EF4-FFF2-40B4-BE49-F238E27FC236}">
                    <a16:creationId xmlns:a16="http://schemas.microsoft.com/office/drawing/2014/main" id="{2965D40F-1FB2-2796-EDC7-46E47AE0B767}"/>
                  </a:ext>
                </a:extLst>
              </p:cNvPr>
              <p:cNvSpPr txBox="1">
                <a:spLocks noRot="1" noChangeAspect="1" noMove="1" noResize="1" noEditPoints="1" noAdjustHandles="1" noChangeArrowheads="1" noChangeShapeType="1" noTextEdit="1"/>
              </p:cNvSpPr>
              <p:nvPr/>
            </p:nvSpPr>
            <p:spPr>
              <a:xfrm>
                <a:off x="648734" y="982203"/>
                <a:ext cx="10891444" cy="584775"/>
              </a:xfrm>
              <a:prstGeom prst="rect">
                <a:avLst/>
              </a:prstGeom>
              <a:blipFill>
                <a:blip r:embed="rId2"/>
                <a:stretch>
                  <a:fillRect l="-895" t="-12500" r="-951"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0587218-6A3F-259B-EB30-2F86B020B89D}"/>
                  </a:ext>
                </a:extLst>
              </p:cNvPr>
              <p:cNvSpPr/>
              <p:nvPr/>
            </p:nvSpPr>
            <p:spPr>
              <a:xfrm>
                <a:off x="690880" y="1983193"/>
                <a:ext cx="711200"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a14:m>
                <a:endParaRPr lang="en-US" dirty="0"/>
              </a:p>
            </p:txBody>
          </p:sp>
        </mc:Choice>
        <mc:Fallback xmlns="">
          <p:sp>
            <p:nvSpPr>
              <p:cNvPr id="6" name="Rectangle 5">
                <a:extLst>
                  <a:ext uri="{FF2B5EF4-FFF2-40B4-BE49-F238E27FC236}">
                    <a16:creationId xmlns:a16="http://schemas.microsoft.com/office/drawing/2014/main" id="{F0587218-6A3F-259B-EB30-2F86B020B89D}"/>
                  </a:ext>
                </a:extLst>
              </p:cNvPr>
              <p:cNvSpPr>
                <a:spLocks noRot="1" noChangeAspect="1" noMove="1" noResize="1" noEditPoints="1" noAdjustHandles="1" noChangeArrowheads="1" noChangeShapeType="1" noTextEdit="1"/>
              </p:cNvSpPr>
              <p:nvPr/>
            </p:nvSpPr>
            <p:spPr>
              <a:xfrm>
                <a:off x="690880" y="1983193"/>
                <a:ext cx="711200" cy="6604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87A660F-C249-4693-0099-82EACDA3FC51}"/>
                  </a:ext>
                </a:extLst>
              </p:cNvPr>
              <p:cNvSpPr/>
              <p:nvPr/>
            </p:nvSpPr>
            <p:spPr>
              <a:xfrm>
                <a:off x="690880" y="2954221"/>
                <a:ext cx="711200"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endParaRPr lang="en-US" dirty="0"/>
              </a:p>
            </p:txBody>
          </p:sp>
        </mc:Choice>
        <mc:Fallback xmlns="">
          <p:sp>
            <p:nvSpPr>
              <p:cNvPr id="7" name="Rectangle 6">
                <a:extLst>
                  <a:ext uri="{FF2B5EF4-FFF2-40B4-BE49-F238E27FC236}">
                    <a16:creationId xmlns:a16="http://schemas.microsoft.com/office/drawing/2014/main" id="{987A660F-C249-4693-0099-82EACDA3FC51}"/>
                  </a:ext>
                </a:extLst>
              </p:cNvPr>
              <p:cNvSpPr>
                <a:spLocks noRot="1" noChangeAspect="1" noMove="1" noResize="1" noEditPoints="1" noAdjustHandles="1" noChangeArrowheads="1" noChangeShapeType="1" noTextEdit="1"/>
              </p:cNvSpPr>
              <p:nvPr/>
            </p:nvSpPr>
            <p:spPr>
              <a:xfrm>
                <a:off x="690880" y="2954221"/>
                <a:ext cx="711200" cy="660400"/>
              </a:xfrm>
              <a:prstGeom prst="rect">
                <a:avLst/>
              </a:prstGeom>
              <a:blipFill>
                <a:blip r:embed="rId4"/>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58A1660F-5224-DE26-6E09-2BF944E7A33C}"/>
              </a:ext>
            </a:extLst>
          </p:cNvPr>
          <p:cNvSpPr/>
          <p:nvPr/>
        </p:nvSpPr>
        <p:spPr>
          <a:xfrm>
            <a:off x="558800" y="1845715"/>
            <a:ext cx="2105978" cy="1899667"/>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293F78C-6019-9CE4-DF9C-C60DBFC63C66}"/>
              </a:ext>
            </a:extLst>
          </p:cNvPr>
          <p:cNvCxnSpPr>
            <a:cxnSpLocks/>
          </p:cNvCxnSpPr>
          <p:nvPr/>
        </p:nvCxnSpPr>
        <p:spPr>
          <a:xfrm>
            <a:off x="1461770" y="2313393"/>
            <a:ext cx="552636"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4C4E0EF-BCCB-D904-815A-74E54076A457}"/>
              </a:ext>
            </a:extLst>
          </p:cNvPr>
          <p:cNvCxnSpPr>
            <a:cxnSpLocks/>
          </p:cNvCxnSpPr>
          <p:nvPr/>
        </p:nvCxnSpPr>
        <p:spPr>
          <a:xfrm flipV="1">
            <a:off x="1459201" y="2886689"/>
            <a:ext cx="555205" cy="391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21575E4-FF27-3711-1F76-E83E13601F93}"/>
              </a:ext>
            </a:extLst>
          </p:cNvPr>
          <p:cNvGrpSpPr/>
          <p:nvPr/>
        </p:nvGrpSpPr>
        <p:grpSpPr>
          <a:xfrm>
            <a:off x="2039313" y="2596687"/>
            <a:ext cx="436017" cy="371316"/>
            <a:chOff x="2620499" y="4833143"/>
            <a:chExt cx="436017" cy="371316"/>
          </a:xfrm>
        </p:grpSpPr>
        <p:sp>
          <p:nvSpPr>
            <p:cNvPr id="12" name="Oval 11">
              <a:extLst>
                <a:ext uri="{FF2B5EF4-FFF2-40B4-BE49-F238E27FC236}">
                  <a16:creationId xmlns:a16="http://schemas.microsoft.com/office/drawing/2014/main" id="{A3F56341-72DD-333F-C2BD-E71022457A7D}"/>
                </a:ext>
              </a:extLst>
            </p:cNvPr>
            <p:cNvSpPr/>
            <p:nvPr/>
          </p:nvSpPr>
          <p:spPr>
            <a:xfrm>
              <a:off x="2662239" y="4861561"/>
              <a:ext cx="342898" cy="3428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266182-8420-D2E9-F646-E927FEFD9EC5}"/>
                    </a:ext>
                  </a:extLst>
                </p:cNvPr>
                <p:cNvSpPr txBox="1"/>
                <p:nvPr/>
              </p:nvSpPr>
              <p:spPr>
                <a:xfrm>
                  <a:off x="2620499" y="4833143"/>
                  <a:ext cx="436017" cy="3575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chemeClr val="bg1"/>
                                </a:solidFill>
                                <a:latin typeface="Cambria Math" panose="02040503050406030204" pitchFamily="18" charset="0"/>
                              </a:rPr>
                            </m:ctrlPr>
                          </m:sSubPr>
                          <m:e>
                            <m:r>
                              <a:rPr lang="en-US" sz="1600" i="1" dirty="0" smtClean="0">
                                <a:solidFill>
                                  <a:schemeClr val="bg1"/>
                                </a:solidFill>
                                <a:latin typeface="Cambria Math" panose="02040503050406030204" pitchFamily="18" charset="0"/>
                              </a:rPr>
                              <m:t>𝑆</m:t>
                            </m:r>
                          </m:e>
                          <m:sub>
                            <m:r>
                              <a:rPr lang="en-US" sz="1600" i="1" dirty="0" smtClean="0">
                                <a:solidFill>
                                  <a:schemeClr val="bg1"/>
                                </a:solidFill>
                                <a:latin typeface="Cambria Math" panose="02040503050406030204" pitchFamily="18" charset="0"/>
                              </a:rPr>
                              <m:t>𝑝</m:t>
                            </m:r>
                          </m:sub>
                        </m:sSub>
                      </m:oMath>
                    </m:oMathPara>
                  </a14:m>
                  <a:endParaRPr lang="en-US" sz="1600" dirty="0">
                    <a:solidFill>
                      <a:schemeClr val="bg1"/>
                    </a:solidFill>
                  </a:endParaRPr>
                </a:p>
              </p:txBody>
            </p:sp>
          </mc:Choice>
          <mc:Fallback xmlns="">
            <p:sp>
              <p:nvSpPr>
                <p:cNvPr id="28" name="TextBox 27">
                  <a:extLst>
                    <a:ext uri="{FF2B5EF4-FFF2-40B4-BE49-F238E27FC236}">
                      <a16:creationId xmlns:a16="http://schemas.microsoft.com/office/drawing/2014/main" id="{99C6A281-F904-BB8A-38C8-AA2664B169A4}"/>
                    </a:ext>
                  </a:extLst>
                </p:cNvPr>
                <p:cNvSpPr txBox="1">
                  <a:spLocks noRot="1" noChangeAspect="1" noMove="1" noResize="1" noEditPoints="1" noAdjustHandles="1" noChangeArrowheads="1" noChangeShapeType="1" noTextEdit="1"/>
                </p:cNvSpPr>
                <p:nvPr/>
              </p:nvSpPr>
              <p:spPr>
                <a:xfrm>
                  <a:off x="2620499" y="4833143"/>
                  <a:ext cx="436017" cy="357534"/>
                </a:xfrm>
                <a:prstGeom prst="rect">
                  <a:avLst/>
                </a:prstGeom>
                <a:blipFill>
                  <a:blip r:embed="rId5"/>
                  <a:stretch>
                    <a:fillRect b="-1695"/>
                  </a:stretch>
                </a:blipFill>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73C8A47A-A8BF-01D1-0188-02241A39117A}"/>
              </a:ext>
            </a:extLst>
          </p:cNvPr>
          <p:cNvCxnSpPr>
            <a:cxnSpLocks/>
          </p:cNvCxnSpPr>
          <p:nvPr/>
        </p:nvCxnSpPr>
        <p:spPr>
          <a:xfrm>
            <a:off x="2512377" y="2796554"/>
            <a:ext cx="1671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290C32-6321-030B-5DBE-C159CDF6AF2C}"/>
                  </a:ext>
                </a:extLst>
              </p:cNvPr>
              <p:cNvSpPr txBox="1"/>
              <p:nvPr/>
            </p:nvSpPr>
            <p:spPr>
              <a:xfrm>
                <a:off x="1567683" y="2166078"/>
                <a:ext cx="387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oMath>
                  </m:oMathPara>
                </a14:m>
                <a:endParaRPr lang="en-US" sz="1400" dirty="0"/>
              </a:p>
            </p:txBody>
          </p:sp>
        </mc:Choice>
        <mc:Fallback xmlns="">
          <p:sp>
            <p:nvSpPr>
              <p:cNvPr id="15" name="TextBox 14">
                <a:extLst>
                  <a:ext uri="{FF2B5EF4-FFF2-40B4-BE49-F238E27FC236}">
                    <a16:creationId xmlns:a16="http://schemas.microsoft.com/office/drawing/2014/main" id="{B5290C32-6321-030B-5DBE-C159CDF6AF2C}"/>
                  </a:ext>
                </a:extLst>
              </p:cNvPr>
              <p:cNvSpPr txBox="1">
                <a:spLocks noRot="1" noChangeAspect="1" noMove="1" noResize="1" noEditPoints="1" noAdjustHandles="1" noChangeArrowheads="1" noChangeShapeType="1" noTextEdit="1"/>
              </p:cNvSpPr>
              <p:nvPr/>
            </p:nvSpPr>
            <p:spPr>
              <a:xfrm>
                <a:off x="1567683" y="2166078"/>
                <a:ext cx="387863"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59240BA-E30B-07C2-6A27-24008DA719E6}"/>
                  </a:ext>
                </a:extLst>
              </p:cNvPr>
              <p:cNvSpPr txBox="1"/>
              <p:nvPr/>
            </p:nvSpPr>
            <p:spPr>
              <a:xfrm>
                <a:off x="1611789" y="3051293"/>
                <a:ext cx="3920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oMath>
                  </m:oMathPara>
                </a14:m>
                <a:endParaRPr lang="en-US" sz="1400" dirty="0"/>
              </a:p>
            </p:txBody>
          </p:sp>
        </mc:Choice>
        <mc:Fallback xmlns="">
          <p:sp>
            <p:nvSpPr>
              <p:cNvPr id="16" name="TextBox 15">
                <a:extLst>
                  <a:ext uri="{FF2B5EF4-FFF2-40B4-BE49-F238E27FC236}">
                    <a16:creationId xmlns:a16="http://schemas.microsoft.com/office/drawing/2014/main" id="{B59240BA-E30B-07C2-6A27-24008DA719E6}"/>
                  </a:ext>
                </a:extLst>
              </p:cNvPr>
              <p:cNvSpPr txBox="1">
                <a:spLocks noRot="1" noChangeAspect="1" noMove="1" noResize="1" noEditPoints="1" noAdjustHandles="1" noChangeArrowheads="1" noChangeShapeType="1" noTextEdit="1"/>
              </p:cNvSpPr>
              <p:nvPr/>
            </p:nvSpPr>
            <p:spPr>
              <a:xfrm>
                <a:off x="1611789" y="3051293"/>
                <a:ext cx="392030"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3C71D04-9D97-161D-7FE0-E66E561C6B9E}"/>
                  </a:ext>
                </a:extLst>
              </p:cNvPr>
              <p:cNvSpPr txBox="1"/>
              <p:nvPr/>
            </p:nvSpPr>
            <p:spPr>
              <a:xfrm>
                <a:off x="2664778" y="2469615"/>
                <a:ext cx="143552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r>
                            <a:rPr lang="en-US" sz="1400" b="0" i="1" smtClean="0">
                              <a:latin typeface="Cambria Math" panose="02040503050406030204" pitchFamily="18" charset="0"/>
                            </a:rPr>
                            <m:t>𝑝</m:t>
                          </m:r>
                        </m:e>
                      </m:d>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oMath>
                  </m:oMathPara>
                </a14:m>
                <a:endParaRPr lang="en-US" sz="1400" dirty="0"/>
              </a:p>
            </p:txBody>
          </p:sp>
        </mc:Choice>
        <mc:Fallback xmlns="">
          <p:sp>
            <p:nvSpPr>
              <p:cNvPr id="17" name="TextBox 16">
                <a:extLst>
                  <a:ext uri="{FF2B5EF4-FFF2-40B4-BE49-F238E27FC236}">
                    <a16:creationId xmlns:a16="http://schemas.microsoft.com/office/drawing/2014/main" id="{F3C71D04-9D97-161D-7FE0-E66E561C6B9E}"/>
                  </a:ext>
                </a:extLst>
              </p:cNvPr>
              <p:cNvSpPr txBox="1">
                <a:spLocks noRot="1" noChangeAspect="1" noMove="1" noResize="1" noEditPoints="1" noAdjustHandles="1" noChangeArrowheads="1" noChangeShapeType="1" noTextEdit="1"/>
              </p:cNvSpPr>
              <p:nvPr/>
            </p:nvSpPr>
            <p:spPr>
              <a:xfrm>
                <a:off x="2664778" y="2469615"/>
                <a:ext cx="1435521"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3036C4-D059-87B4-CB5E-CFEE6C316119}"/>
                  </a:ext>
                </a:extLst>
              </p:cNvPr>
              <p:cNvSpPr txBox="1"/>
              <p:nvPr/>
            </p:nvSpPr>
            <p:spPr>
              <a:xfrm>
                <a:off x="2721262" y="1781390"/>
                <a:ext cx="4980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oMath>
                  </m:oMathPara>
                </a14:m>
                <a:endParaRPr lang="en-US" sz="2800" dirty="0"/>
              </a:p>
            </p:txBody>
          </p:sp>
        </mc:Choice>
        <mc:Fallback xmlns="">
          <p:sp>
            <p:nvSpPr>
              <p:cNvPr id="18" name="TextBox 17">
                <a:extLst>
                  <a:ext uri="{FF2B5EF4-FFF2-40B4-BE49-F238E27FC236}">
                    <a16:creationId xmlns:a16="http://schemas.microsoft.com/office/drawing/2014/main" id="{653036C4-D059-87B4-CB5E-CFEE6C316119}"/>
                  </a:ext>
                </a:extLst>
              </p:cNvPr>
              <p:cNvSpPr txBox="1">
                <a:spLocks noRot="1" noChangeAspect="1" noMove="1" noResize="1" noEditPoints="1" noAdjustHandles="1" noChangeArrowheads="1" noChangeShapeType="1" noTextEdit="1"/>
              </p:cNvSpPr>
              <p:nvPr/>
            </p:nvSpPr>
            <p:spPr>
              <a:xfrm>
                <a:off x="2721262" y="1781390"/>
                <a:ext cx="498021" cy="523220"/>
              </a:xfrm>
              <a:prstGeom prst="rect">
                <a:avLst/>
              </a:prstGeom>
              <a:blipFill>
                <a:blip r:embed="rId9"/>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E61C9F2-16A2-C8A5-B4A7-4B5BE615530F}"/>
              </a:ext>
            </a:extLst>
          </p:cNvPr>
          <p:cNvSpPr txBox="1"/>
          <p:nvPr/>
        </p:nvSpPr>
        <p:spPr>
          <a:xfrm>
            <a:off x="4857499" y="1904468"/>
            <a:ext cx="7057830" cy="523220"/>
          </a:xfrm>
          <a:prstGeom prst="rect">
            <a:avLst/>
          </a:prstGeom>
          <a:noFill/>
        </p:spPr>
        <p:txBody>
          <a:bodyPr wrap="none" rtlCol="0">
            <a:spAutoFit/>
          </a:bodyPr>
          <a:lstStyle/>
          <a:p>
            <a:r>
              <a:rPr lang="en-US" sz="2800" dirty="0"/>
              <a:t>Ensembles are outputs of repeatable processes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22E54B-0E08-3B30-4B88-57EEE548D220}"/>
                  </a:ext>
                </a:extLst>
              </p:cNvPr>
              <p:cNvSpPr txBox="1"/>
              <p:nvPr/>
            </p:nvSpPr>
            <p:spPr>
              <a:xfrm>
                <a:off x="4750671" y="2623503"/>
                <a:ext cx="7198381" cy="523220"/>
              </a:xfrm>
              <a:prstGeom prst="rect">
                <a:avLst/>
              </a:prstGeom>
              <a:noFill/>
            </p:spPr>
            <p:txBody>
              <a:bodyPr wrap="none" rtlCol="0">
                <a:spAutoFit/>
              </a:bodyPr>
              <a:lstStyle/>
              <a:p>
                <a:r>
                  <a:rPr lang="en-US" sz="2800" b="1" dirty="0">
                    <a:solidFill>
                      <a:schemeClr val="accent6">
                        <a:lumMod val="75000"/>
                      </a:schemeClr>
                    </a:solidFill>
                  </a:rPr>
                  <a:t>Statistical mixing </a:t>
                </a:r>
                <a14:m>
                  <m:oMath xmlns:m="http://schemas.openxmlformats.org/officeDocument/2006/math">
                    <m:r>
                      <a:rPr lang="en-US" sz="2800" b="1" i="1" smtClean="0">
                        <a:solidFill>
                          <a:schemeClr val="accent6">
                            <a:lumMod val="75000"/>
                          </a:schemeClr>
                        </a:solidFill>
                        <a:latin typeface="Cambria Math" panose="02040503050406030204" pitchFamily="18" charset="0"/>
                      </a:rPr>
                      <m:t>⇒</m:t>
                    </m:r>
                  </m:oMath>
                </a14:m>
                <a:r>
                  <a:rPr lang="en-US" sz="2800" b="1" dirty="0">
                    <a:solidFill>
                      <a:schemeClr val="accent6">
                        <a:lumMod val="75000"/>
                      </a:schemeClr>
                    </a:solidFill>
                  </a:rPr>
                  <a:t> Linear structures in physics</a:t>
                </a:r>
              </a:p>
            </p:txBody>
          </p:sp>
        </mc:Choice>
        <mc:Fallback xmlns="">
          <p:sp>
            <p:nvSpPr>
              <p:cNvPr id="20" name="TextBox 19">
                <a:extLst>
                  <a:ext uri="{FF2B5EF4-FFF2-40B4-BE49-F238E27FC236}">
                    <a16:creationId xmlns:a16="http://schemas.microsoft.com/office/drawing/2014/main" id="{CD22E54B-0E08-3B30-4B88-57EEE548D220}"/>
                  </a:ext>
                </a:extLst>
              </p:cNvPr>
              <p:cNvSpPr txBox="1">
                <a:spLocks noRot="1" noChangeAspect="1" noMove="1" noResize="1" noEditPoints="1" noAdjustHandles="1" noChangeArrowheads="1" noChangeShapeType="1" noTextEdit="1"/>
              </p:cNvSpPr>
              <p:nvPr/>
            </p:nvSpPr>
            <p:spPr>
              <a:xfrm>
                <a:off x="4750671" y="2623503"/>
                <a:ext cx="7198381" cy="523220"/>
              </a:xfrm>
              <a:prstGeom prst="rect">
                <a:avLst/>
              </a:prstGeom>
              <a:blipFill>
                <a:blip r:embed="rId10"/>
                <a:stretch>
                  <a:fillRect l="-1693" t="-10465" r="-677" b="-32558"/>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A0FC9A3-8AAE-8237-4A9B-2B6E1E42E5F9}"/>
              </a:ext>
            </a:extLst>
          </p:cNvPr>
          <p:cNvSpPr txBox="1"/>
          <p:nvPr/>
        </p:nvSpPr>
        <p:spPr>
          <a:xfrm>
            <a:off x="1152806" y="4082871"/>
            <a:ext cx="6576051" cy="707886"/>
          </a:xfrm>
          <a:prstGeom prst="rect">
            <a:avLst/>
          </a:prstGeom>
          <a:noFill/>
        </p:spPr>
        <p:txBody>
          <a:bodyPr wrap="square" rtlCol="0">
            <a:spAutoFit/>
          </a:bodyPr>
          <a:lstStyle/>
          <a:p>
            <a:r>
              <a:rPr lang="en-US" sz="2000" dirty="0">
                <a:solidFill>
                  <a:srgbClr val="C00000"/>
                </a:solidFill>
              </a:rPr>
              <a:t>Note: mixing coefficients are parameters of the preparation, NOT probabilities in the ordinary sense</a:t>
            </a:r>
          </a:p>
        </p:txBody>
      </p:sp>
      <p:sp>
        <p:nvSpPr>
          <p:cNvPr id="3" name="Footer Placeholder 2">
            <a:extLst>
              <a:ext uri="{FF2B5EF4-FFF2-40B4-BE49-F238E27FC236}">
                <a16:creationId xmlns:a16="http://schemas.microsoft.com/office/drawing/2014/main" id="{25BAC349-EF5C-A015-DBED-9312FC123087}"/>
              </a:ext>
            </a:extLst>
          </p:cNvPr>
          <p:cNvSpPr>
            <a:spLocks noGrp="1"/>
          </p:cNvSpPr>
          <p:nvPr>
            <p:ph type="ftr" sz="quarter" idx="11"/>
          </p:nvPr>
        </p:nvSpPr>
        <p:spPr/>
        <p:txBody>
          <a:bodyPr/>
          <a:lstStyle/>
          <a:p>
            <a:r>
              <a:rPr lang="en-US"/>
              <a:t>Christine Aidala - University of Michigan</a:t>
            </a:r>
          </a:p>
        </p:txBody>
      </p:sp>
      <p:pic>
        <p:nvPicPr>
          <p:cNvPr id="24" name="Picture 23">
            <a:extLst>
              <a:ext uri="{FF2B5EF4-FFF2-40B4-BE49-F238E27FC236}">
                <a16:creationId xmlns:a16="http://schemas.microsoft.com/office/drawing/2014/main" id="{288F961E-12D9-17A8-972D-D7F4F6C9D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670" y="5648571"/>
            <a:ext cx="2218832" cy="941323"/>
          </a:xfrm>
          <a:prstGeom prst="rect">
            <a:avLst/>
          </a:prstGeom>
        </p:spPr>
      </p:pic>
    </p:spTree>
    <p:extLst>
      <p:ext uri="{BB962C8B-B14F-4D97-AF65-F5344CB8AC3E}">
        <p14:creationId xmlns:p14="http://schemas.microsoft.com/office/powerpoint/2010/main" val="179608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BCDC4-B9B9-B91F-9080-C1E0DE58DAEF}"/>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9DEB843-C6EB-5F54-D5FA-67BF69D6237D}"/>
              </a:ext>
            </a:extLst>
          </p:cNvPr>
          <p:cNvGrpSpPr/>
          <p:nvPr/>
        </p:nvGrpSpPr>
        <p:grpSpPr>
          <a:xfrm>
            <a:off x="1253268" y="1478637"/>
            <a:ext cx="5329477" cy="4258323"/>
            <a:chOff x="6381363" y="1621601"/>
            <a:chExt cx="5537623" cy="4424634"/>
          </a:xfrm>
        </p:grpSpPr>
        <p:sp>
          <p:nvSpPr>
            <p:cNvPr id="6" name="Rectangle 5">
              <a:extLst>
                <a:ext uri="{FF2B5EF4-FFF2-40B4-BE49-F238E27FC236}">
                  <a16:creationId xmlns:a16="http://schemas.microsoft.com/office/drawing/2014/main" id="{73290A96-4AC2-3B03-8D13-B9C0A97A4ED1}"/>
                </a:ext>
              </a:extLst>
            </p:cNvPr>
            <p:cNvSpPr/>
            <p:nvPr/>
          </p:nvSpPr>
          <p:spPr>
            <a:xfrm>
              <a:off x="7535247" y="5514390"/>
              <a:ext cx="3006017"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Theory of Everything</a:t>
              </a:r>
            </a:p>
          </p:txBody>
        </p:sp>
        <p:sp>
          <p:nvSpPr>
            <p:cNvPr id="7" name="Rectangle 6">
              <a:extLst>
                <a:ext uri="{FF2B5EF4-FFF2-40B4-BE49-F238E27FC236}">
                  <a16:creationId xmlns:a16="http://schemas.microsoft.com/office/drawing/2014/main" id="{1F347899-42C6-763B-B355-4B658C3C09A7}"/>
                </a:ext>
              </a:extLst>
            </p:cNvPr>
            <p:cNvSpPr/>
            <p:nvPr/>
          </p:nvSpPr>
          <p:spPr>
            <a:xfrm>
              <a:off x="6381363" y="4544880"/>
              <a:ext cx="2053510"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General Relativity</a:t>
              </a:r>
            </a:p>
          </p:txBody>
        </p:sp>
        <p:sp>
          <p:nvSpPr>
            <p:cNvPr id="8" name="Rectangle 7">
              <a:extLst>
                <a:ext uri="{FF2B5EF4-FFF2-40B4-BE49-F238E27FC236}">
                  <a16:creationId xmlns:a16="http://schemas.microsoft.com/office/drawing/2014/main" id="{CA0D99E3-EBFC-8CFD-584D-9A9251401D7B}"/>
                </a:ext>
              </a:extLst>
            </p:cNvPr>
            <p:cNvSpPr/>
            <p:nvPr/>
          </p:nvSpPr>
          <p:spPr>
            <a:xfrm>
              <a:off x="9240421" y="4546864"/>
              <a:ext cx="2404890"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Grand Unified Theory</a:t>
              </a:r>
            </a:p>
          </p:txBody>
        </p:sp>
        <p:sp>
          <p:nvSpPr>
            <p:cNvPr id="9" name="Rectangle 8">
              <a:extLst>
                <a:ext uri="{FF2B5EF4-FFF2-40B4-BE49-F238E27FC236}">
                  <a16:creationId xmlns:a16="http://schemas.microsoft.com/office/drawing/2014/main" id="{8CE9E36C-8875-908C-362E-01AA351B538C}"/>
                </a:ext>
              </a:extLst>
            </p:cNvPr>
            <p:cNvSpPr/>
            <p:nvPr/>
          </p:nvSpPr>
          <p:spPr>
            <a:xfrm>
              <a:off x="10204511" y="3572691"/>
              <a:ext cx="1642258"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Electro-weak</a:t>
              </a:r>
            </a:p>
          </p:txBody>
        </p:sp>
        <p:sp>
          <p:nvSpPr>
            <p:cNvPr id="10" name="Rectangle 9">
              <a:extLst>
                <a:ext uri="{FF2B5EF4-FFF2-40B4-BE49-F238E27FC236}">
                  <a16:creationId xmlns:a16="http://schemas.microsoft.com/office/drawing/2014/main" id="{BB6A11A3-1D42-BABE-EF51-FCC0D9F75783}"/>
                </a:ext>
              </a:extLst>
            </p:cNvPr>
            <p:cNvSpPr/>
            <p:nvPr/>
          </p:nvSpPr>
          <p:spPr>
            <a:xfrm>
              <a:off x="6964528" y="3572690"/>
              <a:ext cx="2902597"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QCD – Strong Interactions</a:t>
              </a:r>
            </a:p>
          </p:txBody>
        </p:sp>
        <p:sp>
          <p:nvSpPr>
            <p:cNvPr id="11" name="Rectangle 10">
              <a:extLst>
                <a:ext uri="{FF2B5EF4-FFF2-40B4-BE49-F238E27FC236}">
                  <a16:creationId xmlns:a16="http://schemas.microsoft.com/office/drawing/2014/main" id="{08CA4829-F152-E97E-B55A-C4DEDA4791DC}"/>
                </a:ext>
              </a:extLst>
            </p:cNvPr>
            <p:cNvSpPr/>
            <p:nvPr/>
          </p:nvSpPr>
          <p:spPr>
            <a:xfrm>
              <a:off x="9355401" y="2598518"/>
              <a:ext cx="256358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QED -Electromagnetism</a:t>
              </a:r>
            </a:p>
          </p:txBody>
        </p:sp>
        <p:sp>
          <p:nvSpPr>
            <p:cNvPr id="12" name="Rectangle 11">
              <a:extLst>
                <a:ext uri="{FF2B5EF4-FFF2-40B4-BE49-F238E27FC236}">
                  <a16:creationId xmlns:a16="http://schemas.microsoft.com/office/drawing/2014/main" id="{07E579F3-6BBD-3A27-1741-6F62AE6E54B1}"/>
                </a:ext>
              </a:extLst>
            </p:cNvPr>
            <p:cNvSpPr/>
            <p:nvPr/>
          </p:nvSpPr>
          <p:spPr>
            <a:xfrm>
              <a:off x="6964528" y="2598518"/>
              <a:ext cx="2052735"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Weak interactions</a:t>
              </a:r>
            </a:p>
          </p:txBody>
        </p:sp>
        <p:sp>
          <p:nvSpPr>
            <p:cNvPr id="13" name="Rectangle 12">
              <a:extLst>
                <a:ext uri="{FF2B5EF4-FFF2-40B4-BE49-F238E27FC236}">
                  <a16:creationId xmlns:a16="http://schemas.microsoft.com/office/drawing/2014/main" id="{4960713D-5AF1-935D-F38E-41D480A970FB}"/>
                </a:ext>
              </a:extLst>
            </p:cNvPr>
            <p:cNvSpPr/>
            <p:nvPr/>
          </p:nvSpPr>
          <p:spPr>
            <a:xfrm>
              <a:off x="10204511" y="1621601"/>
              <a:ext cx="1660239"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cxnSp>
          <p:nvCxnSpPr>
            <p:cNvPr id="14" name="Connector: Elbow 13">
              <a:extLst>
                <a:ext uri="{FF2B5EF4-FFF2-40B4-BE49-F238E27FC236}">
                  <a16:creationId xmlns:a16="http://schemas.microsoft.com/office/drawing/2014/main" id="{2F87C7B2-0334-006B-0F51-3A7BE2536853}"/>
                </a:ext>
              </a:extLst>
            </p:cNvPr>
            <p:cNvCxnSpPr>
              <a:stCxn id="6" idx="0"/>
              <a:endCxn id="7" idx="2"/>
            </p:cNvCxnSpPr>
            <p:nvPr/>
          </p:nvCxnSpPr>
          <p:spPr>
            <a:xfrm rot="16200000" flipV="1">
              <a:off x="8004355" y="4480489"/>
              <a:ext cx="437665" cy="16301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6327121-E06F-2F17-FA57-FCD62E8266ED}"/>
                </a:ext>
              </a:extLst>
            </p:cNvPr>
            <p:cNvCxnSpPr>
              <a:stCxn id="6" idx="0"/>
              <a:endCxn id="8" idx="2"/>
            </p:cNvCxnSpPr>
            <p:nvPr/>
          </p:nvCxnSpPr>
          <p:spPr>
            <a:xfrm rot="5400000" flipH="1" flipV="1">
              <a:off x="9522721" y="4594245"/>
              <a:ext cx="435681" cy="14046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A576A14E-1919-7640-DB92-0FEA2B07C3FB}"/>
                </a:ext>
              </a:extLst>
            </p:cNvPr>
            <p:cNvCxnSpPr>
              <a:stCxn id="8" idx="0"/>
              <a:endCxn id="9" idx="2"/>
            </p:cNvCxnSpPr>
            <p:nvPr/>
          </p:nvCxnSpPr>
          <p:spPr>
            <a:xfrm rot="5400000" flipH="1" flipV="1">
              <a:off x="10513089" y="4034313"/>
              <a:ext cx="442328" cy="5827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53EAE37F-7CAA-3CE5-020A-744114B96D03}"/>
                </a:ext>
              </a:extLst>
            </p:cNvPr>
            <p:cNvCxnSpPr>
              <a:stCxn id="8" idx="0"/>
              <a:endCxn id="10" idx="2"/>
            </p:cNvCxnSpPr>
            <p:nvPr/>
          </p:nvCxnSpPr>
          <p:spPr>
            <a:xfrm rot="16200000" flipV="1">
              <a:off x="9208183" y="3312180"/>
              <a:ext cx="442329" cy="20270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513E7FC-2A20-66EC-D52A-D43003BE0BB6}"/>
                </a:ext>
              </a:extLst>
            </p:cNvPr>
            <p:cNvCxnSpPr>
              <a:cxnSpLocks/>
              <a:stCxn id="9" idx="0"/>
              <a:endCxn id="11" idx="2"/>
            </p:cNvCxnSpPr>
            <p:nvPr/>
          </p:nvCxnSpPr>
          <p:spPr>
            <a:xfrm rot="16200000" flipV="1">
              <a:off x="10610253" y="3157304"/>
              <a:ext cx="442328" cy="388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565B818-F95F-3FB3-A027-A89276E6742A}"/>
                </a:ext>
              </a:extLst>
            </p:cNvPr>
            <p:cNvCxnSpPr>
              <a:stCxn id="9" idx="0"/>
              <a:endCxn id="12" idx="2"/>
            </p:cNvCxnSpPr>
            <p:nvPr/>
          </p:nvCxnSpPr>
          <p:spPr>
            <a:xfrm rot="16200000" flipV="1">
              <a:off x="9287104" y="1834155"/>
              <a:ext cx="442328" cy="3034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D117304-AC1A-FEFC-39A9-ACE7A56B1EE2}"/>
                </a:ext>
              </a:extLst>
            </p:cNvPr>
            <p:cNvCxnSpPr>
              <a:stCxn id="11" idx="0"/>
              <a:endCxn id="13" idx="2"/>
            </p:cNvCxnSpPr>
            <p:nvPr/>
          </p:nvCxnSpPr>
          <p:spPr>
            <a:xfrm rot="5400000" flipH="1" flipV="1">
              <a:off x="10613376" y="2177264"/>
              <a:ext cx="445072" cy="397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46C64D1-BB3B-09D6-56ED-060A6FF51318}"/>
              </a:ext>
            </a:extLst>
          </p:cNvPr>
          <p:cNvGrpSpPr/>
          <p:nvPr/>
        </p:nvGrpSpPr>
        <p:grpSpPr>
          <a:xfrm>
            <a:off x="516811" y="1307839"/>
            <a:ext cx="1472914" cy="2304478"/>
            <a:chOff x="6540761" y="1223020"/>
            <a:chExt cx="1155588" cy="1807998"/>
          </a:xfrm>
        </p:grpSpPr>
        <p:cxnSp>
          <p:nvCxnSpPr>
            <p:cNvPr id="28" name="Straight Arrow Connector 27">
              <a:extLst>
                <a:ext uri="{FF2B5EF4-FFF2-40B4-BE49-F238E27FC236}">
                  <a16:creationId xmlns:a16="http://schemas.microsoft.com/office/drawing/2014/main" id="{D6A3FD69-0DB7-C4D7-C14C-A1508785FE90}"/>
                </a:ext>
              </a:extLst>
            </p:cNvPr>
            <p:cNvCxnSpPr>
              <a:cxnSpLocks/>
            </p:cNvCxnSpPr>
            <p:nvPr/>
          </p:nvCxnSpPr>
          <p:spPr>
            <a:xfrm flipV="1">
              <a:off x="6540761" y="1231641"/>
              <a:ext cx="0" cy="179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72EFC58-C5F3-FC64-F014-B08BB040E8BF}"/>
                </a:ext>
              </a:extLst>
            </p:cNvPr>
            <p:cNvSpPr txBox="1"/>
            <p:nvPr/>
          </p:nvSpPr>
          <p:spPr>
            <a:xfrm>
              <a:off x="6600433" y="1223020"/>
              <a:ext cx="1095916" cy="265616"/>
            </a:xfrm>
            <a:prstGeom prst="rect">
              <a:avLst/>
            </a:prstGeom>
            <a:noFill/>
          </p:spPr>
          <p:txBody>
            <a:bodyPr wrap="none" rtlCol="0">
              <a:spAutoFit/>
            </a:bodyPr>
            <a:lstStyle/>
            <a:p>
              <a:r>
                <a:rPr lang="en-US" sz="1600" dirty="0"/>
                <a:t>approximation</a:t>
              </a:r>
            </a:p>
          </p:txBody>
        </p:sp>
      </p:grpSp>
      <p:sp>
        <p:nvSpPr>
          <p:cNvPr id="32" name="TextBox 31">
            <a:extLst>
              <a:ext uri="{FF2B5EF4-FFF2-40B4-BE49-F238E27FC236}">
                <a16:creationId xmlns:a16="http://schemas.microsoft.com/office/drawing/2014/main" id="{DA8A7375-464E-0527-462F-01C636330AD8}"/>
              </a:ext>
            </a:extLst>
          </p:cNvPr>
          <p:cNvSpPr txBox="1"/>
          <p:nvPr/>
        </p:nvSpPr>
        <p:spPr>
          <a:xfrm>
            <a:off x="5492068" y="5225106"/>
            <a:ext cx="1459285" cy="230216"/>
          </a:xfrm>
          <a:prstGeom prst="rect">
            <a:avLst/>
          </a:prstGeom>
          <a:noFill/>
        </p:spPr>
        <p:txBody>
          <a:bodyPr wrap="none" rtlCol="0">
            <a:spAutoFit/>
          </a:bodyPr>
          <a:lstStyle/>
          <a:p>
            <a:r>
              <a:rPr lang="en-US" sz="1100" dirty="0"/>
              <a:t>Measurement problem</a:t>
            </a:r>
          </a:p>
        </p:txBody>
      </p:sp>
      <p:sp>
        <p:nvSpPr>
          <p:cNvPr id="33" name="TextBox 32">
            <a:extLst>
              <a:ext uri="{FF2B5EF4-FFF2-40B4-BE49-F238E27FC236}">
                <a16:creationId xmlns:a16="http://schemas.microsoft.com/office/drawing/2014/main" id="{FDEFB13C-A973-77D7-8867-37AF2C7AE1F9}"/>
              </a:ext>
            </a:extLst>
          </p:cNvPr>
          <p:cNvSpPr txBox="1"/>
          <p:nvPr/>
        </p:nvSpPr>
        <p:spPr>
          <a:xfrm>
            <a:off x="796329" y="5166525"/>
            <a:ext cx="1431436" cy="230216"/>
          </a:xfrm>
          <a:prstGeom prst="rect">
            <a:avLst/>
          </a:prstGeom>
          <a:noFill/>
        </p:spPr>
        <p:txBody>
          <a:bodyPr wrap="none" rtlCol="0">
            <a:spAutoFit/>
          </a:bodyPr>
          <a:lstStyle/>
          <a:p>
            <a:r>
              <a:rPr lang="en-US" sz="1100" dirty="0"/>
              <a:t>What “really” happens</a:t>
            </a:r>
          </a:p>
        </p:txBody>
      </p:sp>
      <p:sp>
        <p:nvSpPr>
          <p:cNvPr id="34" name="TextBox 33">
            <a:extLst>
              <a:ext uri="{FF2B5EF4-FFF2-40B4-BE49-F238E27FC236}">
                <a16:creationId xmlns:a16="http://schemas.microsoft.com/office/drawing/2014/main" id="{CF61847F-630E-225B-E9F5-B4B653D59FC3}"/>
              </a:ext>
            </a:extLst>
          </p:cNvPr>
          <p:cNvSpPr txBox="1"/>
          <p:nvPr/>
        </p:nvSpPr>
        <p:spPr>
          <a:xfrm>
            <a:off x="1181170" y="5834195"/>
            <a:ext cx="1518077" cy="230216"/>
          </a:xfrm>
          <a:prstGeom prst="rect">
            <a:avLst/>
          </a:prstGeom>
          <a:noFill/>
        </p:spPr>
        <p:txBody>
          <a:bodyPr wrap="none" rtlCol="0">
            <a:spAutoFit/>
          </a:bodyPr>
          <a:lstStyle/>
          <a:p>
            <a:r>
              <a:rPr lang="en-US" sz="1100" dirty="0"/>
              <a:t>Ontology of observables</a:t>
            </a:r>
          </a:p>
        </p:txBody>
      </p:sp>
      <p:sp>
        <p:nvSpPr>
          <p:cNvPr id="35" name="TextBox 34">
            <a:extLst>
              <a:ext uri="{FF2B5EF4-FFF2-40B4-BE49-F238E27FC236}">
                <a16:creationId xmlns:a16="http://schemas.microsoft.com/office/drawing/2014/main" id="{07073D60-4801-1628-2F2C-08F59060464A}"/>
              </a:ext>
            </a:extLst>
          </p:cNvPr>
          <p:cNvSpPr txBox="1"/>
          <p:nvPr/>
        </p:nvSpPr>
        <p:spPr>
          <a:xfrm>
            <a:off x="5862504" y="5507217"/>
            <a:ext cx="1301475" cy="230216"/>
          </a:xfrm>
          <a:prstGeom prst="rect">
            <a:avLst/>
          </a:prstGeom>
          <a:noFill/>
        </p:spPr>
        <p:txBody>
          <a:bodyPr wrap="none" rtlCol="0">
            <a:spAutoFit/>
          </a:bodyPr>
          <a:lstStyle/>
          <a:p>
            <a:r>
              <a:rPr lang="en-US" sz="1100" dirty="0"/>
              <a:t>Role of the observer</a:t>
            </a:r>
          </a:p>
        </p:txBody>
      </p:sp>
      <p:sp>
        <p:nvSpPr>
          <p:cNvPr id="36" name="TextBox 35">
            <a:extLst>
              <a:ext uri="{FF2B5EF4-FFF2-40B4-BE49-F238E27FC236}">
                <a16:creationId xmlns:a16="http://schemas.microsoft.com/office/drawing/2014/main" id="{9F7FDCE3-CB15-499E-3B18-F6A92386384B}"/>
              </a:ext>
            </a:extLst>
          </p:cNvPr>
          <p:cNvSpPr txBox="1"/>
          <p:nvPr/>
        </p:nvSpPr>
        <p:spPr>
          <a:xfrm>
            <a:off x="5602207" y="5871771"/>
            <a:ext cx="1326004" cy="261610"/>
          </a:xfrm>
          <a:prstGeom prst="rect">
            <a:avLst/>
          </a:prstGeom>
          <a:noFill/>
        </p:spPr>
        <p:txBody>
          <a:bodyPr wrap="none" rtlCol="0">
            <a:spAutoFit/>
          </a:bodyPr>
          <a:lstStyle/>
          <a:p>
            <a:r>
              <a:rPr lang="en-US" sz="1100" dirty="0"/>
              <a:t>Dark matter/energy</a:t>
            </a:r>
          </a:p>
        </p:txBody>
      </p:sp>
      <p:sp>
        <p:nvSpPr>
          <p:cNvPr id="39" name="TextBox 38">
            <a:extLst>
              <a:ext uri="{FF2B5EF4-FFF2-40B4-BE49-F238E27FC236}">
                <a16:creationId xmlns:a16="http://schemas.microsoft.com/office/drawing/2014/main" id="{FAB8E025-1682-1201-0889-929016052808}"/>
              </a:ext>
            </a:extLst>
          </p:cNvPr>
          <p:cNvSpPr txBox="1"/>
          <p:nvPr/>
        </p:nvSpPr>
        <p:spPr>
          <a:xfrm>
            <a:off x="350848" y="5507217"/>
            <a:ext cx="1140056" cy="261610"/>
          </a:xfrm>
          <a:prstGeom prst="rect">
            <a:avLst/>
          </a:prstGeom>
          <a:noFill/>
        </p:spPr>
        <p:txBody>
          <a:bodyPr wrap="none" rtlCol="0">
            <a:spAutoFit/>
          </a:bodyPr>
          <a:lstStyle/>
          <a:p>
            <a:r>
              <a:rPr lang="en-US" sz="1100" dirty="0"/>
              <a:t>Hidden variables</a:t>
            </a:r>
          </a:p>
        </p:txBody>
      </p:sp>
      <p:sp>
        <p:nvSpPr>
          <p:cNvPr id="40" name="Title 1">
            <a:extLst>
              <a:ext uri="{FF2B5EF4-FFF2-40B4-BE49-F238E27FC236}">
                <a16:creationId xmlns:a16="http://schemas.microsoft.com/office/drawing/2014/main" id="{823A902B-AF96-3F16-7259-6E446D244494}"/>
              </a:ext>
            </a:extLst>
          </p:cNvPr>
          <p:cNvSpPr>
            <a:spLocks noGrp="1"/>
          </p:cNvSpPr>
          <p:nvPr>
            <p:ph type="title"/>
          </p:nvPr>
        </p:nvSpPr>
        <p:spPr>
          <a:xfrm>
            <a:off x="0" y="84779"/>
            <a:ext cx="8278347" cy="897424"/>
          </a:xfrm>
        </p:spPr>
        <p:txBody>
          <a:bodyPr>
            <a:noAutofit/>
          </a:bodyPr>
          <a:lstStyle/>
          <a:p>
            <a:r>
              <a:rPr lang="en-US" sz="3200" dirty="0"/>
              <a:t>Standard view of the foundations of physics</a:t>
            </a:r>
          </a:p>
        </p:txBody>
      </p:sp>
      <p:sp>
        <p:nvSpPr>
          <p:cNvPr id="4" name="TextBox 3">
            <a:extLst>
              <a:ext uri="{FF2B5EF4-FFF2-40B4-BE49-F238E27FC236}">
                <a16:creationId xmlns:a16="http://schemas.microsoft.com/office/drawing/2014/main" id="{D07467FE-61B6-A724-54FA-8A738557A270}"/>
              </a:ext>
            </a:extLst>
          </p:cNvPr>
          <p:cNvSpPr txBox="1"/>
          <p:nvPr/>
        </p:nvSpPr>
        <p:spPr>
          <a:xfrm>
            <a:off x="3102622" y="5917804"/>
            <a:ext cx="2161169" cy="261610"/>
          </a:xfrm>
          <a:prstGeom prst="rect">
            <a:avLst/>
          </a:prstGeom>
          <a:noFill/>
        </p:spPr>
        <p:txBody>
          <a:bodyPr wrap="none" rtlCol="0">
            <a:spAutoFit/>
          </a:bodyPr>
          <a:lstStyle/>
          <a:p>
            <a:r>
              <a:rPr lang="en-US" sz="1100" dirty="0"/>
              <a:t>Perfect description of the universe</a:t>
            </a:r>
          </a:p>
        </p:txBody>
      </p:sp>
      <p:cxnSp>
        <p:nvCxnSpPr>
          <p:cNvPr id="41" name="Straight Arrow Connector 40">
            <a:extLst>
              <a:ext uri="{FF2B5EF4-FFF2-40B4-BE49-F238E27FC236}">
                <a16:creationId xmlns:a16="http://schemas.microsoft.com/office/drawing/2014/main" id="{12968399-FAEF-4BCE-50D8-F58FCB91078C}"/>
              </a:ext>
            </a:extLst>
          </p:cNvPr>
          <p:cNvCxnSpPr>
            <a:cxnSpLocks/>
          </p:cNvCxnSpPr>
          <p:nvPr/>
        </p:nvCxnSpPr>
        <p:spPr>
          <a:xfrm flipH="1">
            <a:off x="7214803" y="2820373"/>
            <a:ext cx="2242235" cy="2130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7CDD6C8-F0C4-8ED5-AA41-A8E978BD2D9F}"/>
              </a:ext>
            </a:extLst>
          </p:cNvPr>
          <p:cNvSpPr txBox="1"/>
          <p:nvPr/>
        </p:nvSpPr>
        <p:spPr>
          <a:xfrm>
            <a:off x="7680157" y="2058211"/>
            <a:ext cx="3681072" cy="646331"/>
          </a:xfrm>
          <a:prstGeom prst="rect">
            <a:avLst/>
          </a:prstGeom>
          <a:noFill/>
        </p:spPr>
        <p:txBody>
          <a:bodyPr wrap="none" rtlCol="0">
            <a:spAutoFit/>
          </a:bodyPr>
          <a:lstStyle/>
          <a:p>
            <a:r>
              <a:rPr lang="en-US" sz="3600" dirty="0">
                <a:solidFill>
                  <a:schemeClr val="accent6">
                    <a:lumMod val="75000"/>
                  </a:schemeClr>
                </a:solidFill>
              </a:rPr>
              <a:t>The “real” physics!</a:t>
            </a:r>
          </a:p>
        </p:txBody>
      </p:sp>
      <p:sp>
        <p:nvSpPr>
          <p:cNvPr id="44" name="TextBox 43">
            <a:extLst>
              <a:ext uri="{FF2B5EF4-FFF2-40B4-BE49-F238E27FC236}">
                <a16:creationId xmlns:a16="http://schemas.microsoft.com/office/drawing/2014/main" id="{058B7FB4-7500-8834-169C-E4125937D6C9}"/>
              </a:ext>
            </a:extLst>
          </p:cNvPr>
          <p:cNvSpPr txBox="1"/>
          <p:nvPr/>
        </p:nvSpPr>
        <p:spPr>
          <a:xfrm>
            <a:off x="9947639" y="2698364"/>
            <a:ext cx="2032223" cy="646331"/>
          </a:xfrm>
          <a:prstGeom prst="rect">
            <a:avLst/>
          </a:prstGeom>
          <a:noFill/>
        </p:spPr>
        <p:txBody>
          <a:bodyPr wrap="none" rtlCol="0">
            <a:spAutoFit/>
          </a:bodyPr>
          <a:lstStyle/>
          <a:p>
            <a:pPr algn="r"/>
            <a:r>
              <a:rPr lang="en-US" dirty="0"/>
              <a:t>Everything else</a:t>
            </a:r>
            <a:br>
              <a:rPr lang="en-US" dirty="0"/>
            </a:br>
            <a:r>
              <a:rPr lang="en-US" dirty="0"/>
              <a:t>is an approximation</a:t>
            </a:r>
          </a:p>
        </p:txBody>
      </p:sp>
      <p:sp>
        <p:nvSpPr>
          <p:cNvPr id="48" name="TextBox 47">
            <a:extLst>
              <a:ext uri="{FF2B5EF4-FFF2-40B4-BE49-F238E27FC236}">
                <a16:creationId xmlns:a16="http://schemas.microsoft.com/office/drawing/2014/main" id="{A4E49BE3-A68D-0938-205A-1C471FDC47F0}"/>
              </a:ext>
            </a:extLst>
          </p:cNvPr>
          <p:cNvSpPr txBox="1"/>
          <p:nvPr/>
        </p:nvSpPr>
        <p:spPr>
          <a:xfrm>
            <a:off x="7305316" y="2820373"/>
            <a:ext cx="1711751" cy="646331"/>
          </a:xfrm>
          <a:prstGeom prst="rect">
            <a:avLst/>
          </a:prstGeom>
          <a:noFill/>
        </p:spPr>
        <p:txBody>
          <a:bodyPr wrap="none" rtlCol="0">
            <a:spAutoFit/>
          </a:bodyPr>
          <a:lstStyle/>
          <a:p>
            <a:r>
              <a:rPr lang="en-US" dirty="0"/>
              <a:t>The foundations</a:t>
            </a:r>
            <a:br>
              <a:rPr lang="en-US" dirty="0"/>
            </a:br>
            <a:r>
              <a:rPr lang="en-US" dirty="0"/>
              <a:t>of physics!</a:t>
            </a:r>
          </a:p>
        </p:txBody>
      </p:sp>
      <p:sp>
        <p:nvSpPr>
          <p:cNvPr id="64" name="TextBox 63">
            <a:extLst>
              <a:ext uri="{FF2B5EF4-FFF2-40B4-BE49-F238E27FC236}">
                <a16:creationId xmlns:a16="http://schemas.microsoft.com/office/drawing/2014/main" id="{85FD5D6D-F02A-592E-1A43-E338D6F7358F}"/>
              </a:ext>
            </a:extLst>
          </p:cNvPr>
          <p:cNvSpPr txBox="1"/>
          <p:nvPr/>
        </p:nvSpPr>
        <p:spPr>
          <a:xfrm>
            <a:off x="7490127" y="879752"/>
            <a:ext cx="4701873" cy="954107"/>
          </a:xfrm>
          <a:prstGeom prst="rect">
            <a:avLst/>
          </a:prstGeom>
          <a:noFill/>
        </p:spPr>
        <p:txBody>
          <a:bodyPr wrap="square" rtlCol="0">
            <a:spAutoFit/>
          </a:bodyPr>
          <a:lstStyle/>
          <a:p>
            <a:r>
              <a:rPr lang="en-US" sz="2800" dirty="0">
                <a:solidFill>
                  <a:schemeClr val="accent6">
                    <a:lumMod val="75000"/>
                  </a:schemeClr>
                </a:solidFill>
              </a:rPr>
              <a:t>Goal of physics is to find the true laws of the universe!</a:t>
            </a:r>
          </a:p>
        </p:txBody>
      </p:sp>
      <p:sp>
        <p:nvSpPr>
          <p:cNvPr id="2" name="Slide Number Placeholder 1">
            <a:extLst>
              <a:ext uri="{FF2B5EF4-FFF2-40B4-BE49-F238E27FC236}">
                <a16:creationId xmlns:a16="http://schemas.microsoft.com/office/drawing/2014/main" id="{6EC3F543-45DC-1432-846C-43EB9F4E38B8}"/>
              </a:ext>
            </a:extLst>
          </p:cNvPr>
          <p:cNvSpPr>
            <a:spLocks noGrp="1"/>
          </p:cNvSpPr>
          <p:nvPr>
            <p:ph type="sldNum" sz="quarter" idx="13"/>
          </p:nvPr>
        </p:nvSpPr>
        <p:spPr/>
        <p:txBody>
          <a:bodyPr/>
          <a:lstStyle/>
          <a:p>
            <a:fld id="{F47845EA-7733-40EE-B074-20032348B727}" type="slidenum">
              <a:rPr lang="en-US" smtClean="0"/>
              <a:t>3</a:t>
            </a:fld>
            <a:endParaRPr lang="en-US"/>
          </a:p>
        </p:txBody>
      </p:sp>
      <p:sp>
        <p:nvSpPr>
          <p:cNvPr id="3" name="Footer Placeholder 2">
            <a:extLst>
              <a:ext uri="{FF2B5EF4-FFF2-40B4-BE49-F238E27FC236}">
                <a16:creationId xmlns:a16="http://schemas.microsoft.com/office/drawing/2014/main" id="{CC1EB26B-4764-7E29-A026-F63630C57854}"/>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276788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76B7-BA15-E18A-5E5B-E98500F45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E8E8C-5DB3-C3EB-3D82-C0E5E1B7EBDE}"/>
              </a:ext>
            </a:extLst>
          </p:cNvPr>
          <p:cNvSpPr>
            <a:spLocks noGrp="1"/>
          </p:cNvSpPr>
          <p:nvPr>
            <p:ph type="title"/>
          </p:nvPr>
        </p:nvSpPr>
        <p:spPr/>
        <p:txBody>
          <a:bodyPr/>
          <a:lstStyle/>
          <a:p>
            <a:r>
              <a:rPr lang="en-US" dirty="0"/>
              <a:t>Ensemble variability</a:t>
            </a:r>
          </a:p>
        </p:txBody>
      </p:sp>
      <p:sp>
        <p:nvSpPr>
          <p:cNvPr id="4" name="Slide Number Placeholder 3">
            <a:extLst>
              <a:ext uri="{FF2B5EF4-FFF2-40B4-BE49-F238E27FC236}">
                <a16:creationId xmlns:a16="http://schemas.microsoft.com/office/drawing/2014/main" id="{E38DBF28-4EBE-44AC-3263-27973B0CB634}"/>
              </a:ext>
            </a:extLst>
          </p:cNvPr>
          <p:cNvSpPr>
            <a:spLocks noGrp="1"/>
          </p:cNvSpPr>
          <p:nvPr>
            <p:ph type="sldNum" sz="quarter" idx="13"/>
          </p:nvPr>
        </p:nvSpPr>
        <p:spPr/>
        <p:txBody>
          <a:bodyPr/>
          <a:lstStyle/>
          <a:p>
            <a:fld id="{F47845EA-7733-40EE-B074-20032348B727}" type="slidenum">
              <a:rPr lang="en-US" smtClean="0"/>
              <a:t>30</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F78A70-3049-A5F1-4802-98BA97E0AEC6}"/>
                  </a:ext>
                </a:extLst>
              </p:cNvPr>
              <p:cNvSpPr txBox="1"/>
              <p:nvPr/>
            </p:nvSpPr>
            <p:spPr>
              <a:xfrm>
                <a:off x="1245476" y="982203"/>
                <a:ext cx="9697976" cy="584775"/>
              </a:xfrm>
              <a:prstGeom prst="rect">
                <a:avLst/>
              </a:prstGeom>
              <a:noFill/>
            </p:spPr>
            <p:txBody>
              <a:bodyPr wrap="none" rtlCol="0">
                <a:spAutoFit/>
              </a:bodyPr>
              <a:lstStyle/>
              <a:p>
                <a:pPr algn="ctr"/>
                <a:r>
                  <a:rPr lang="en-US" sz="3200" b="0" dirty="0">
                    <a:solidFill>
                      <a:schemeClr val="accent6">
                        <a:lumMod val="75000"/>
                      </a:schemeClr>
                    </a:solidFill>
                  </a:rPr>
                  <a:t>Variability of the elements within an ensemble</a:t>
                </a:r>
                <a:r>
                  <a:rPr lang="en-US" sz="3200" dirty="0">
                    <a:solidFill>
                      <a:schemeClr val="accent6">
                        <a:lumMod val="75000"/>
                      </a:schemeClr>
                    </a:solidFill>
                  </a:rPr>
                  <a:t> </a:t>
                </a:r>
                <a14:m>
                  <m:oMath xmlns:m="http://schemas.openxmlformats.org/officeDocument/2006/math">
                    <m:r>
                      <a:rPr lang="en-US" sz="3200" b="0" i="1" smtClean="0">
                        <a:solidFill>
                          <a:schemeClr val="accent6">
                            <a:lumMod val="75000"/>
                          </a:schemeClr>
                        </a:solidFill>
                        <a:latin typeface="Cambria Math" panose="02040503050406030204" pitchFamily="18" charset="0"/>
                      </a:rPr>
                      <m:t>⇒</m:t>
                    </m:r>
                  </m:oMath>
                </a14:m>
                <a:r>
                  <a:rPr lang="en-US" sz="3200" dirty="0">
                    <a:solidFill>
                      <a:schemeClr val="accent6">
                        <a:lumMod val="75000"/>
                      </a:schemeClr>
                    </a:solidFill>
                  </a:rPr>
                  <a:t> Entropy</a:t>
                </a:r>
              </a:p>
            </p:txBody>
          </p:sp>
        </mc:Choice>
        <mc:Fallback xmlns="">
          <p:sp>
            <p:nvSpPr>
              <p:cNvPr id="5" name="TextBox 4">
                <a:extLst>
                  <a:ext uri="{FF2B5EF4-FFF2-40B4-BE49-F238E27FC236}">
                    <a16:creationId xmlns:a16="http://schemas.microsoft.com/office/drawing/2014/main" id="{78F78A70-3049-A5F1-4802-98BA97E0AEC6}"/>
                  </a:ext>
                </a:extLst>
              </p:cNvPr>
              <p:cNvSpPr txBox="1">
                <a:spLocks noRot="1" noChangeAspect="1" noMove="1" noResize="1" noEditPoints="1" noAdjustHandles="1" noChangeArrowheads="1" noChangeShapeType="1" noTextEdit="1"/>
              </p:cNvSpPr>
              <p:nvPr/>
            </p:nvSpPr>
            <p:spPr>
              <a:xfrm>
                <a:off x="1245476" y="982203"/>
                <a:ext cx="9697976" cy="584775"/>
              </a:xfrm>
              <a:prstGeom prst="rect">
                <a:avLst/>
              </a:prstGeom>
              <a:blipFill>
                <a:blip r:embed="rId2"/>
                <a:stretch>
                  <a:fillRect l="-1571" t="-12500" r="-1571"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147640-92DB-3CB6-ED33-17453433125C}"/>
                  </a:ext>
                </a:extLst>
              </p:cNvPr>
              <p:cNvSpPr txBox="1"/>
              <p:nvPr/>
            </p:nvSpPr>
            <p:spPr>
              <a:xfrm>
                <a:off x="1025883" y="3581139"/>
                <a:ext cx="8414932" cy="523220"/>
              </a:xfrm>
              <a:prstGeom prst="rect">
                <a:avLst/>
              </a:prstGeom>
              <a:noFill/>
            </p:spPr>
            <p:txBody>
              <a:bodyPr wrap="none" rtlCol="0">
                <a:spAutoFit/>
              </a:bodyPr>
              <a:lstStyle/>
              <a:p>
                <a:r>
                  <a:rPr lang="en-US" sz="2800" b="1" dirty="0">
                    <a:solidFill>
                      <a:schemeClr val="accent6">
                        <a:lumMod val="75000"/>
                      </a:schemeClr>
                    </a:solidFill>
                  </a:rPr>
                  <a:t>Variability </a:t>
                </a:r>
                <a14:m>
                  <m:oMath xmlns:m="http://schemas.openxmlformats.org/officeDocument/2006/math">
                    <m:r>
                      <a:rPr lang="en-US" sz="2800" b="1" i="1" smtClean="0">
                        <a:solidFill>
                          <a:schemeClr val="accent6">
                            <a:lumMod val="75000"/>
                          </a:schemeClr>
                        </a:solidFill>
                        <a:latin typeface="Cambria Math" panose="02040503050406030204" pitchFamily="18" charset="0"/>
                      </a:rPr>
                      <m:t>⇒</m:t>
                    </m:r>
                  </m:oMath>
                </a14:m>
                <a:r>
                  <a:rPr lang="en-US" sz="2800" b="1" dirty="0">
                    <a:solidFill>
                      <a:schemeClr val="accent6">
                        <a:lumMod val="75000"/>
                      </a:schemeClr>
                    </a:solidFill>
                  </a:rPr>
                  <a:t> Probabilities, inner product and geometry</a:t>
                </a:r>
              </a:p>
            </p:txBody>
          </p:sp>
        </mc:Choice>
        <mc:Fallback xmlns="">
          <p:sp>
            <p:nvSpPr>
              <p:cNvPr id="6" name="TextBox 5">
                <a:extLst>
                  <a:ext uri="{FF2B5EF4-FFF2-40B4-BE49-F238E27FC236}">
                    <a16:creationId xmlns:a16="http://schemas.microsoft.com/office/drawing/2014/main" id="{5C147640-92DB-3CB6-ED33-17453433125C}"/>
                  </a:ext>
                </a:extLst>
              </p:cNvPr>
              <p:cNvSpPr txBox="1">
                <a:spLocks noRot="1" noChangeAspect="1" noMove="1" noResize="1" noEditPoints="1" noAdjustHandles="1" noChangeArrowheads="1" noChangeShapeType="1" noTextEdit="1"/>
              </p:cNvSpPr>
              <p:nvPr/>
            </p:nvSpPr>
            <p:spPr>
              <a:xfrm>
                <a:off x="1025883" y="3581139"/>
                <a:ext cx="8414932" cy="523220"/>
              </a:xfrm>
              <a:prstGeom prst="rect">
                <a:avLst/>
              </a:prstGeom>
              <a:blipFill>
                <a:blip r:embed="rId3"/>
                <a:stretch>
                  <a:fillRect l="-1448" t="-10465" r="-362" b="-3255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011071B2-D3FF-8D26-47D4-9270764D6D2C}"/>
              </a:ext>
            </a:extLst>
          </p:cNvPr>
          <p:cNvGrpSpPr/>
          <p:nvPr/>
        </p:nvGrpSpPr>
        <p:grpSpPr>
          <a:xfrm>
            <a:off x="462006" y="1653907"/>
            <a:ext cx="2869340" cy="684499"/>
            <a:chOff x="2276425" y="512186"/>
            <a:chExt cx="4650380" cy="1109378"/>
          </a:xfrm>
        </p:grpSpPr>
        <p:sp>
          <p:nvSpPr>
            <p:cNvPr id="48" name="Oval 47">
              <a:extLst>
                <a:ext uri="{FF2B5EF4-FFF2-40B4-BE49-F238E27FC236}">
                  <a16:creationId xmlns:a16="http://schemas.microsoft.com/office/drawing/2014/main" id="{4952B21A-50E1-D2EC-D7D9-49B1EA1E7D29}"/>
                </a:ext>
              </a:extLst>
            </p:cNvPr>
            <p:cNvSpPr/>
            <p:nvPr/>
          </p:nvSpPr>
          <p:spPr>
            <a:xfrm>
              <a:off x="3537685" y="1143754"/>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Oval 50">
              <a:extLst>
                <a:ext uri="{FF2B5EF4-FFF2-40B4-BE49-F238E27FC236}">
                  <a16:creationId xmlns:a16="http://schemas.microsoft.com/office/drawing/2014/main" id="{A8A21A5F-0C2A-A881-0E2E-2DF85DB084C9}"/>
                </a:ext>
              </a:extLst>
            </p:cNvPr>
            <p:cNvSpPr/>
            <p:nvPr/>
          </p:nvSpPr>
          <p:spPr>
            <a:xfrm>
              <a:off x="2735973" y="1392285"/>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Oval 52">
              <a:extLst>
                <a:ext uri="{FF2B5EF4-FFF2-40B4-BE49-F238E27FC236}">
                  <a16:creationId xmlns:a16="http://schemas.microsoft.com/office/drawing/2014/main" id="{D112F0ED-D28B-3E73-2422-388BB5C6D81C}"/>
                </a:ext>
              </a:extLst>
            </p:cNvPr>
            <p:cNvSpPr/>
            <p:nvPr/>
          </p:nvSpPr>
          <p:spPr>
            <a:xfrm>
              <a:off x="5012062" y="1366475"/>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Oval 55">
              <a:extLst>
                <a:ext uri="{FF2B5EF4-FFF2-40B4-BE49-F238E27FC236}">
                  <a16:creationId xmlns:a16="http://schemas.microsoft.com/office/drawing/2014/main" id="{D16B9226-0C4F-863D-2001-6D81C644303D}"/>
                </a:ext>
              </a:extLst>
            </p:cNvPr>
            <p:cNvSpPr/>
            <p:nvPr/>
          </p:nvSpPr>
          <p:spPr>
            <a:xfrm>
              <a:off x="4158858" y="981056"/>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Oval 57">
              <a:extLst>
                <a:ext uri="{FF2B5EF4-FFF2-40B4-BE49-F238E27FC236}">
                  <a16:creationId xmlns:a16="http://schemas.microsoft.com/office/drawing/2014/main" id="{9144642C-E86E-428F-EA83-2F6833A5C6CE}"/>
                </a:ext>
              </a:extLst>
            </p:cNvPr>
            <p:cNvSpPr/>
            <p:nvPr/>
          </p:nvSpPr>
          <p:spPr>
            <a:xfrm>
              <a:off x="6060090" y="1392285"/>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C5BB15D-6B03-9046-15C2-61C22F73CB88}"/>
                    </a:ext>
                  </a:extLst>
                </p:cNvPr>
                <p:cNvSpPr txBox="1"/>
                <p:nvPr/>
              </p:nvSpPr>
              <p:spPr>
                <a:xfrm>
                  <a:off x="2276425" y="512186"/>
                  <a:ext cx="532325" cy="648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oMath>
                    </m:oMathPara>
                  </a14:m>
                  <a:endParaRPr lang="en-US" sz="2000" dirty="0"/>
                </a:p>
              </p:txBody>
            </p:sp>
          </mc:Choice>
          <mc:Fallback xmlns="">
            <p:sp>
              <p:nvSpPr>
                <p:cNvPr id="59" name="TextBox 58">
                  <a:extLst>
                    <a:ext uri="{FF2B5EF4-FFF2-40B4-BE49-F238E27FC236}">
                      <a16:creationId xmlns:a16="http://schemas.microsoft.com/office/drawing/2014/main" id="{4C5BB15D-6B03-9046-15C2-61C22F73CB88}"/>
                    </a:ext>
                  </a:extLst>
                </p:cNvPr>
                <p:cNvSpPr txBox="1">
                  <a:spLocks noRot="1" noChangeAspect="1" noMove="1" noResize="1" noEditPoints="1" noAdjustHandles="1" noChangeArrowheads="1" noChangeShapeType="1" noTextEdit="1"/>
                </p:cNvSpPr>
                <p:nvPr/>
              </p:nvSpPr>
              <p:spPr>
                <a:xfrm>
                  <a:off x="2276425" y="512186"/>
                  <a:ext cx="532325" cy="648464"/>
                </a:xfrm>
                <a:prstGeom prst="rect">
                  <a:avLst/>
                </a:prstGeom>
                <a:blipFill>
                  <a:blip r:embed="rId4"/>
                  <a:stretch>
                    <a:fillRect r="-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1EDDE37-9747-60E1-5EF6-669C9AED6154}"/>
                    </a:ext>
                  </a:extLst>
                </p:cNvPr>
                <p:cNvSpPr txBox="1"/>
                <p:nvPr/>
              </p:nvSpPr>
              <p:spPr>
                <a:xfrm>
                  <a:off x="6394480" y="936787"/>
                  <a:ext cx="532325" cy="648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61" name="TextBox 60">
                  <a:extLst>
                    <a:ext uri="{FF2B5EF4-FFF2-40B4-BE49-F238E27FC236}">
                      <a16:creationId xmlns:a16="http://schemas.microsoft.com/office/drawing/2014/main" id="{61EDDE37-9747-60E1-5EF6-669C9AED6154}"/>
                    </a:ext>
                  </a:extLst>
                </p:cNvPr>
                <p:cNvSpPr txBox="1">
                  <a:spLocks noRot="1" noChangeAspect="1" noMove="1" noResize="1" noEditPoints="1" noAdjustHandles="1" noChangeArrowheads="1" noChangeShapeType="1" noTextEdit="1"/>
                </p:cNvSpPr>
                <p:nvPr/>
              </p:nvSpPr>
              <p:spPr>
                <a:xfrm>
                  <a:off x="6394480" y="936787"/>
                  <a:ext cx="532325" cy="648464"/>
                </a:xfrm>
                <a:prstGeom prst="rect">
                  <a:avLst/>
                </a:prstGeom>
                <a:blipFill>
                  <a:blip r:embed="rId5"/>
                  <a:stretch>
                    <a:fillRect/>
                  </a:stretch>
                </a:blipFill>
              </p:spPr>
              <p:txBody>
                <a:bodyPr/>
                <a:lstStyle/>
                <a:p>
                  <a:r>
                    <a:rPr lang="en-US">
                      <a:noFill/>
                    </a:rPr>
                    <a:t> </a:t>
                  </a:r>
                </a:p>
              </p:txBody>
            </p:sp>
          </mc:Fallback>
        </mc:AlternateContent>
        <p:sp>
          <p:nvSpPr>
            <p:cNvPr id="9" name="Star: 5 Points 8">
              <a:extLst>
                <a:ext uri="{FF2B5EF4-FFF2-40B4-BE49-F238E27FC236}">
                  <a16:creationId xmlns:a16="http://schemas.microsoft.com/office/drawing/2014/main" id="{76D93EAF-B146-56FC-C549-DDEF65377A35}"/>
                </a:ext>
              </a:extLst>
            </p:cNvPr>
            <p:cNvSpPr/>
            <p:nvPr/>
          </p:nvSpPr>
          <p:spPr>
            <a:xfrm>
              <a:off x="5423234" y="1018723"/>
              <a:ext cx="156879" cy="156879"/>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Star: 5 Points 31">
              <a:extLst>
                <a:ext uri="{FF2B5EF4-FFF2-40B4-BE49-F238E27FC236}">
                  <a16:creationId xmlns:a16="http://schemas.microsoft.com/office/drawing/2014/main" id="{02DD9A5C-A0A0-D271-92F2-A0901920F80F}"/>
                </a:ext>
              </a:extLst>
            </p:cNvPr>
            <p:cNvSpPr/>
            <p:nvPr/>
          </p:nvSpPr>
          <p:spPr>
            <a:xfrm>
              <a:off x="3911741" y="1302971"/>
              <a:ext cx="156879" cy="156879"/>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Oval 32">
              <a:extLst>
                <a:ext uri="{FF2B5EF4-FFF2-40B4-BE49-F238E27FC236}">
                  <a16:creationId xmlns:a16="http://schemas.microsoft.com/office/drawing/2014/main" id="{22BDC4E9-72B3-34AF-A95D-9A9CAFF36B4B}"/>
                </a:ext>
              </a:extLst>
            </p:cNvPr>
            <p:cNvSpPr/>
            <p:nvPr/>
          </p:nvSpPr>
          <p:spPr>
            <a:xfrm>
              <a:off x="2341121" y="1039168"/>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Oval 33">
              <a:extLst>
                <a:ext uri="{FF2B5EF4-FFF2-40B4-BE49-F238E27FC236}">
                  <a16:creationId xmlns:a16="http://schemas.microsoft.com/office/drawing/2014/main" id="{E285BC21-7779-DC7C-AA62-64839D65725A}"/>
                </a:ext>
              </a:extLst>
            </p:cNvPr>
            <p:cNvSpPr/>
            <p:nvPr/>
          </p:nvSpPr>
          <p:spPr>
            <a:xfrm>
              <a:off x="4626529" y="1123309"/>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34">
              <a:extLst>
                <a:ext uri="{FF2B5EF4-FFF2-40B4-BE49-F238E27FC236}">
                  <a16:creationId xmlns:a16="http://schemas.microsoft.com/office/drawing/2014/main" id="{E1B9B6AB-40FA-CFA7-CC72-B54809F2DD27}"/>
                </a:ext>
              </a:extLst>
            </p:cNvPr>
            <p:cNvSpPr/>
            <p:nvPr/>
          </p:nvSpPr>
          <p:spPr>
            <a:xfrm>
              <a:off x="6211424" y="986875"/>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Oval 35">
              <a:extLst>
                <a:ext uri="{FF2B5EF4-FFF2-40B4-BE49-F238E27FC236}">
                  <a16:creationId xmlns:a16="http://schemas.microsoft.com/office/drawing/2014/main" id="{6C2C984B-7960-F8E8-6B8A-573096EDF7EA}"/>
                </a:ext>
              </a:extLst>
            </p:cNvPr>
            <p:cNvSpPr/>
            <p:nvPr/>
          </p:nvSpPr>
          <p:spPr>
            <a:xfrm>
              <a:off x="3005430" y="981056"/>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a:extLst>
                <a:ext uri="{FF2B5EF4-FFF2-40B4-BE49-F238E27FC236}">
                  <a16:creationId xmlns:a16="http://schemas.microsoft.com/office/drawing/2014/main" id="{AA642120-2444-048A-AD1A-6483713FE2A1}"/>
                </a:ext>
              </a:extLst>
            </p:cNvPr>
            <p:cNvSpPr/>
            <p:nvPr/>
          </p:nvSpPr>
          <p:spPr>
            <a:xfrm>
              <a:off x="5423234" y="1516978"/>
              <a:ext cx="104586" cy="10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9" name="Group 18">
            <a:extLst>
              <a:ext uri="{FF2B5EF4-FFF2-40B4-BE49-F238E27FC236}">
                <a16:creationId xmlns:a16="http://schemas.microsoft.com/office/drawing/2014/main" id="{969D1B23-32A6-A057-39E8-F1A5268E2DD4}"/>
              </a:ext>
            </a:extLst>
          </p:cNvPr>
          <p:cNvGrpSpPr/>
          <p:nvPr/>
        </p:nvGrpSpPr>
        <p:grpSpPr>
          <a:xfrm>
            <a:off x="451140" y="2588776"/>
            <a:ext cx="2921816" cy="777637"/>
            <a:chOff x="2191377" y="1863268"/>
            <a:chExt cx="4735428" cy="1260327"/>
          </a:xfrm>
        </p:grpSpPr>
        <p:sp>
          <p:nvSpPr>
            <p:cNvPr id="8" name="Rectangle 7">
              <a:extLst>
                <a:ext uri="{FF2B5EF4-FFF2-40B4-BE49-F238E27FC236}">
                  <a16:creationId xmlns:a16="http://schemas.microsoft.com/office/drawing/2014/main" id="{1CF8DF15-16E0-58D4-B72F-C90152F074A5}"/>
                </a:ext>
              </a:extLst>
            </p:cNvPr>
            <p:cNvSpPr/>
            <p:nvPr/>
          </p:nvSpPr>
          <p:spPr>
            <a:xfrm>
              <a:off x="5247496" y="2508895"/>
              <a:ext cx="104586" cy="104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FAA3A49-7196-CDBE-32CA-52F02CB27AB9}"/>
                    </a:ext>
                  </a:extLst>
                </p:cNvPr>
                <p:cNvSpPr txBox="1"/>
                <p:nvPr/>
              </p:nvSpPr>
              <p:spPr>
                <a:xfrm>
                  <a:off x="2271095" y="1919998"/>
                  <a:ext cx="532325" cy="648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2</m:t>
                            </m:r>
                          </m:sub>
                        </m:sSub>
                      </m:oMath>
                    </m:oMathPara>
                  </a14:m>
                  <a:endParaRPr lang="en-US" sz="2000" dirty="0"/>
                </a:p>
              </p:txBody>
            </p:sp>
          </mc:Choice>
          <mc:Fallback xmlns="">
            <p:sp>
              <p:nvSpPr>
                <p:cNvPr id="23" name="TextBox 22">
                  <a:extLst>
                    <a:ext uri="{FF2B5EF4-FFF2-40B4-BE49-F238E27FC236}">
                      <a16:creationId xmlns:a16="http://schemas.microsoft.com/office/drawing/2014/main" id="{1FAA3A49-7196-CDBE-32CA-52F02CB27AB9}"/>
                    </a:ext>
                  </a:extLst>
                </p:cNvPr>
                <p:cNvSpPr txBox="1">
                  <a:spLocks noRot="1" noChangeAspect="1" noMove="1" noResize="1" noEditPoints="1" noAdjustHandles="1" noChangeArrowheads="1" noChangeShapeType="1" noTextEdit="1"/>
                </p:cNvSpPr>
                <p:nvPr/>
              </p:nvSpPr>
              <p:spPr>
                <a:xfrm>
                  <a:off x="2271095" y="1919998"/>
                  <a:ext cx="532325" cy="648464"/>
                </a:xfrm>
                <a:prstGeom prst="rect">
                  <a:avLst/>
                </a:prstGeom>
                <a:blipFill>
                  <a:blip r:embed="rId6"/>
                  <a:stretch>
                    <a:fillRect r="-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FED77E0-164D-CD84-30F3-7CFF40DFCA36}"/>
                    </a:ext>
                  </a:extLst>
                </p:cNvPr>
                <p:cNvSpPr txBox="1"/>
                <p:nvPr/>
              </p:nvSpPr>
              <p:spPr>
                <a:xfrm>
                  <a:off x="6394480" y="2475131"/>
                  <a:ext cx="532325" cy="648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29" name="TextBox 28">
                  <a:extLst>
                    <a:ext uri="{FF2B5EF4-FFF2-40B4-BE49-F238E27FC236}">
                      <a16:creationId xmlns:a16="http://schemas.microsoft.com/office/drawing/2014/main" id="{7FED77E0-164D-CD84-30F3-7CFF40DFCA36}"/>
                    </a:ext>
                  </a:extLst>
                </p:cNvPr>
                <p:cNvSpPr txBox="1">
                  <a:spLocks noRot="1" noChangeAspect="1" noMove="1" noResize="1" noEditPoints="1" noAdjustHandles="1" noChangeArrowheads="1" noChangeShapeType="1" noTextEdit="1"/>
                </p:cNvSpPr>
                <p:nvPr/>
              </p:nvSpPr>
              <p:spPr>
                <a:xfrm>
                  <a:off x="6394480" y="2475131"/>
                  <a:ext cx="532325" cy="648464"/>
                </a:xfrm>
                <a:prstGeom prst="rect">
                  <a:avLst/>
                </a:prstGeom>
                <a:blipFill>
                  <a:blip r:embed="rId7"/>
                  <a:stretch>
                    <a:fillRect/>
                  </a:stretch>
                </a:blipFill>
              </p:spPr>
              <p:txBody>
                <a:bodyPr/>
                <a:lstStyle/>
                <a:p>
                  <a:r>
                    <a:rPr lang="en-US">
                      <a:noFill/>
                    </a:rPr>
                    <a:t> </a:t>
                  </a:r>
                </a:p>
              </p:txBody>
            </p:sp>
          </mc:Fallback>
        </mc:AlternateContent>
        <p:sp>
          <p:nvSpPr>
            <p:cNvPr id="65" name="Isosceles Triangle 64">
              <a:extLst>
                <a:ext uri="{FF2B5EF4-FFF2-40B4-BE49-F238E27FC236}">
                  <a16:creationId xmlns:a16="http://schemas.microsoft.com/office/drawing/2014/main" id="{F479588C-35F2-4081-CD35-48EEE6B00E71}"/>
                </a:ext>
              </a:extLst>
            </p:cNvPr>
            <p:cNvSpPr/>
            <p:nvPr/>
          </p:nvSpPr>
          <p:spPr>
            <a:xfrm>
              <a:off x="3378470" y="2813125"/>
              <a:ext cx="104586" cy="1045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a:extLst>
                <a:ext uri="{FF2B5EF4-FFF2-40B4-BE49-F238E27FC236}">
                  <a16:creationId xmlns:a16="http://schemas.microsoft.com/office/drawing/2014/main" id="{99F811A0-D49C-47CD-0CDD-FB1B3B1C9168}"/>
                </a:ext>
              </a:extLst>
            </p:cNvPr>
            <p:cNvSpPr/>
            <p:nvPr/>
          </p:nvSpPr>
          <p:spPr>
            <a:xfrm>
              <a:off x="6060090" y="2582368"/>
              <a:ext cx="104586" cy="104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Isosceles Triangle 69">
              <a:extLst>
                <a:ext uri="{FF2B5EF4-FFF2-40B4-BE49-F238E27FC236}">
                  <a16:creationId xmlns:a16="http://schemas.microsoft.com/office/drawing/2014/main" id="{E5332BB4-63AF-D7E0-B555-D6A444B48DA4}"/>
                </a:ext>
              </a:extLst>
            </p:cNvPr>
            <p:cNvSpPr/>
            <p:nvPr/>
          </p:nvSpPr>
          <p:spPr>
            <a:xfrm>
              <a:off x="4663376" y="2549661"/>
              <a:ext cx="104586" cy="1045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A9A73081-2A01-A5A7-E3DB-835A50C061BA}"/>
                </a:ext>
              </a:extLst>
            </p:cNvPr>
            <p:cNvSpPr/>
            <p:nvPr/>
          </p:nvSpPr>
          <p:spPr>
            <a:xfrm>
              <a:off x="2257959" y="2887998"/>
              <a:ext cx="104586" cy="104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Isosceles Triangle 12">
              <a:extLst>
                <a:ext uri="{FF2B5EF4-FFF2-40B4-BE49-F238E27FC236}">
                  <a16:creationId xmlns:a16="http://schemas.microsoft.com/office/drawing/2014/main" id="{52C2E7A4-8EA5-065C-8FD1-5DA18AE87B1E}"/>
                </a:ext>
              </a:extLst>
            </p:cNvPr>
            <p:cNvSpPr/>
            <p:nvPr/>
          </p:nvSpPr>
          <p:spPr>
            <a:xfrm>
              <a:off x="2778763" y="2887998"/>
              <a:ext cx="104586" cy="1045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Isosceles Triangle 37">
              <a:extLst>
                <a:ext uri="{FF2B5EF4-FFF2-40B4-BE49-F238E27FC236}">
                  <a16:creationId xmlns:a16="http://schemas.microsoft.com/office/drawing/2014/main" id="{7EF5D0DE-9244-E35F-EAAC-43D799B9F442}"/>
                </a:ext>
              </a:extLst>
            </p:cNvPr>
            <p:cNvSpPr/>
            <p:nvPr/>
          </p:nvSpPr>
          <p:spPr>
            <a:xfrm>
              <a:off x="4497305" y="2931491"/>
              <a:ext cx="104586" cy="1045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C3B8FA66-10FB-DD66-CF1C-4B2B00B8D7D1}"/>
                </a:ext>
              </a:extLst>
            </p:cNvPr>
            <p:cNvSpPr/>
            <p:nvPr/>
          </p:nvSpPr>
          <p:spPr>
            <a:xfrm>
              <a:off x="3018285" y="2561188"/>
              <a:ext cx="104586" cy="104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Rectangle 39">
              <a:extLst>
                <a:ext uri="{FF2B5EF4-FFF2-40B4-BE49-F238E27FC236}">
                  <a16:creationId xmlns:a16="http://schemas.microsoft.com/office/drawing/2014/main" id="{AEB65ECB-209B-BC3B-69A3-A9E18DE99A1B}"/>
                </a:ext>
              </a:extLst>
            </p:cNvPr>
            <p:cNvSpPr/>
            <p:nvPr/>
          </p:nvSpPr>
          <p:spPr>
            <a:xfrm>
              <a:off x="5608428" y="2940291"/>
              <a:ext cx="104586" cy="104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a:extLst>
                <a:ext uri="{FF2B5EF4-FFF2-40B4-BE49-F238E27FC236}">
                  <a16:creationId xmlns:a16="http://schemas.microsoft.com/office/drawing/2014/main" id="{5E6CAF6C-51A7-6355-7E5E-A51A819C8411}"/>
                </a:ext>
              </a:extLst>
            </p:cNvPr>
            <p:cNvSpPr/>
            <p:nvPr/>
          </p:nvSpPr>
          <p:spPr>
            <a:xfrm>
              <a:off x="3964034" y="2875195"/>
              <a:ext cx="104586" cy="104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Isosceles Triangle 41">
              <a:extLst>
                <a:ext uri="{FF2B5EF4-FFF2-40B4-BE49-F238E27FC236}">
                  <a16:creationId xmlns:a16="http://schemas.microsoft.com/office/drawing/2014/main" id="{B7563164-6754-21CC-2C89-61067A168F3B}"/>
                </a:ext>
              </a:extLst>
            </p:cNvPr>
            <p:cNvSpPr/>
            <p:nvPr/>
          </p:nvSpPr>
          <p:spPr>
            <a:xfrm>
              <a:off x="5246921" y="2927488"/>
              <a:ext cx="104586" cy="1045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Isosceles Triangle 42">
              <a:extLst>
                <a:ext uri="{FF2B5EF4-FFF2-40B4-BE49-F238E27FC236}">
                  <a16:creationId xmlns:a16="http://schemas.microsoft.com/office/drawing/2014/main" id="{DE9DB4A6-A919-A8BC-C5FF-95477318AFA5}"/>
                </a:ext>
              </a:extLst>
            </p:cNvPr>
            <p:cNvSpPr/>
            <p:nvPr/>
          </p:nvSpPr>
          <p:spPr>
            <a:xfrm>
              <a:off x="2191377" y="2381663"/>
              <a:ext cx="104586" cy="1045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Straight Arrow Connector 10">
              <a:extLst>
                <a:ext uri="{FF2B5EF4-FFF2-40B4-BE49-F238E27FC236}">
                  <a16:creationId xmlns:a16="http://schemas.microsoft.com/office/drawing/2014/main" id="{2722DEE7-B827-59FE-C2BC-4BFFE11CE999}"/>
                </a:ext>
              </a:extLst>
            </p:cNvPr>
            <p:cNvCxnSpPr>
              <a:cxnSpLocks/>
            </p:cNvCxnSpPr>
            <p:nvPr/>
          </p:nvCxnSpPr>
          <p:spPr>
            <a:xfrm flipH="1">
              <a:off x="4364681" y="2151816"/>
              <a:ext cx="298695" cy="409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E9BBCB-3338-F60C-5C71-5DB644B231AA}"/>
                </a:ext>
              </a:extLst>
            </p:cNvPr>
            <p:cNvSpPr txBox="1"/>
            <p:nvPr/>
          </p:nvSpPr>
          <p:spPr>
            <a:xfrm>
              <a:off x="4259810" y="1863268"/>
              <a:ext cx="2156556" cy="498818"/>
            </a:xfrm>
            <a:prstGeom prst="rect">
              <a:avLst/>
            </a:prstGeom>
            <a:noFill/>
          </p:spPr>
          <p:txBody>
            <a:bodyPr wrap="none" rtlCol="0">
              <a:spAutoFit/>
            </a:bodyPr>
            <a:lstStyle/>
            <a:p>
              <a:r>
                <a:rPr lang="en-US" sz="1400" dirty="0"/>
                <a:t>more variability</a:t>
              </a:r>
            </a:p>
          </p:txBody>
        </p:sp>
      </p:grpSp>
      <p:cxnSp>
        <p:nvCxnSpPr>
          <p:cNvPr id="12" name="Straight Arrow Connector 11">
            <a:extLst>
              <a:ext uri="{FF2B5EF4-FFF2-40B4-BE49-F238E27FC236}">
                <a16:creationId xmlns:a16="http://schemas.microsoft.com/office/drawing/2014/main" id="{29FD0421-4F99-0A9E-8FAD-B2335F49EFBE}"/>
              </a:ext>
            </a:extLst>
          </p:cNvPr>
          <p:cNvCxnSpPr>
            <a:cxnSpLocks/>
          </p:cNvCxnSpPr>
          <p:nvPr/>
        </p:nvCxnSpPr>
        <p:spPr>
          <a:xfrm flipH="1" flipV="1">
            <a:off x="3449258" y="2126671"/>
            <a:ext cx="906984" cy="54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6E5D81-BA77-C6A7-AE5C-4EF3F6B5BB40}"/>
              </a:ext>
            </a:extLst>
          </p:cNvPr>
          <p:cNvCxnSpPr>
            <a:cxnSpLocks/>
          </p:cNvCxnSpPr>
          <p:nvPr/>
        </p:nvCxnSpPr>
        <p:spPr>
          <a:xfrm flipH="1">
            <a:off x="3487552" y="2338406"/>
            <a:ext cx="868690" cy="746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3C658E3-E051-F842-38C0-9B3BB7749444}"/>
                  </a:ext>
                </a:extLst>
              </p:cNvPr>
              <p:cNvSpPr txBox="1"/>
              <p:nvPr/>
            </p:nvSpPr>
            <p:spPr>
              <a:xfrm>
                <a:off x="4397852" y="1970893"/>
                <a:ext cx="3939412" cy="1384995"/>
              </a:xfrm>
              <a:prstGeom prst="rect">
                <a:avLst/>
              </a:prstGeom>
              <a:noFill/>
            </p:spPr>
            <p:txBody>
              <a:bodyPr wrap="none" rtlCol="0">
                <a:spAutoFit/>
              </a:bodyPr>
              <a:lstStyle/>
              <a:p>
                <a:r>
                  <a:rPr lang="en-US" sz="2000" dirty="0"/>
                  <a:t>Mutually exclusive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orthogonality</a:t>
                </a:r>
              </a:p>
              <a:p>
                <a:r>
                  <a:rPr lang="en-US" sz="2400" dirty="0">
                    <a:ea typeface="Cambria Math" panose="020405030504060302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endParaRPr lang="en-US" sz="2400" dirty="0"/>
              </a:p>
              <a:p>
                <a:r>
                  <a:rPr lang="en-US" sz="2000" dirty="0"/>
                  <a:t>Maximal variability increase</a:t>
                </a:r>
                <a:br>
                  <a:rPr lang="en-US" sz="2000" dirty="0"/>
                </a:br>
                <a:r>
                  <a:rPr lang="en-US" sz="2000" dirty="0"/>
                  <a:t>during mixing</a:t>
                </a:r>
              </a:p>
            </p:txBody>
          </p:sp>
        </mc:Choice>
        <mc:Fallback xmlns="">
          <p:sp>
            <p:nvSpPr>
              <p:cNvPr id="15" name="TextBox 14">
                <a:extLst>
                  <a:ext uri="{FF2B5EF4-FFF2-40B4-BE49-F238E27FC236}">
                    <a16:creationId xmlns:a16="http://schemas.microsoft.com/office/drawing/2014/main" id="{63C658E3-E051-F842-38C0-9B3BB7749444}"/>
                  </a:ext>
                </a:extLst>
              </p:cNvPr>
              <p:cNvSpPr txBox="1">
                <a:spLocks noRot="1" noChangeAspect="1" noMove="1" noResize="1" noEditPoints="1" noAdjustHandles="1" noChangeArrowheads="1" noChangeShapeType="1" noTextEdit="1"/>
              </p:cNvSpPr>
              <p:nvPr/>
            </p:nvSpPr>
            <p:spPr>
              <a:xfrm>
                <a:off x="4397852" y="1970893"/>
                <a:ext cx="3939412" cy="1384995"/>
              </a:xfrm>
              <a:prstGeom prst="rect">
                <a:avLst/>
              </a:prstGeom>
              <a:blipFill>
                <a:blip r:embed="rId8"/>
                <a:stretch>
                  <a:fillRect l="-1546" t="-2193" r="-1082"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0F50B37-311C-9F90-0FE6-0D3AF152188D}"/>
                  </a:ext>
                </a:extLst>
              </p:cNvPr>
              <p:cNvSpPr txBox="1"/>
              <p:nvPr/>
            </p:nvSpPr>
            <p:spPr>
              <a:xfrm>
                <a:off x="1266280" y="4385350"/>
                <a:ext cx="5480090" cy="369332"/>
              </a:xfrm>
              <a:prstGeom prst="rect">
                <a:avLst/>
              </a:prstGeom>
              <a:noFill/>
            </p:spPr>
            <p:txBody>
              <a:bodyPr wrap="none" rtlCol="0">
                <a:spAutoFit/>
              </a:bodyPr>
              <a:lstStyle/>
              <a:p>
                <a:r>
                  <a:rPr lang="en-US" dirty="0"/>
                  <a:t>Probability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Mixtures of mutually exclusive ensembles</a:t>
                </a:r>
              </a:p>
            </p:txBody>
          </p:sp>
        </mc:Choice>
        <mc:Fallback xmlns="">
          <p:sp>
            <p:nvSpPr>
              <p:cNvPr id="26" name="TextBox 25">
                <a:extLst>
                  <a:ext uri="{FF2B5EF4-FFF2-40B4-BE49-F238E27FC236}">
                    <a16:creationId xmlns:a16="http://schemas.microsoft.com/office/drawing/2014/main" id="{F0F50B37-311C-9F90-0FE6-0D3AF152188D}"/>
                  </a:ext>
                </a:extLst>
              </p:cNvPr>
              <p:cNvSpPr txBox="1">
                <a:spLocks noRot="1" noChangeAspect="1" noMove="1" noResize="1" noEditPoints="1" noAdjustHandles="1" noChangeArrowheads="1" noChangeShapeType="1" noTextEdit="1"/>
              </p:cNvSpPr>
              <p:nvPr/>
            </p:nvSpPr>
            <p:spPr>
              <a:xfrm>
                <a:off x="1266280" y="4385350"/>
                <a:ext cx="5480090" cy="369332"/>
              </a:xfrm>
              <a:prstGeom prst="rect">
                <a:avLst/>
              </a:prstGeom>
              <a:blipFill>
                <a:blip r:embed="rId9"/>
                <a:stretch>
                  <a:fillRect l="-1001" t="-8197" r="-11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4B6B233-C3F8-CBC1-9226-93EFF3D29030}"/>
                  </a:ext>
                </a:extLst>
              </p:cNvPr>
              <p:cNvSpPr txBox="1"/>
              <p:nvPr/>
            </p:nvSpPr>
            <p:spPr>
              <a:xfrm>
                <a:off x="1269113" y="4789618"/>
                <a:ext cx="6947223" cy="369332"/>
              </a:xfrm>
              <a:prstGeom prst="rect">
                <a:avLst/>
              </a:prstGeom>
              <a:noFill/>
            </p:spPr>
            <p:txBody>
              <a:bodyPr wrap="none" rtlCol="0">
                <a:spAutoFit/>
              </a:bodyPr>
              <a:lstStyle/>
              <a:p>
                <a:r>
                  <a:rPr lang="en-US" dirty="0"/>
                  <a:t>Classical mechanics/probability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All pure states are mutually exclusive</a:t>
                </a:r>
              </a:p>
            </p:txBody>
          </p:sp>
        </mc:Choice>
        <mc:Fallback xmlns="">
          <p:sp>
            <p:nvSpPr>
              <p:cNvPr id="27" name="TextBox 26">
                <a:extLst>
                  <a:ext uri="{FF2B5EF4-FFF2-40B4-BE49-F238E27FC236}">
                    <a16:creationId xmlns:a16="http://schemas.microsoft.com/office/drawing/2014/main" id="{D4B6B233-C3F8-CBC1-9226-93EFF3D29030}"/>
                  </a:ext>
                </a:extLst>
              </p:cNvPr>
              <p:cNvSpPr txBox="1">
                <a:spLocks noRot="1" noChangeAspect="1" noMove="1" noResize="1" noEditPoints="1" noAdjustHandles="1" noChangeArrowheads="1" noChangeShapeType="1" noTextEdit="1"/>
              </p:cNvSpPr>
              <p:nvPr/>
            </p:nvSpPr>
            <p:spPr>
              <a:xfrm>
                <a:off x="1269113" y="4789618"/>
                <a:ext cx="6947223" cy="369332"/>
              </a:xfrm>
              <a:prstGeom prst="rect">
                <a:avLst/>
              </a:prstGeom>
              <a:blipFill>
                <a:blip r:embed="rId10"/>
                <a:stretch>
                  <a:fillRect l="-702"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CCDA905-88C1-4F48-23E5-518E94A89D08}"/>
                  </a:ext>
                </a:extLst>
              </p:cNvPr>
              <p:cNvSpPr txBox="1"/>
              <p:nvPr/>
            </p:nvSpPr>
            <p:spPr>
              <a:xfrm>
                <a:off x="1266280" y="5193886"/>
                <a:ext cx="4844596" cy="369332"/>
              </a:xfrm>
              <a:prstGeom prst="rect">
                <a:avLst/>
              </a:prstGeom>
              <a:noFill/>
            </p:spPr>
            <p:txBody>
              <a:bodyPr wrap="none" rtlCol="0">
                <a:spAutoFit/>
              </a:bodyPr>
              <a:lstStyle/>
              <a:p>
                <a:r>
                  <a:rPr lang="en-US" dirty="0"/>
                  <a:t>Pure states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Best preparations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No variability</a:t>
                </a:r>
                <a:endParaRPr lang="en-US" dirty="0"/>
              </a:p>
            </p:txBody>
          </p:sp>
        </mc:Choice>
        <mc:Fallback xmlns="">
          <p:sp>
            <p:nvSpPr>
              <p:cNvPr id="28" name="TextBox 27">
                <a:extLst>
                  <a:ext uri="{FF2B5EF4-FFF2-40B4-BE49-F238E27FC236}">
                    <a16:creationId xmlns:a16="http://schemas.microsoft.com/office/drawing/2014/main" id="{FCCDA905-88C1-4F48-23E5-518E94A89D08}"/>
                  </a:ext>
                </a:extLst>
              </p:cNvPr>
              <p:cNvSpPr txBox="1">
                <a:spLocks noRot="1" noChangeAspect="1" noMove="1" noResize="1" noEditPoints="1" noAdjustHandles="1" noChangeArrowheads="1" noChangeShapeType="1" noTextEdit="1"/>
              </p:cNvSpPr>
              <p:nvPr/>
            </p:nvSpPr>
            <p:spPr>
              <a:xfrm>
                <a:off x="1266280" y="5193886"/>
                <a:ext cx="4844596" cy="369332"/>
              </a:xfrm>
              <a:prstGeom prst="rect">
                <a:avLst/>
              </a:prstGeom>
              <a:blipFill>
                <a:blip r:embed="rId11"/>
                <a:stretch>
                  <a:fillRect l="-1134" t="-8197" r="-252" b="-2459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CD9ABD4-895B-38F2-B05F-A6CEFFB0E1AF}"/>
              </a:ext>
            </a:extLst>
          </p:cNvPr>
          <p:cNvSpPr>
            <a:spLocks noGrp="1"/>
          </p:cNvSpPr>
          <p:nvPr>
            <p:ph type="ftr" sz="quarter" idx="11"/>
          </p:nvPr>
        </p:nvSpPr>
        <p:spPr/>
        <p:txBody>
          <a:bodyPr/>
          <a:lstStyle/>
          <a:p>
            <a:r>
              <a:rPr lang="en-US"/>
              <a:t>Christine Aidala - University of Michigan</a:t>
            </a:r>
          </a:p>
        </p:txBody>
      </p:sp>
      <p:pic>
        <p:nvPicPr>
          <p:cNvPr id="17" name="Picture 16">
            <a:extLst>
              <a:ext uri="{FF2B5EF4-FFF2-40B4-BE49-F238E27FC236}">
                <a16:creationId xmlns:a16="http://schemas.microsoft.com/office/drawing/2014/main" id="{1E4744AB-B792-174B-6CC3-480005F74A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670" y="5648571"/>
            <a:ext cx="2218832" cy="941323"/>
          </a:xfrm>
          <a:prstGeom prst="rect">
            <a:avLst/>
          </a:prstGeom>
        </p:spPr>
      </p:pic>
    </p:spTree>
    <p:extLst>
      <p:ext uri="{BB962C8B-B14F-4D97-AF65-F5344CB8AC3E}">
        <p14:creationId xmlns:p14="http://schemas.microsoft.com/office/powerpoint/2010/main" val="3494276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3521-F7A6-3E3C-D25D-6A08EBCBB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63C6C-5214-D061-1C3C-C6301BA8BCBE}"/>
              </a:ext>
            </a:extLst>
          </p:cNvPr>
          <p:cNvSpPr>
            <a:spLocks noGrp="1"/>
          </p:cNvSpPr>
          <p:nvPr>
            <p:ph type="title"/>
          </p:nvPr>
        </p:nvSpPr>
        <p:spPr/>
        <p:txBody>
          <a:bodyPr/>
          <a:lstStyle/>
          <a:p>
            <a:r>
              <a:rPr lang="en-US" dirty="0"/>
              <a:t>Equilibria</a:t>
            </a:r>
          </a:p>
        </p:txBody>
      </p:sp>
      <p:sp>
        <p:nvSpPr>
          <p:cNvPr id="4" name="Slide Number Placeholder 3">
            <a:extLst>
              <a:ext uri="{FF2B5EF4-FFF2-40B4-BE49-F238E27FC236}">
                <a16:creationId xmlns:a16="http://schemas.microsoft.com/office/drawing/2014/main" id="{EDE4CDF5-48E6-8D77-63C6-5DF7E7EDADF8}"/>
              </a:ext>
            </a:extLst>
          </p:cNvPr>
          <p:cNvSpPr>
            <a:spLocks noGrp="1"/>
          </p:cNvSpPr>
          <p:nvPr>
            <p:ph type="sldNum" sz="quarter" idx="13"/>
          </p:nvPr>
        </p:nvSpPr>
        <p:spPr/>
        <p:txBody>
          <a:bodyPr/>
          <a:lstStyle/>
          <a:p>
            <a:fld id="{F47845EA-7733-40EE-B074-20032348B727}" type="slidenum">
              <a:rPr lang="en-US" smtClean="0"/>
              <a:t>31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FB8B1D1-9402-2D46-C5F6-147B2D66D3AE}"/>
                  </a:ext>
                </a:extLst>
              </p:cNvPr>
              <p:cNvSpPr txBox="1"/>
              <p:nvPr/>
            </p:nvSpPr>
            <p:spPr>
              <a:xfrm>
                <a:off x="1509122" y="982203"/>
                <a:ext cx="9170717" cy="584775"/>
              </a:xfrm>
              <a:prstGeom prst="rect">
                <a:avLst/>
              </a:prstGeom>
              <a:noFill/>
            </p:spPr>
            <p:txBody>
              <a:bodyPr wrap="none" rtlCol="0">
                <a:spAutoFit/>
              </a:bodyPr>
              <a:lstStyle/>
              <a:p>
                <a:pPr algn="ctr"/>
                <a:r>
                  <a:rPr lang="en-US" sz="3200" b="0" dirty="0">
                    <a:solidFill>
                      <a:schemeClr val="accent6">
                        <a:lumMod val="75000"/>
                      </a:schemeClr>
                    </a:solidFill>
                  </a:rPr>
                  <a:t>States must exist for at least a short time </a:t>
                </a:r>
                <a14:m>
                  <m:oMath xmlns:m="http://schemas.openxmlformats.org/officeDocument/2006/math">
                    <m:r>
                      <a:rPr lang="en-US" sz="3200" b="0" i="1" smtClean="0">
                        <a:solidFill>
                          <a:schemeClr val="accent6">
                            <a:lumMod val="75000"/>
                          </a:schemeClr>
                        </a:solidFill>
                        <a:latin typeface="Cambria Math" panose="02040503050406030204" pitchFamily="18" charset="0"/>
                      </a:rPr>
                      <m:t>⇒</m:t>
                    </m:r>
                  </m:oMath>
                </a14:m>
                <a:r>
                  <a:rPr lang="en-US" sz="3200" dirty="0">
                    <a:solidFill>
                      <a:schemeClr val="accent6">
                        <a:lumMod val="75000"/>
                      </a:schemeClr>
                    </a:solidFill>
                  </a:rPr>
                  <a:t> Equilibria </a:t>
                </a:r>
              </a:p>
            </p:txBody>
          </p:sp>
        </mc:Choice>
        <mc:Fallback xmlns="">
          <p:sp>
            <p:nvSpPr>
              <p:cNvPr id="5" name="TextBox 4">
                <a:extLst>
                  <a:ext uri="{FF2B5EF4-FFF2-40B4-BE49-F238E27FC236}">
                    <a16:creationId xmlns:a16="http://schemas.microsoft.com/office/drawing/2014/main" id="{FFB8B1D1-9402-2D46-C5F6-147B2D66D3AE}"/>
                  </a:ext>
                </a:extLst>
              </p:cNvPr>
              <p:cNvSpPr txBox="1">
                <a:spLocks noRot="1" noChangeAspect="1" noMove="1" noResize="1" noEditPoints="1" noAdjustHandles="1" noChangeArrowheads="1" noChangeShapeType="1" noTextEdit="1"/>
              </p:cNvSpPr>
              <p:nvPr/>
            </p:nvSpPr>
            <p:spPr>
              <a:xfrm>
                <a:off x="1509122" y="982203"/>
                <a:ext cx="9170717" cy="584775"/>
              </a:xfrm>
              <a:prstGeom prst="rect">
                <a:avLst/>
              </a:prstGeom>
              <a:blipFill>
                <a:blip r:embed="rId2"/>
                <a:stretch>
                  <a:fillRect l="-1263" t="-12500" r="-119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ED3A3D-F80B-928D-5441-C8D80ECAFDA9}"/>
                  </a:ext>
                </a:extLst>
              </p:cNvPr>
              <p:cNvSpPr txBox="1"/>
              <p:nvPr/>
            </p:nvSpPr>
            <p:spPr>
              <a:xfrm>
                <a:off x="1290462" y="5355820"/>
                <a:ext cx="7226530" cy="461665"/>
              </a:xfrm>
              <a:prstGeom prst="rect">
                <a:avLst/>
              </a:prstGeom>
              <a:noFill/>
            </p:spPr>
            <p:txBody>
              <a:bodyPr wrap="none" rtlCol="0">
                <a:spAutoFit/>
              </a:bodyPr>
              <a:lstStyle/>
              <a:p>
                <a:r>
                  <a:rPr lang="en-US" sz="2400" b="1" dirty="0">
                    <a:solidFill>
                      <a:schemeClr val="accent6">
                        <a:lumMod val="75000"/>
                      </a:schemeClr>
                    </a:solidFill>
                  </a:rPr>
                  <a:t>Equilibria </a:t>
                </a:r>
                <a14:m>
                  <m:oMath xmlns:m="http://schemas.openxmlformats.org/officeDocument/2006/math">
                    <m:r>
                      <a:rPr lang="en-US" sz="2400" b="1" i="1" smtClean="0">
                        <a:solidFill>
                          <a:schemeClr val="accent6">
                            <a:lumMod val="75000"/>
                          </a:schemeClr>
                        </a:solidFill>
                        <a:latin typeface="Cambria Math" panose="02040503050406030204" pitchFamily="18" charset="0"/>
                      </a:rPr>
                      <m:t>⇒</m:t>
                    </m:r>
                  </m:oMath>
                </a14:m>
                <a:r>
                  <a:rPr lang="en-US" sz="2400" b="1" dirty="0">
                    <a:solidFill>
                      <a:schemeClr val="accent6">
                        <a:lumMod val="75000"/>
                      </a:schemeClr>
                    </a:solidFill>
                  </a:rPr>
                  <a:t> Symmetries, differentiability, Lie algebras</a:t>
                </a:r>
              </a:p>
            </p:txBody>
          </p:sp>
        </mc:Choice>
        <mc:Fallback xmlns="">
          <p:sp>
            <p:nvSpPr>
              <p:cNvPr id="6" name="TextBox 5">
                <a:extLst>
                  <a:ext uri="{FF2B5EF4-FFF2-40B4-BE49-F238E27FC236}">
                    <a16:creationId xmlns:a16="http://schemas.microsoft.com/office/drawing/2014/main" id="{E4ED3A3D-F80B-928D-5441-C8D80ECAFDA9}"/>
                  </a:ext>
                </a:extLst>
              </p:cNvPr>
              <p:cNvSpPr txBox="1">
                <a:spLocks noRot="1" noChangeAspect="1" noMove="1" noResize="1" noEditPoints="1" noAdjustHandles="1" noChangeArrowheads="1" noChangeShapeType="1" noTextEdit="1"/>
              </p:cNvSpPr>
              <p:nvPr/>
            </p:nvSpPr>
            <p:spPr>
              <a:xfrm>
                <a:off x="1290462" y="5355820"/>
                <a:ext cx="7226530" cy="461665"/>
              </a:xfrm>
              <a:prstGeom prst="rect">
                <a:avLst/>
              </a:prstGeom>
              <a:blipFill>
                <a:blip r:embed="rId3"/>
                <a:stretch>
                  <a:fillRect l="-1350" t="-10667" b="-30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A82F58B-BFE6-44BC-2C35-9C5465B026B1}"/>
              </a:ext>
            </a:extLst>
          </p:cNvPr>
          <p:cNvSpPr txBox="1"/>
          <p:nvPr/>
        </p:nvSpPr>
        <p:spPr>
          <a:xfrm>
            <a:off x="9249883" y="1950915"/>
            <a:ext cx="2402068" cy="1200329"/>
          </a:xfrm>
          <a:prstGeom prst="rect">
            <a:avLst/>
          </a:prstGeom>
          <a:noFill/>
        </p:spPr>
        <p:txBody>
          <a:bodyPr wrap="none" rtlCol="0">
            <a:spAutoFit/>
          </a:bodyPr>
          <a:lstStyle/>
          <a:p>
            <a:pPr algn="ctr"/>
            <a:r>
              <a:rPr lang="en-US" dirty="0"/>
              <a:t>Of system/environment</a:t>
            </a:r>
            <a:br>
              <a:rPr lang="en-US" dirty="0"/>
            </a:br>
            <a:r>
              <a:rPr lang="en-US" dirty="0"/>
              <a:t>interactions</a:t>
            </a:r>
            <a:br>
              <a:rPr lang="en-US" dirty="0"/>
            </a:br>
            <a:r>
              <a:rPr lang="en-US" dirty="0"/>
              <a:t>that don’t matter/we</a:t>
            </a:r>
            <a:br>
              <a:rPr lang="en-US" dirty="0"/>
            </a:br>
            <a:r>
              <a:rPr lang="en-US" dirty="0"/>
              <a:t>are not sensitive to</a:t>
            </a:r>
          </a:p>
        </p:txBody>
      </p:sp>
      <p:sp>
        <p:nvSpPr>
          <p:cNvPr id="9" name="TextBox 8">
            <a:extLst>
              <a:ext uri="{FF2B5EF4-FFF2-40B4-BE49-F238E27FC236}">
                <a16:creationId xmlns:a16="http://schemas.microsoft.com/office/drawing/2014/main" id="{B978E98B-81FC-1E42-85E2-777516023903}"/>
              </a:ext>
            </a:extLst>
          </p:cNvPr>
          <p:cNvSpPr txBox="1"/>
          <p:nvPr/>
        </p:nvSpPr>
        <p:spPr>
          <a:xfrm>
            <a:off x="288978" y="2232886"/>
            <a:ext cx="2179571" cy="1200329"/>
          </a:xfrm>
          <a:prstGeom prst="rect">
            <a:avLst/>
          </a:prstGeom>
          <a:noFill/>
        </p:spPr>
        <p:txBody>
          <a:bodyPr wrap="none" rtlCol="0">
            <a:spAutoFit/>
          </a:bodyPr>
          <a:lstStyle/>
          <a:p>
            <a:pPr algn="ctr"/>
            <a:r>
              <a:rPr lang="en-US" dirty="0"/>
              <a:t>Of internal processes</a:t>
            </a:r>
            <a:br>
              <a:rPr lang="en-US" dirty="0"/>
            </a:br>
            <a:r>
              <a:rPr lang="en-US" dirty="0"/>
              <a:t>at faster scales</a:t>
            </a:r>
            <a:br>
              <a:rPr lang="en-US" dirty="0"/>
            </a:br>
            <a:r>
              <a:rPr lang="en-US" dirty="0"/>
              <a:t>that don’t matter/we</a:t>
            </a:r>
            <a:br>
              <a:rPr lang="en-US" dirty="0"/>
            </a:br>
            <a:r>
              <a:rPr lang="en-US" dirty="0"/>
              <a:t>are not sensitive to</a:t>
            </a:r>
          </a:p>
        </p:txBody>
      </p:sp>
      <p:sp>
        <p:nvSpPr>
          <p:cNvPr id="10" name="TextBox 9">
            <a:extLst>
              <a:ext uri="{FF2B5EF4-FFF2-40B4-BE49-F238E27FC236}">
                <a16:creationId xmlns:a16="http://schemas.microsoft.com/office/drawing/2014/main" id="{73C361ED-86FE-06F7-5D88-D56A7ABB3067}"/>
              </a:ext>
            </a:extLst>
          </p:cNvPr>
          <p:cNvSpPr txBox="1"/>
          <p:nvPr/>
        </p:nvSpPr>
        <p:spPr>
          <a:xfrm>
            <a:off x="7007983" y="4593974"/>
            <a:ext cx="1718932" cy="307777"/>
          </a:xfrm>
          <a:prstGeom prst="rect">
            <a:avLst/>
          </a:prstGeom>
          <a:noFill/>
        </p:spPr>
        <p:txBody>
          <a:bodyPr wrap="none" rtlCol="0">
            <a:spAutoFit/>
          </a:bodyPr>
          <a:lstStyle/>
          <a:p>
            <a:r>
              <a:rPr lang="en-US" sz="1400" dirty="0">
                <a:solidFill>
                  <a:srgbClr val="C00000"/>
                </a:solidFill>
              </a:rPr>
              <a:t>Least developed part</a:t>
            </a:r>
          </a:p>
        </p:txBody>
      </p:sp>
      <p:grpSp>
        <p:nvGrpSpPr>
          <p:cNvPr id="25" name="Group 24">
            <a:extLst>
              <a:ext uri="{FF2B5EF4-FFF2-40B4-BE49-F238E27FC236}">
                <a16:creationId xmlns:a16="http://schemas.microsoft.com/office/drawing/2014/main" id="{E6033A8E-490D-8119-E2CB-6E438E761BCF}"/>
              </a:ext>
            </a:extLst>
          </p:cNvPr>
          <p:cNvGrpSpPr/>
          <p:nvPr/>
        </p:nvGrpSpPr>
        <p:grpSpPr>
          <a:xfrm>
            <a:off x="1647775" y="1547044"/>
            <a:ext cx="2976663" cy="2845611"/>
            <a:chOff x="8956392" y="93407"/>
            <a:chExt cx="2976663" cy="2845611"/>
          </a:xfrm>
        </p:grpSpPr>
        <p:sp>
          <p:nvSpPr>
            <p:cNvPr id="11" name="Freeform: Shape 10">
              <a:extLst>
                <a:ext uri="{FF2B5EF4-FFF2-40B4-BE49-F238E27FC236}">
                  <a16:creationId xmlns:a16="http://schemas.microsoft.com/office/drawing/2014/main" id="{1D1502A9-5F03-56F2-9C99-36DB97F9EF37}"/>
                </a:ext>
              </a:extLst>
            </p:cNvPr>
            <p:cNvSpPr/>
            <p:nvPr/>
          </p:nvSpPr>
          <p:spPr>
            <a:xfrm>
              <a:off x="8956392" y="375017"/>
              <a:ext cx="2976663" cy="248479"/>
            </a:xfrm>
            <a:custGeom>
              <a:avLst/>
              <a:gdLst>
                <a:gd name="connsiteX0" fmla="*/ 0 w 10648545"/>
                <a:gd name="connsiteY0" fmla="*/ 1083013 h 1083013"/>
                <a:gd name="connsiteX1" fmla="*/ 2075234 w 10648545"/>
                <a:gd name="connsiteY1" fmla="*/ 661481 h 1083013"/>
                <a:gd name="connsiteX2" fmla="*/ 4961107 w 10648545"/>
                <a:gd name="connsiteY2" fmla="*/ 337226 h 1083013"/>
                <a:gd name="connsiteX3" fmla="*/ 8508460 w 10648545"/>
                <a:gd name="connsiteY3" fmla="*/ 337226 h 1083013"/>
                <a:gd name="connsiteX4" fmla="*/ 10648545 w 10648545"/>
                <a:gd name="connsiteY4" fmla="*/ 0 h 108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8545" h="1083013">
                  <a:moveTo>
                    <a:pt x="0" y="1083013"/>
                  </a:moveTo>
                  <a:cubicBezTo>
                    <a:pt x="624191" y="934396"/>
                    <a:pt x="1248383" y="785779"/>
                    <a:pt x="2075234" y="661481"/>
                  </a:cubicBezTo>
                  <a:cubicBezTo>
                    <a:pt x="2902085" y="537183"/>
                    <a:pt x="3888903" y="391268"/>
                    <a:pt x="4961107" y="337226"/>
                  </a:cubicBezTo>
                  <a:cubicBezTo>
                    <a:pt x="6033311" y="283184"/>
                    <a:pt x="7560554" y="393430"/>
                    <a:pt x="8508460" y="337226"/>
                  </a:cubicBezTo>
                  <a:cubicBezTo>
                    <a:pt x="9456366" y="281022"/>
                    <a:pt x="10052455" y="140511"/>
                    <a:pt x="1064854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2D2295-887C-C78D-EEB0-8B17BB8A14BE}"/>
                </a:ext>
              </a:extLst>
            </p:cNvPr>
            <p:cNvSpPr/>
            <p:nvPr/>
          </p:nvSpPr>
          <p:spPr>
            <a:xfrm>
              <a:off x="10477149" y="408797"/>
              <a:ext cx="83975" cy="83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D3376BC-8553-CCBC-C452-248FB3CD9113}"/>
                    </a:ext>
                  </a:extLst>
                </p:cNvPr>
                <p:cNvSpPr txBox="1"/>
                <p:nvPr/>
              </p:nvSpPr>
              <p:spPr>
                <a:xfrm>
                  <a:off x="10392007" y="93407"/>
                  <a:ext cx="33823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FD3376BC-8553-CCBC-C452-248FB3CD9113}"/>
                    </a:ext>
                  </a:extLst>
                </p:cNvPr>
                <p:cNvSpPr txBox="1">
                  <a:spLocks noRot="1" noChangeAspect="1" noMove="1" noResize="1" noEditPoints="1" noAdjustHandles="1" noChangeArrowheads="1" noChangeShapeType="1" noTextEdit="1"/>
                </p:cNvSpPr>
                <p:nvPr/>
              </p:nvSpPr>
              <p:spPr>
                <a:xfrm>
                  <a:off x="10392007" y="93407"/>
                  <a:ext cx="338234" cy="369332"/>
                </a:xfrm>
                <a:prstGeom prst="rect">
                  <a:avLst/>
                </a:prstGeom>
                <a:blipFill>
                  <a:blip r:embed="rId4"/>
                  <a:stretch>
                    <a:fillRect r="-92727" b="-13333"/>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C145636-3B88-6CFD-DB2F-181F484363B6}"/>
                </a:ext>
              </a:extLst>
            </p:cNvPr>
            <p:cNvCxnSpPr>
              <a:cxnSpLocks/>
              <a:stCxn id="12" idx="2"/>
            </p:cNvCxnSpPr>
            <p:nvPr/>
          </p:nvCxnSpPr>
          <p:spPr>
            <a:xfrm flipH="1">
              <a:off x="9809061" y="450785"/>
              <a:ext cx="668088" cy="1331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9A63C0-9F8A-C19D-343F-4A8BCCCEF375}"/>
                </a:ext>
              </a:extLst>
            </p:cNvPr>
            <p:cNvCxnSpPr>
              <a:cxnSpLocks/>
              <a:endCxn id="13" idx="2"/>
            </p:cNvCxnSpPr>
            <p:nvPr/>
          </p:nvCxnSpPr>
          <p:spPr>
            <a:xfrm flipH="1" flipV="1">
              <a:off x="10561124" y="462739"/>
              <a:ext cx="632238" cy="137764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0FCE239-577B-762D-76D2-65E744CC052B}"/>
                </a:ext>
              </a:extLst>
            </p:cNvPr>
            <p:cNvSpPr/>
            <p:nvPr/>
          </p:nvSpPr>
          <p:spPr>
            <a:xfrm>
              <a:off x="9706474" y="1384740"/>
              <a:ext cx="1554278" cy="1554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0452C4F-94EF-FF9E-9D6D-E5146EBE7BCB}"/>
                </a:ext>
              </a:extLst>
            </p:cNvPr>
            <p:cNvSpPr/>
            <p:nvPr/>
          </p:nvSpPr>
          <p:spPr>
            <a:xfrm>
              <a:off x="9717240" y="2056794"/>
              <a:ext cx="1541145" cy="170688"/>
            </a:xfrm>
            <a:custGeom>
              <a:avLst/>
              <a:gdLst>
                <a:gd name="connsiteX0" fmla="*/ 0 w 2170176"/>
                <a:gd name="connsiteY0" fmla="*/ 0 h 226174"/>
                <a:gd name="connsiteX1" fmla="*/ 73152 w 2170176"/>
                <a:gd name="connsiteY1" fmla="*/ 6096 h 226174"/>
                <a:gd name="connsiteX2" fmla="*/ 121920 w 2170176"/>
                <a:gd name="connsiteY2" fmla="*/ 30480 h 226174"/>
                <a:gd name="connsiteX3" fmla="*/ 152400 w 2170176"/>
                <a:gd name="connsiteY3" fmla="*/ 36576 h 226174"/>
                <a:gd name="connsiteX4" fmla="*/ 170688 w 2170176"/>
                <a:gd name="connsiteY4" fmla="*/ 48768 h 226174"/>
                <a:gd name="connsiteX5" fmla="*/ 213360 w 2170176"/>
                <a:gd name="connsiteY5" fmla="*/ 60960 h 226174"/>
                <a:gd name="connsiteX6" fmla="*/ 231648 w 2170176"/>
                <a:gd name="connsiteY6" fmla="*/ 67056 h 226174"/>
                <a:gd name="connsiteX7" fmla="*/ 280416 w 2170176"/>
                <a:gd name="connsiteY7" fmla="*/ 97536 h 226174"/>
                <a:gd name="connsiteX8" fmla="*/ 298704 w 2170176"/>
                <a:gd name="connsiteY8" fmla="*/ 109728 h 226174"/>
                <a:gd name="connsiteX9" fmla="*/ 329184 w 2170176"/>
                <a:gd name="connsiteY9" fmla="*/ 121920 h 226174"/>
                <a:gd name="connsiteX10" fmla="*/ 353568 w 2170176"/>
                <a:gd name="connsiteY10" fmla="*/ 140208 h 226174"/>
                <a:gd name="connsiteX11" fmla="*/ 371856 w 2170176"/>
                <a:gd name="connsiteY11" fmla="*/ 146304 h 226174"/>
                <a:gd name="connsiteX12" fmla="*/ 469392 w 2170176"/>
                <a:gd name="connsiteY12" fmla="*/ 182880 h 226174"/>
                <a:gd name="connsiteX13" fmla="*/ 512064 w 2170176"/>
                <a:gd name="connsiteY13" fmla="*/ 195072 h 226174"/>
                <a:gd name="connsiteX14" fmla="*/ 530352 w 2170176"/>
                <a:gd name="connsiteY14" fmla="*/ 201168 h 226174"/>
                <a:gd name="connsiteX15" fmla="*/ 579120 w 2170176"/>
                <a:gd name="connsiteY15" fmla="*/ 213360 h 226174"/>
                <a:gd name="connsiteX16" fmla="*/ 688848 w 2170176"/>
                <a:gd name="connsiteY16" fmla="*/ 188976 h 226174"/>
                <a:gd name="connsiteX17" fmla="*/ 713232 w 2170176"/>
                <a:gd name="connsiteY17" fmla="*/ 182880 h 226174"/>
                <a:gd name="connsiteX18" fmla="*/ 786384 w 2170176"/>
                <a:gd name="connsiteY18" fmla="*/ 140208 h 226174"/>
                <a:gd name="connsiteX19" fmla="*/ 804672 w 2170176"/>
                <a:gd name="connsiteY19" fmla="*/ 134112 h 226174"/>
                <a:gd name="connsiteX20" fmla="*/ 841248 w 2170176"/>
                <a:gd name="connsiteY20" fmla="*/ 109728 h 226174"/>
                <a:gd name="connsiteX21" fmla="*/ 859536 w 2170176"/>
                <a:gd name="connsiteY21" fmla="*/ 103632 h 226174"/>
                <a:gd name="connsiteX22" fmla="*/ 890016 w 2170176"/>
                <a:gd name="connsiteY22" fmla="*/ 85344 h 226174"/>
                <a:gd name="connsiteX23" fmla="*/ 908304 w 2170176"/>
                <a:gd name="connsiteY23" fmla="*/ 73152 h 226174"/>
                <a:gd name="connsiteX24" fmla="*/ 926592 w 2170176"/>
                <a:gd name="connsiteY24" fmla="*/ 67056 h 226174"/>
                <a:gd name="connsiteX25" fmla="*/ 981456 w 2170176"/>
                <a:gd name="connsiteY25" fmla="*/ 42672 h 226174"/>
                <a:gd name="connsiteX26" fmla="*/ 1048512 w 2170176"/>
                <a:gd name="connsiteY26" fmla="*/ 54864 h 226174"/>
                <a:gd name="connsiteX27" fmla="*/ 1085088 w 2170176"/>
                <a:gd name="connsiteY27" fmla="*/ 79248 h 226174"/>
                <a:gd name="connsiteX28" fmla="*/ 1121664 w 2170176"/>
                <a:gd name="connsiteY28" fmla="*/ 97536 h 226174"/>
                <a:gd name="connsiteX29" fmla="*/ 1170432 w 2170176"/>
                <a:gd name="connsiteY29" fmla="*/ 128016 h 226174"/>
                <a:gd name="connsiteX30" fmla="*/ 1188720 w 2170176"/>
                <a:gd name="connsiteY30" fmla="*/ 134112 h 226174"/>
                <a:gd name="connsiteX31" fmla="*/ 1213104 w 2170176"/>
                <a:gd name="connsiteY31" fmla="*/ 146304 h 226174"/>
                <a:gd name="connsiteX32" fmla="*/ 1267968 w 2170176"/>
                <a:gd name="connsiteY32" fmla="*/ 170688 h 226174"/>
                <a:gd name="connsiteX33" fmla="*/ 1420368 w 2170176"/>
                <a:gd name="connsiteY33" fmla="*/ 128016 h 226174"/>
                <a:gd name="connsiteX34" fmla="*/ 1469136 w 2170176"/>
                <a:gd name="connsiteY34" fmla="*/ 109728 h 226174"/>
                <a:gd name="connsiteX35" fmla="*/ 1511808 w 2170176"/>
                <a:gd name="connsiteY35" fmla="*/ 97536 h 226174"/>
                <a:gd name="connsiteX36" fmla="*/ 1530096 w 2170176"/>
                <a:gd name="connsiteY36" fmla="*/ 85344 h 226174"/>
                <a:gd name="connsiteX37" fmla="*/ 1737360 w 2170176"/>
                <a:gd name="connsiteY37" fmla="*/ 103632 h 226174"/>
                <a:gd name="connsiteX38" fmla="*/ 1822704 w 2170176"/>
                <a:gd name="connsiteY38" fmla="*/ 109728 h 226174"/>
                <a:gd name="connsiteX39" fmla="*/ 1908048 w 2170176"/>
                <a:gd name="connsiteY39" fmla="*/ 146304 h 226174"/>
                <a:gd name="connsiteX40" fmla="*/ 1962912 w 2170176"/>
                <a:gd name="connsiteY40" fmla="*/ 176784 h 226174"/>
                <a:gd name="connsiteX41" fmla="*/ 1987296 w 2170176"/>
                <a:gd name="connsiteY41" fmla="*/ 201168 h 226174"/>
                <a:gd name="connsiteX42" fmla="*/ 1993392 w 2170176"/>
                <a:gd name="connsiteY42" fmla="*/ 219456 h 226174"/>
                <a:gd name="connsiteX43" fmla="*/ 2048256 w 2170176"/>
                <a:gd name="connsiteY43" fmla="*/ 225552 h 226174"/>
                <a:gd name="connsiteX44" fmla="*/ 2170176 w 2170176"/>
                <a:gd name="connsiteY44" fmla="*/ 225552 h 226174"/>
                <a:gd name="connsiteX0" fmla="*/ 0 w 2097024"/>
                <a:gd name="connsiteY0" fmla="*/ 0 h 220078"/>
                <a:gd name="connsiteX1" fmla="*/ 48768 w 2097024"/>
                <a:gd name="connsiteY1" fmla="*/ 24384 h 220078"/>
                <a:gd name="connsiteX2" fmla="*/ 79248 w 2097024"/>
                <a:gd name="connsiteY2" fmla="*/ 30480 h 220078"/>
                <a:gd name="connsiteX3" fmla="*/ 97536 w 2097024"/>
                <a:gd name="connsiteY3" fmla="*/ 42672 h 220078"/>
                <a:gd name="connsiteX4" fmla="*/ 140208 w 2097024"/>
                <a:gd name="connsiteY4" fmla="*/ 54864 h 220078"/>
                <a:gd name="connsiteX5" fmla="*/ 158496 w 2097024"/>
                <a:gd name="connsiteY5" fmla="*/ 60960 h 220078"/>
                <a:gd name="connsiteX6" fmla="*/ 207264 w 2097024"/>
                <a:gd name="connsiteY6" fmla="*/ 91440 h 220078"/>
                <a:gd name="connsiteX7" fmla="*/ 225552 w 2097024"/>
                <a:gd name="connsiteY7" fmla="*/ 103632 h 220078"/>
                <a:gd name="connsiteX8" fmla="*/ 256032 w 2097024"/>
                <a:gd name="connsiteY8" fmla="*/ 115824 h 220078"/>
                <a:gd name="connsiteX9" fmla="*/ 280416 w 2097024"/>
                <a:gd name="connsiteY9" fmla="*/ 134112 h 220078"/>
                <a:gd name="connsiteX10" fmla="*/ 298704 w 2097024"/>
                <a:gd name="connsiteY10" fmla="*/ 140208 h 220078"/>
                <a:gd name="connsiteX11" fmla="*/ 396240 w 2097024"/>
                <a:gd name="connsiteY11" fmla="*/ 176784 h 220078"/>
                <a:gd name="connsiteX12" fmla="*/ 438912 w 2097024"/>
                <a:gd name="connsiteY12" fmla="*/ 188976 h 220078"/>
                <a:gd name="connsiteX13" fmla="*/ 457200 w 2097024"/>
                <a:gd name="connsiteY13" fmla="*/ 195072 h 220078"/>
                <a:gd name="connsiteX14" fmla="*/ 505968 w 2097024"/>
                <a:gd name="connsiteY14" fmla="*/ 207264 h 220078"/>
                <a:gd name="connsiteX15" fmla="*/ 615696 w 2097024"/>
                <a:gd name="connsiteY15" fmla="*/ 182880 h 220078"/>
                <a:gd name="connsiteX16" fmla="*/ 640080 w 2097024"/>
                <a:gd name="connsiteY16" fmla="*/ 176784 h 220078"/>
                <a:gd name="connsiteX17" fmla="*/ 713232 w 2097024"/>
                <a:gd name="connsiteY17" fmla="*/ 134112 h 220078"/>
                <a:gd name="connsiteX18" fmla="*/ 731520 w 2097024"/>
                <a:gd name="connsiteY18" fmla="*/ 128016 h 220078"/>
                <a:gd name="connsiteX19" fmla="*/ 768096 w 2097024"/>
                <a:gd name="connsiteY19" fmla="*/ 103632 h 220078"/>
                <a:gd name="connsiteX20" fmla="*/ 786384 w 2097024"/>
                <a:gd name="connsiteY20" fmla="*/ 97536 h 220078"/>
                <a:gd name="connsiteX21" fmla="*/ 816864 w 2097024"/>
                <a:gd name="connsiteY21" fmla="*/ 79248 h 220078"/>
                <a:gd name="connsiteX22" fmla="*/ 835152 w 2097024"/>
                <a:gd name="connsiteY22" fmla="*/ 67056 h 220078"/>
                <a:gd name="connsiteX23" fmla="*/ 853440 w 2097024"/>
                <a:gd name="connsiteY23" fmla="*/ 60960 h 220078"/>
                <a:gd name="connsiteX24" fmla="*/ 908304 w 2097024"/>
                <a:gd name="connsiteY24" fmla="*/ 36576 h 220078"/>
                <a:gd name="connsiteX25" fmla="*/ 975360 w 2097024"/>
                <a:gd name="connsiteY25" fmla="*/ 48768 h 220078"/>
                <a:gd name="connsiteX26" fmla="*/ 1011936 w 2097024"/>
                <a:gd name="connsiteY26" fmla="*/ 73152 h 220078"/>
                <a:gd name="connsiteX27" fmla="*/ 1048512 w 2097024"/>
                <a:gd name="connsiteY27" fmla="*/ 91440 h 220078"/>
                <a:gd name="connsiteX28" fmla="*/ 1097280 w 2097024"/>
                <a:gd name="connsiteY28" fmla="*/ 121920 h 220078"/>
                <a:gd name="connsiteX29" fmla="*/ 1115568 w 2097024"/>
                <a:gd name="connsiteY29" fmla="*/ 128016 h 220078"/>
                <a:gd name="connsiteX30" fmla="*/ 1139952 w 2097024"/>
                <a:gd name="connsiteY30" fmla="*/ 140208 h 220078"/>
                <a:gd name="connsiteX31" fmla="*/ 1194816 w 2097024"/>
                <a:gd name="connsiteY31" fmla="*/ 164592 h 220078"/>
                <a:gd name="connsiteX32" fmla="*/ 1347216 w 2097024"/>
                <a:gd name="connsiteY32" fmla="*/ 121920 h 220078"/>
                <a:gd name="connsiteX33" fmla="*/ 1395984 w 2097024"/>
                <a:gd name="connsiteY33" fmla="*/ 103632 h 220078"/>
                <a:gd name="connsiteX34" fmla="*/ 1438656 w 2097024"/>
                <a:gd name="connsiteY34" fmla="*/ 91440 h 220078"/>
                <a:gd name="connsiteX35" fmla="*/ 1456944 w 2097024"/>
                <a:gd name="connsiteY35" fmla="*/ 79248 h 220078"/>
                <a:gd name="connsiteX36" fmla="*/ 1664208 w 2097024"/>
                <a:gd name="connsiteY36" fmla="*/ 97536 h 220078"/>
                <a:gd name="connsiteX37" fmla="*/ 1749552 w 2097024"/>
                <a:gd name="connsiteY37" fmla="*/ 103632 h 220078"/>
                <a:gd name="connsiteX38" fmla="*/ 1834896 w 2097024"/>
                <a:gd name="connsiteY38" fmla="*/ 140208 h 220078"/>
                <a:gd name="connsiteX39" fmla="*/ 1889760 w 2097024"/>
                <a:gd name="connsiteY39" fmla="*/ 170688 h 220078"/>
                <a:gd name="connsiteX40" fmla="*/ 1914144 w 2097024"/>
                <a:gd name="connsiteY40" fmla="*/ 195072 h 220078"/>
                <a:gd name="connsiteX41" fmla="*/ 1920240 w 2097024"/>
                <a:gd name="connsiteY41" fmla="*/ 213360 h 220078"/>
                <a:gd name="connsiteX42" fmla="*/ 1975104 w 2097024"/>
                <a:gd name="connsiteY42" fmla="*/ 219456 h 220078"/>
                <a:gd name="connsiteX43" fmla="*/ 2097024 w 2097024"/>
                <a:gd name="connsiteY43" fmla="*/ 219456 h 220078"/>
                <a:gd name="connsiteX0" fmla="*/ 0 w 2048256"/>
                <a:gd name="connsiteY0" fmla="*/ 0 h 195694"/>
                <a:gd name="connsiteX1" fmla="*/ 30480 w 2048256"/>
                <a:gd name="connsiteY1" fmla="*/ 6096 h 195694"/>
                <a:gd name="connsiteX2" fmla="*/ 48768 w 2048256"/>
                <a:gd name="connsiteY2" fmla="*/ 18288 h 195694"/>
                <a:gd name="connsiteX3" fmla="*/ 91440 w 2048256"/>
                <a:gd name="connsiteY3" fmla="*/ 30480 h 195694"/>
                <a:gd name="connsiteX4" fmla="*/ 109728 w 2048256"/>
                <a:gd name="connsiteY4" fmla="*/ 36576 h 195694"/>
                <a:gd name="connsiteX5" fmla="*/ 158496 w 2048256"/>
                <a:gd name="connsiteY5" fmla="*/ 67056 h 195694"/>
                <a:gd name="connsiteX6" fmla="*/ 176784 w 2048256"/>
                <a:gd name="connsiteY6" fmla="*/ 79248 h 195694"/>
                <a:gd name="connsiteX7" fmla="*/ 207264 w 2048256"/>
                <a:gd name="connsiteY7" fmla="*/ 91440 h 195694"/>
                <a:gd name="connsiteX8" fmla="*/ 231648 w 2048256"/>
                <a:gd name="connsiteY8" fmla="*/ 109728 h 195694"/>
                <a:gd name="connsiteX9" fmla="*/ 249936 w 2048256"/>
                <a:gd name="connsiteY9" fmla="*/ 115824 h 195694"/>
                <a:gd name="connsiteX10" fmla="*/ 347472 w 2048256"/>
                <a:gd name="connsiteY10" fmla="*/ 152400 h 195694"/>
                <a:gd name="connsiteX11" fmla="*/ 390144 w 2048256"/>
                <a:gd name="connsiteY11" fmla="*/ 164592 h 195694"/>
                <a:gd name="connsiteX12" fmla="*/ 408432 w 2048256"/>
                <a:gd name="connsiteY12" fmla="*/ 170688 h 195694"/>
                <a:gd name="connsiteX13" fmla="*/ 457200 w 2048256"/>
                <a:gd name="connsiteY13" fmla="*/ 182880 h 195694"/>
                <a:gd name="connsiteX14" fmla="*/ 566928 w 2048256"/>
                <a:gd name="connsiteY14" fmla="*/ 158496 h 195694"/>
                <a:gd name="connsiteX15" fmla="*/ 591312 w 2048256"/>
                <a:gd name="connsiteY15" fmla="*/ 152400 h 195694"/>
                <a:gd name="connsiteX16" fmla="*/ 664464 w 2048256"/>
                <a:gd name="connsiteY16" fmla="*/ 109728 h 195694"/>
                <a:gd name="connsiteX17" fmla="*/ 682752 w 2048256"/>
                <a:gd name="connsiteY17" fmla="*/ 103632 h 195694"/>
                <a:gd name="connsiteX18" fmla="*/ 719328 w 2048256"/>
                <a:gd name="connsiteY18" fmla="*/ 79248 h 195694"/>
                <a:gd name="connsiteX19" fmla="*/ 737616 w 2048256"/>
                <a:gd name="connsiteY19" fmla="*/ 73152 h 195694"/>
                <a:gd name="connsiteX20" fmla="*/ 768096 w 2048256"/>
                <a:gd name="connsiteY20" fmla="*/ 54864 h 195694"/>
                <a:gd name="connsiteX21" fmla="*/ 786384 w 2048256"/>
                <a:gd name="connsiteY21" fmla="*/ 42672 h 195694"/>
                <a:gd name="connsiteX22" fmla="*/ 804672 w 2048256"/>
                <a:gd name="connsiteY22" fmla="*/ 36576 h 195694"/>
                <a:gd name="connsiteX23" fmla="*/ 859536 w 2048256"/>
                <a:gd name="connsiteY23" fmla="*/ 12192 h 195694"/>
                <a:gd name="connsiteX24" fmla="*/ 926592 w 2048256"/>
                <a:gd name="connsiteY24" fmla="*/ 24384 h 195694"/>
                <a:gd name="connsiteX25" fmla="*/ 963168 w 2048256"/>
                <a:gd name="connsiteY25" fmla="*/ 48768 h 195694"/>
                <a:gd name="connsiteX26" fmla="*/ 999744 w 2048256"/>
                <a:gd name="connsiteY26" fmla="*/ 67056 h 195694"/>
                <a:gd name="connsiteX27" fmla="*/ 1048512 w 2048256"/>
                <a:gd name="connsiteY27" fmla="*/ 97536 h 195694"/>
                <a:gd name="connsiteX28" fmla="*/ 1066800 w 2048256"/>
                <a:gd name="connsiteY28" fmla="*/ 103632 h 195694"/>
                <a:gd name="connsiteX29" fmla="*/ 1091184 w 2048256"/>
                <a:gd name="connsiteY29" fmla="*/ 115824 h 195694"/>
                <a:gd name="connsiteX30" fmla="*/ 1146048 w 2048256"/>
                <a:gd name="connsiteY30" fmla="*/ 140208 h 195694"/>
                <a:gd name="connsiteX31" fmla="*/ 1298448 w 2048256"/>
                <a:gd name="connsiteY31" fmla="*/ 97536 h 195694"/>
                <a:gd name="connsiteX32" fmla="*/ 1347216 w 2048256"/>
                <a:gd name="connsiteY32" fmla="*/ 79248 h 195694"/>
                <a:gd name="connsiteX33" fmla="*/ 1389888 w 2048256"/>
                <a:gd name="connsiteY33" fmla="*/ 67056 h 195694"/>
                <a:gd name="connsiteX34" fmla="*/ 1408176 w 2048256"/>
                <a:gd name="connsiteY34" fmla="*/ 54864 h 195694"/>
                <a:gd name="connsiteX35" fmla="*/ 1615440 w 2048256"/>
                <a:gd name="connsiteY35" fmla="*/ 73152 h 195694"/>
                <a:gd name="connsiteX36" fmla="*/ 1700784 w 2048256"/>
                <a:gd name="connsiteY36" fmla="*/ 79248 h 195694"/>
                <a:gd name="connsiteX37" fmla="*/ 1786128 w 2048256"/>
                <a:gd name="connsiteY37" fmla="*/ 115824 h 195694"/>
                <a:gd name="connsiteX38" fmla="*/ 1840992 w 2048256"/>
                <a:gd name="connsiteY38" fmla="*/ 146304 h 195694"/>
                <a:gd name="connsiteX39" fmla="*/ 1865376 w 2048256"/>
                <a:gd name="connsiteY39" fmla="*/ 170688 h 195694"/>
                <a:gd name="connsiteX40" fmla="*/ 1871472 w 2048256"/>
                <a:gd name="connsiteY40" fmla="*/ 188976 h 195694"/>
                <a:gd name="connsiteX41" fmla="*/ 1926336 w 2048256"/>
                <a:gd name="connsiteY41" fmla="*/ 195072 h 195694"/>
                <a:gd name="connsiteX42" fmla="*/ 2048256 w 2048256"/>
                <a:gd name="connsiteY42" fmla="*/ 195072 h 195694"/>
                <a:gd name="connsiteX0" fmla="*/ 0 w 2017776"/>
                <a:gd name="connsiteY0" fmla="*/ 0 h 189598"/>
                <a:gd name="connsiteX1" fmla="*/ 18288 w 2017776"/>
                <a:gd name="connsiteY1" fmla="*/ 12192 h 189598"/>
                <a:gd name="connsiteX2" fmla="*/ 60960 w 2017776"/>
                <a:gd name="connsiteY2" fmla="*/ 24384 h 189598"/>
                <a:gd name="connsiteX3" fmla="*/ 79248 w 2017776"/>
                <a:gd name="connsiteY3" fmla="*/ 30480 h 189598"/>
                <a:gd name="connsiteX4" fmla="*/ 128016 w 2017776"/>
                <a:gd name="connsiteY4" fmla="*/ 60960 h 189598"/>
                <a:gd name="connsiteX5" fmla="*/ 146304 w 2017776"/>
                <a:gd name="connsiteY5" fmla="*/ 73152 h 189598"/>
                <a:gd name="connsiteX6" fmla="*/ 176784 w 2017776"/>
                <a:gd name="connsiteY6" fmla="*/ 85344 h 189598"/>
                <a:gd name="connsiteX7" fmla="*/ 201168 w 2017776"/>
                <a:gd name="connsiteY7" fmla="*/ 103632 h 189598"/>
                <a:gd name="connsiteX8" fmla="*/ 219456 w 2017776"/>
                <a:gd name="connsiteY8" fmla="*/ 109728 h 189598"/>
                <a:gd name="connsiteX9" fmla="*/ 316992 w 2017776"/>
                <a:gd name="connsiteY9" fmla="*/ 146304 h 189598"/>
                <a:gd name="connsiteX10" fmla="*/ 359664 w 2017776"/>
                <a:gd name="connsiteY10" fmla="*/ 158496 h 189598"/>
                <a:gd name="connsiteX11" fmla="*/ 377952 w 2017776"/>
                <a:gd name="connsiteY11" fmla="*/ 164592 h 189598"/>
                <a:gd name="connsiteX12" fmla="*/ 426720 w 2017776"/>
                <a:gd name="connsiteY12" fmla="*/ 176784 h 189598"/>
                <a:gd name="connsiteX13" fmla="*/ 536448 w 2017776"/>
                <a:gd name="connsiteY13" fmla="*/ 152400 h 189598"/>
                <a:gd name="connsiteX14" fmla="*/ 560832 w 2017776"/>
                <a:gd name="connsiteY14" fmla="*/ 146304 h 189598"/>
                <a:gd name="connsiteX15" fmla="*/ 633984 w 2017776"/>
                <a:gd name="connsiteY15" fmla="*/ 103632 h 189598"/>
                <a:gd name="connsiteX16" fmla="*/ 652272 w 2017776"/>
                <a:gd name="connsiteY16" fmla="*/ 97536 h 189598"/>
                <a:gd name="connsiteX17" fmla="*/ 688848 w 2017776"/>
                <a:gd name="connsiteY17" fmla="*/ 73152 h 189598"/>
                <a:gd name="connsiteX18" fmla="*/ 707136 w 2017776"/>
                <a:gd name="connsiteY18" fmla="*/ 67056 h 189598"/>
                <a:gd name="connsiteX19" fmla="*/ 737616 w 2017776"/>
                <a:gd name="connsiteY19" fmla="*/ 48768 h 189598"/>
                <a:gd name="connsiteX20" fmla="*/ 755904 w 2017776"/>
                <a:gd name="connsiteY20" fmla="*/ 36576 h 189598"/>
                <a:gd name="connsiteX21" fmla="*/ 774192 w 2017776"/>
                <a:gd name="connsiteY21" fmla="*/ 30480 h 189598"/>
                <a:gd name="connsiteX22" fmla="*/ 829056 w 2017776"/>
                <a:gd name="connsiteY22" fmla="*/ 6096 h 189598"/>
                <a:gd name="connsiteX23" fmla="*/ 896112 w 2017776"/>
                <a:gd name="connsiteY23" fmla="*/ 18288 h 189598"/>
                <a:gd name="connsiteX24" fmla="*/ 932688 w 2017776"/>
                <a:gd name="connsiteY24" fmla="*/ 42672 h 189598"/>
                <a:gd name="connsiteX25" fmla="*/ 969264 w 2017776"/>
                <a:gd name="connsiteY25" fmla="*/ 60960 h 189598"/>
                <a:gd name="connsiteX26" fmla="*/ 1018032 w 2017776"/>
                <a:gd name="connsiteY26" fmla="*/ 91440 h 189598"/>
                <a:gd name="connsiteX27" fmla="*/ 1036320 w 2017776"/>
                <a:gd name="connsiteY27" fmla="*/ 97536 h 189598"/>
                <a:gd name="connsiteX28" fmla="*/ 1060704 w 2017776"/>
                <a:gd name="connsiteY28" fmla="*/ 109728 h 189598"/>
                <a:gd name="connsiteX29" fmla="*/ 1115568 w 2017776"/>
                <a:gd name="connsiteY29" fmla="*/ 134112 h 189598"/>
                <a:gd name="connsiteX30" fmla="*/ 1267968 w 2017776"/>
                <a:gd name="connsiteY30" fmla="*/ 91440 h 189598"/>
                <a:gd name="connsiteX31" fmla="*/ 1316736 w 2017776"/>
                <a:gd name="connsiteY31" fmla="*/ 73152 h 189598"/>
                <a:gd name="connsiteX32" fmla="*/ 1359408 w 2017776"/>
                <a:gd name="connsiteY32" fmla="*/ 60960 h 189598"/>
                <a:gd name="connsiteX33" fmla="*/ 1377696 w 2017776"/>
                <a:gd name="connsiteY33" fmla="*/ 48768 h 189598"/>
                <a:gd name="connsiteX34" fmla="*/ 1584960 w 2017776"/>
                <a:gd name="connsiteY34" fmla="*/ 67056 h 189598"/>
                <a:gd name="connsiteX35" fmla="*/ 1670304 w 2017776"/>
                <a:gd name="connsiteY35" fmla="*/ 73152 h 189598"/>
                <a:gd name="connsiteX36" fmla="*/ 1755648 w 2017776"/>
                <a:gd name="connsiteY36" fmla="*/ 109728 h 189598"/>
                <a:gd name="connsiteX37" fmla="*/ 1810512 w 2017776"/>
                <a:gd name="connsiteY37" fmla="*/ 140208 h 189598"/>
                <a:gd name="connsiteX38" fmla="*/ 1834896 w 2017776"/>
                <a:gd name="connsiteY38" fmla="*/ 164592 h 189598"/>
                <a:gd name="connsiteX39" fmla="*/ 1840992 w 2017776"/>
                <a:gd name="connsiteY39" fmla="*/ 182880 h 189598"/>
                <a:gd name="connsiteX40" fmla="*/ 1895856 w 2017776"/>
                <a:gd name="connsiteY40" fmla="*/ 188976 h 189598"/>
                <a:gd name="connsiteX41" fmla="*/ 2017776 w 2017776"/>
                <a:gd name="connsiteY41" fmla="*/ 188976 h 189598"/>
                <a:gd name="connsiteX0" fmla="*/ 0 w 1999488"/>
                <a:gd name="connsiteY0" fmla="*/ 6096 h 183502"/>
                <a:gd name="connsiteX1" fmla="*/ 42672 w 1999488"/>
                <a:gd name="connsiteY1" fmla="*/ 18288 h 183502"/>
                <a:gd name="connsiteX2" fmla="*/ 60960 w 1999488"/>
                <a:gd name="connsiteY2" fmla="*/ 24384 h 183502"/>
                <a:gd name="connsiteX3" fmla="*/ 109728 w 1999488"/>
                <a:gd name="connsiteY3" fmla="*/ 54864 h 183502"/>
                <a:gd name="connsiteX4" fmla="*/ 128016 w 1999488"/>
                <a:gd name="connsiteY4" fmla="*/ 67056 h 183502"/>
                <a:gd name="connsiteX5" fmla="*/ 158496 w 1999488"/>
                <a:gd name="connsiteY5" fmla="*/ 79248 h 183502"/>
                <a:gd name="connsiteX6" fmla="*/ 182880 w 1999488"/>
                <a:gd name="connsiteY6" fmla="*/ 97536 h 183502"/>
                <a:gd name="connsiteX7" fmla="*/ 201168 w 1999488"/>
                <a:gd name="connsiteY7" fmla="*/ 103632 h 183502"/>
                <a:gd name="connsiteX8" fmla="*/ 298704 w 1999488"/>
                <a:gd name="connsiteY8" fmla="*/ 140208 h 183502"/>
                <a:gd name="connsiteX9" fmla="*/ 341376 w 1999488"/>
                <a:gd name="connsiteY9" fmla="*/ 152400 h 183502"/>
                <a:gd name="connsiteX10" fmla="*/ 359664 w 1999488"/>
                <a:gd name="connsiteY10" fmla="*/ 158496 h 183502"/>
                <a:gd name="connsiteX11" fmla="*/ 408432 w 1999488"/>
                <a:gd name="connsiteY11" fmla="*/ 170688 h 183502"/>
                <a:gd name="connsiteX12" fmla="*/ 518160 w 1999488"/>
                <a:gd name="connsiteY12" fmla="*/ 146304 h 183502"/>
                <a:gd name="connsiteX13" fmla="*/ 542544 w 1999488"/>
                <a:gd name="connsiteY13" fmla="*/ 140208 h 183502"/>
                <a:gd name="connsiteX14" fmla="*/ 615696 w 1999488"/>
                <a:gd name="connsiteY14" fmla="*/ 97536 h 183502"/>
                <a:gd name="connsiteX15" fmla="*/ 633984 w 1999488"/>
                <a:gd name="connsiteY15" fmla="*/ 91440 h 183502"/>
                <a:gd name="connsiteX16" fmla="*/ 670560 w 1999488"/>
                <a:gd name="connsiteY16" fmla="*/ 67056 h 183502"/>
                <a:gd name="connsiteX17" fmla="*/ 688848 w 1999488"/>
                <a:gd name="connsiteY17" fmla="*/ 60960 h 183502"/>
                <a:gd name="connsiteX18" fmla="*/ 719328 w 1999488"/>
                <a:gd name="connsiteY18" fmla="*/ 42672 h 183502"/>
                <a:gd name="connsiteX19" fmla="*/ 737616 w 1999488"/>
                <a:gd name="connsiteY19" fmla="*/ 30480 h 183502"/>
                <a:gd name="connsiteX20" fmla="*/ 755904 w 1999488"/>
                <a:gd name="connsiteY20" fmla="*/ 24384 h 183502"/>
                <a:gd name="connsiteX21" fmla="*/ 810768 w 1999488"/>
                <a:gd name="connsiteY21" fmla="*/ 0 h 183502"/>
                <a:gd name="connsiteX22" fmla="*/ 877824 w 1999488"/>
                <a:gd name="connsiteY22" fmla="*/ 12192 h 183502"/>
                <a:gd name="connsiteX23" fmla="*/ 914400 w 1999488"/>
                <a:gd name="connsiteY23" fmla="*/ 36576 h 183502"/>
                <a:gd name="connsiteX24" fmla="*/ 950976 w 1999488"/>
                <a:gd name="connsiteY24" fmla="*/ 54864 h 183502"/>
                <a:gd name="connsiteX25" fmla="*/ 999744 w 1999488"/>
                <a:gd name="connsiteY25" fmla="*/ 85344 h 183502"/>
                <a:gd name="connsiteX26" fmla="*/ 1018032 w 1999488"/>
                <a:gd name="connsiteY26" fmla="*/ 91440 h 183502"/>
                <a:gd name="connsiteX27" fmla="*/ 1042416 w 1999488"/>
                <a:gd name="connsiteY27" fmla="*/ 103632 h 183502"/>
                <a:gd name="connsiteX28" fmla="*/ 1097280 w 1999488"/>
                <a:gd name="connsiteY28" fmla="*/ 128016 h 183502"/>
                <a:gd name="connsiteX29" fmla="*/ 1249680 w 1999488"/>
                <a:gd name="connsiteY29" fmla="*/ 85344 h 183502"/>
                <a:gd name="connsiteX30" fmla="*/ 1298448 w 1999488"/>
                <a:gd name="connsiteY30" fmla="*/ 67056 h 183502"/>
                <a:gd name="connsiteX31" fmla="*/ 1341120 w 1999488"/>
                <a:gd name="connsiteY31" fmla="*/ 54864 h 183502"/>
                <a:gd name="connsiteX32" fmla="*/ 1359408 w 1999488"/>
                <a:gd name="connsiteY32" fmla="*/ 42672 h 183502"/>
                <a:gd name="connsiteX33" fmla="*/ 1566672 w 1999488"/>
                <a:gd name="connsiteY33" fmla="*/ 60960 h 183502"/>
                <a:gd name="connsiteX34" fmla="*/ 1652016 w 1999488"/>
                <a:gd name="connsiteY34" fmla="*/ 67056 h 183502"/>
                <a:gd name="connsiteX35" fmla="*/ 1737360 w 1999488"/>
                <a:gd name="connsiteY35" fmla="*/ 103632 h 183502"/>
                <a:gd name="connsiteX36" fmla="*/ 1792224 w 1999488"/>
                <a:gd name="connsiteY36" fmla="*/ 134112 h 183502"/>
                <a:gd name="connsiteX37" fmla="*/ 1816608 w 1999488"/>
                <a:gd name="connsiteY37" fmla="*/ 158496 h 183502"/>
                <a:gd name="connsiteX38" fmla="*/ 1822704 w 1999488"/>
                <a:gd name="connsiteY38" fmla="*/ 176784 h 183502"/>
                <a:gd name="connsiteX39" fmla="*/ 1877568 w 1999488"/>
                <a:gd name="connsiteY39" fmla="*/ 182880 h 183502"/>
                <a:gd name="connsiteX40" fmla="*/ 1999488 w 1999488"/>
                <a:gd name="connsiteY40" fmla="*/ 182880 h 183502"/>
                <a:gd name="connsiteX0" fmla="*/ 0 w 1999488"/>
                <a:gd name="connsiteY0" fmla="*/ 6096 h 183502"/>
                <a:gd name="connsiteX1" fmla="*/ 33147 w 1999488"/>
                <a:gd name="connsiteY1" fmla="*/ 16383 h 183502"/>
                <a:gd name="connsiteX2" fmla="*/ 60960 w 1999488"/>
                <a:gd name="connsiteY2" fmla="*/ 24384 h 183502"/>
                <a:gd name="connsiteX3" fmla="*/ 109728 w 1999488"/>
                <a:gd name="connsiteY3" fmla="*/ 54864 h 183502"/>
                <a:gd name="connsiteX4" fmla="*/ 128016 w 1999488"/>
                <a:gd name="connsiteY4" fmla="*/ 67056 h 183502"/>
                <a:gd name="connsiteX5" fmla="*/ 158496 w 1999488"/>
                <a:gd name="connsiteY5" fmla="*/ 79248 h 183502"/>
                <a:gd name="connsiteX6" fmla="*/ 182880 w 1999488"/>
                <a:gd name="connsiteY6" fmla="*/ 97536 h 183502"/>
                <a:gd name="connsiteX7" fmla="*/ 201168 w 1999488"/>
                <a:gd name="connsiteY7" fmla="*/ 103632 h 183502"/>
                <a:gd name="connsiteX8" fmla="*/ 298704 w 1999488"/>
                <a:gd name="connsiteY8" fmla="*/ 140208 h 183502"/>
                <a:gd name="connsiteX9" fmla="*/ 341376 w 1999488"/>
                <a:gd name="connsiteY9" fmla="*/ 152400 h 183502"/>
                <a:gd name="connsiteX10" fmla="*/ 359664 w 1999488"/>
                <a:gd name="connsiteY10" fmla="*/ 158496 h 183502"/>
                <a:gd name="connsiteX11" fmla="*/ 408432 w 1999488"/>
                <a:gd name="connsiteY11" fmla="*/ 170688 h 183502"/>
                <a:gd name="connsiteX12" fmla="*/ 518160 w 1999488"/>
                <a:gd name="connsiteY12" fmla="*/ 146304 h 183502"/>
                <a:gd name="connsiteX13" fmla="*/ 542544 w 1999488"/>
                <a:gd name="connsiteY13" fmla="*/ 140208 h 183502"/>
                <a:gd name="connsiteX14" fmla="*/ 615696 w 1999488"/>
                <a:gd name="connsiteY14" fmla="*/ 97536 h 183502"/>
                <a:gd name="connsiteX15" fmla="*/ 633984 w 1999488"/>
                <a:gd name="connsiteY15" fmla="*/ 91440 h 183502"/>
                <a:gd name="connsiteX16" fmla="*/ 670560 w 1999488"/>
                <a:gd name="connsiteY16" fmla="*/ 67056 h 183502"/>
                <a:gd name="connsiteX17" fmla="*/ 688848 w 1999488"/>
                <a:gd name="connsiteY17" fmla="*/ 60960 h 183502"/>
                <a:gd name="connsiteX18" fmla="*/ 719328 w 1999488"/>
                <a:gd name="connsiteY18" fmla="*/ 42672 h 183502"/>
                <a:gd name="connsiteX19" fmla="*/ 737616 w 1999488"/>
                <a:gd name="connsiteY19" fmla="*/ 30480 h 183502"/>
                <a:gd name="connsiteX20" fmla="*/ 755904 w 1999488"/>
                <a:gd name="connsiteY20" fmla="*/ 24384 h 183502"/>
                <a:gd name="connsiteX21" fmla="*/ 810768 w 1999488"/>
                <a:gd name="connsiteY21" fmla="*/ 0 h 183502"/>
                <a:gd name="connsiteX22" fmla="*/ 877824 w 1999488"/>
                <a:gd name="connsiteY22" fmla="*/ 12192 h 183502"/>
                <a:gd name="connsiteX23" fmla="*/ 914400 w 1999488"/>
                <a:gd name="connsiteY23" fmla="*/ 36576 h 183502"/>
                <a:gd name="connsiteX24" fmla="*/ 950976 w 1999488"/>
                <a:gd name="connsiteY24" fmla="*/ 54864 h 183502"/>
                <a:gd name="connsiteX25" fmla="*/ 999744 w 1999488"/>
                <a:gd name="connsiteY25" fmla="*/ 85344 h 183502"/>
                <a:gd name="connsiteX26" fmla="*/ 1018032 w 1999488"/>
                <a:gd name="connsiteY26" fmla="*/ 91440 h 183502"/>
                <a:gd name="connsiteX27" fmla="*/ 1042416 w 1999488"/>
                <a:gd name="connsiteY27" fmla="*/ 103632 h 183502"/>
                <a:gd name="connsiteX28" fmla="*/ 1097280 w 1999488"/>
                <a:gd name="connsiteY28" fmla="*/ 128016 h 183502"/>
                <a:gd name="connsiteX29" fmla="*/ 1249680 w 1999488"/>
                <a:gd name="connsiteY29" fmla="*/ 85344 h 183502"/>
                <a:gd name="connsiteX30" fmla="*/ 1298448 w 1999488"/>
                <a:gd name="connsiteY30" fmla="*/ 67056 h 183502"/>
                <a:gd name="connsiteX31" fmla="*/ 1341120 w 1999488"/>
                <a:gd name="connsiteY31" fmla="*/ 54864 h 183502"/>
                <a:gd name="connsiteX32" fmla="*/ 1359408 w 1999488"/>
                <a:gd name="connsiteY32" fmla="*/ 42672 h 183502"/>
                <a:gd name="connsiteX33" fmla="*/ 1566672 w 1999488"/>
                <a:gd name="connsiteY33" fmla="*/ 60960 h 183502"/>
                <a:gd name="connsiteX34" fmla="*/ 1652016 w 1999488"/>
                <a:gd name="connsiteY34" fmla="*/ 67056 h 183502"/>
                <a:gd name="connsiteX35" fmla="*/ 1737360 w 1999488"/>
                <a:gd name="connsiteY35" fmla="*/ 103632 h 183502"/>
                <a:gd name="connsiteX36" fmla="*/ 1792224 w 1999488"/>
                <a:gd name="connsiteY36" fmla="*/ 134112 h 183502"/>
                <a:gd name="connsiteX37" fmla="*/ 1816608 w 1999488"/>
                <a:gd name="connsiteY37" fmla="*/ 158496 h 183502"/>
                <a:gd name="connsiteX38" fmla="*/ 1822704 w 1999488"/>
                <a:gd name="connsiteY38" fmla="*/ 176784 h 183502"/>
                <a:gd name="connsiteX39" fmla="*/ 1877568 w 1999488"/>
                <a:gd name="connsiteY39" fmla="*/ 182880 h 183502"/>
                <a:gd name="connsiteX40" fmla="*/ 1999488 w 1999488"/>
                <a:gd name="connsiteY40" fmla="*/ 182880 h 183502"/>
                <a:gd name="connsiteX0" fmla="*/ 0 w 1966341"/>
                <a:gd name="connsiteY0" fmla="*/ 16383 h 183502"/>
                <a:gd name="connsiteX1" fmla="*/ 27813 w 1966341"/>
                <a:gd name="connsiteY1" fmla="*/ 24384 h 183502"/>
                <a:gd name="connsiteX2" fmla="*/ 76581 w 1966341"/>
                <a:gd name="connsiteY2" fmla="*/ 54864 h 183502"/>
                <a:gd name="connsiteX3" fmla="*/ 94869 w 1966341"/>
                <a:gd name="connsiteY3" fmla="*/ 67056 h 183502"/>
                <a:gd name="connsiteX4" fmla="*/ 125349 w 1966341"/>
                <a:gd name="connsiteY4" fmla="*/ 79248 h 183502"/>
                <a:gd name="connsiteX5" fmla="*/ 149733 w 1966341"/>
                <a:gd name="connsiteY5" fmla="*/ 97536 h 183502"/>
                <a:gd name="connsiteX6" fmla="*/ 168021 w 1966341"/>
                <a:gd name="connsiteY6" fmla="*/ 103632 h 183502"/>
                <a:gd name="connsiteX7" fmla="*/ 265557 w 1966341"/>
                <a:gd name="connsiteY7" fmla="*/ 140208 h 183502"/>
                <a:gd name="connsiteX8" fmla="*/ 308229 w 1966341"/>
                <a:gd name="connsiteY8" fmla="*/ 152400 h 183502"/>
                <a:gd name="connsiteX9" fmla="*/ 326517 w 1966341"/>
                <a:gd name="connsiteY9" fmla="*/ 158496 h 183502"/>
                <a:gd name="connsiteX10" fmla="*/ 375285 w 1966341"/>
                <a:gd name="connsiteY10" fmla="*/ 170688 h 183502"/>
                <a:gd name="connsiteX11" fmla="*/ 485013 w 1966341"/>
                <a:gd name="connsiteY11" fmla="*/ 146304 h 183502"/>
                <a:gd name="connsiteX12" fmla="*/ 509397 w 1966341"/>
                <a:gd name="connsiteY12" fmla="*/ 140208 h 183502"/>
                <a:gd name="connsiteX13" fmla="*/ 582549 w 1966341"/>
                <a:gd name="connsiteY13" fmla="*/ 97536 h 183502"/>
                <a:gd name="connsiteX14" fmla="*/ 600837 w 1966341"/>
                <a:gd name="connsiteY14" fmla="*/ 91440 h 183502"/>
                <a:gd name="connsiteX15" fmla="*/ 637413 w 1966341"/>
                <a:gd name="connsiteY15" fmla="*/ 67056 h 183502"/>
                <a:gd name="connsiteX16" fmla="*/ 655701 w 1966341"/>
                <a:gd name="connsiteY16" fmla="*/ 60960 h 183502"/>
                <a:gd name="connsiteX17" fmla="*/ 686181 w 1966341"/>
                <a:gd name="connsiteY17" fmla="*/ 42672 h 183502"/>
                <a:gd name="connsiteX18" fmla="*/ 704469 w 1966341"/>
                <a:gd name="connsiteY18" fmla="*/ 30480 h 183502"/>
                <a:gd name="connsiteX19" fmla="*/ 722757 w 1966341"/>
                <a:gd name="connsiteY19" fmla="*/ 24384 h 183502"/>
                <a:gd name="connsiteX20" fmla="*/ 777621 w 1966341"/>
                <a:gd name="connsiteY20" fmla="*/ 0 h 183502"/>
                <a:gd name="connsiteX21" fmla="*/ 844677 w 1966341"/>
                <a:gd name="connsiteY21" fmla="*/ 12192 h 183502"/>
                <a:gd name="connsiteX22" fmla="*/ 881253 w 1966341"/>
                <a:gd name="connsiteY22" fmla="*/ 36576 h 183502"/>
                <a:gd name="connsiteX23" fmla="*/ 917829 w 1966341"/>
                <a:gd name="connsiteY23" fmla="*/ 54864 h 183502"/>
                <a:gd name="connsiteX24" fmla="*/ 966597 w 1966341"/>
                <a:gd name="connsiteY24" fmla="*/ 85344 h 183502"/>
                <a:gd name="connsiteX25" fmla="*/ 984885 w 1966341"/>
                <a:gd name="connsiteY25" fmla="*/ 91440 h 183502"/>
                <a:gd name="connsiteX26" fmla="*/ 1009269 w 1966341"/>
                <a:gd name="connsiteY26" fmla="*/ 103632 h 183502"/>
                <a:gd name="connsiteX27" fmla="*/ 1064133 w 1966341"/>
                <a:gd name="connsiteY27" fmla="*/ 128016 h 183502"/>
                <a:gd name="connsiteX28" fmla="*/ 1216533 w 1966341"/>
                <a:gd name="connsiteY28" fmla="*/ 85344 h 183502"/>
                <a:gd name="connsiteX29" fmla="*/ 1265301 w 1966341"/>
                <a:gd name="connsiteY29" fmla="*/ 67056 h 183502"/>
                <a:gd name="connsiteX30" fmla="*/ 1307973 w 1966341"/>
                <a:gd name="connsiteY30" fmla="*/ 54864 h 183502"/>
                <a:gd name="connsiteX31" fmla="*/ 1326261 w 1966341"/>
                <a:gd name="connsiteY31" fmla="*/ 42672 h 183502"/>
                <a:gd name="connsiteX32" fmla="*/ 1533525 w 1966341"/>
                <a:gd name="connsiteY32" fmla="*/ 60960 h 183502"/>
                <a:gd name="connsiteX33" fmla="*/ 1618869 w 1966341"/>
                <a:gd name="connsiteY33" fmla="*/ 67056 h 183502"/>
                <a:gd name="connsiteX34" fmla="*/ 1704213 w 1966341"/>
                <a:gd name="connsiteY34" fmla="*/ 103632 h 183502"/>
                <a:gd name="connsiteX35" fmla="*/ 1759077 w 1966341"/>
                <a:gd name="connsiteY35" fmla="*/ 134112 h 183502"/>
                <a:gd name="connsiteX36" fmla="*/ 1783461 w 1966341"/>
                <a:gd name="connsiteY36" fmla="*/ 158496 h 183502"/>
                <a:gd name="connsiteX37" fmla="*/ 1789557 w 1966341"/>
                <a:gd name="connsiteY37" fmla="*/ 176784 h 183502"/>
                <a:gd name="connsiteX38" fmla="*/ 1844421 w 1966341"/>
                <a:gd name="connsiteY38" fmla="*/ 182880 h 183502"/>
                <a:gd name="connsiteX39" fmla="*/ 1966341 w 1966341"/>
                <a:gd name="connsiteY39" fmla="*/ 182880 h 183502"/>
                <a:gd name="connsiteX0" fmla="*/ 0 w 1844421"/>
                <a:gd name="connsiteY0" fmla="*/ 16383 h 182880"/>
                <a:gd name="connsiteX1" fmla="*/ 27813 w 1844421"/>
                <a:gd name="connsiteY1" fmla="*/ 24384 h 182880"/>
                <a:gd name="connsiteX2" fmla="*/ 76581 w 1844421"/>
                <a:gd name="connsiteY2" fmla="*/ 54864 h 182880"/>
                <a:gd name="connsiteX3" fmla="*/ 94869 w 1844421"/>
                <a:gd name="connsiteY3" fmla="*/ 67056 h 182880"/>
                <a:gd name="connsiteX4" fmla="*/ 125349 w 1844421"/>
                <a:gd name="connsiteY4" fmla="*/ 79248 h 182880"/>
                <a:gd name="connsiteX5" fmla="*/ 149733 w 1844421"/>
                <a:gd name="connsiteY5" fmla="*/ 97536 h 182880"/>
                <a:gd name="connsiteX6" fmla="*/ 168021 w 1844421"/>
                <a:gd name="connsiteY6" fmla="*/ 103632 h 182880"/>
                <a:gd name="connsiteX7" fmla="*/ 265557 w 1844421"/>
                <a:gd name="connsiteY7" fmla="*/ 140208 h 182880"/>
                <a:gd name="connsiteX8" fmla="*/ 308229 w 1844421"/>
                <a:gd name="connsiteY8" fmla="*/ 152400 h 182880"/>
                <a:gd name="connsiteX9" fmla="*/ 326517 w 1844421"/>
                <a:gd name="connsiteY9" fmla="*/ 158496 h 182880"/>
                <a:gd name="connsiteX10" fmla="*/ 375285 w 1844421"/>
                <a:gd name="connsiteY10" fmla="*/ 170688 h 182880"/>
                <a:gd name="connsiteX11" fmla="*/ 485013 w 1844421"/>
                <a:gd name="connsiteY11" fmla="*/ 146304 h 182880"/>
                <a:gd name="connsiteX12" fmla="*/ 509397 w 1844421"/>
                <a:gd name="connsiteY12" fmla="*/ 140208 h 182880"/>
                <a:gd name="connsiteX13" fmla="*/ 582549 w 1844421"/>
                <a:gd name="connsiteY13" fmla="*/ 97536 h 182880"/>
                <a:gd name="connsiteX14" fmla="*/ 600837 w 1844421"/>
                <a:gd name="connsiteY14" fmla="*/ 91440 h 182880"/>
                <a:gd name="connsiteX15" fmla="*/ 637413 w 1844421"/>
                <a:gd name="connsiteY15" fmla="*/ 67056 h 182880"/>
                <a:gd name="connsiteX16" fmla="*/ 655701 w 1844421"/>
                <a:gd name="connsiteY16" fmla="*/ 60960 h 182880"/>
                <a:gd name="connsiteX17" fmla="*/ 686181 w 1844421"/>
                <a:gd name="connsiteY17" fmla="*/ 42672 h 182880"/>
                <a:gd name="connsiteX18" fmla="*/ 704469 w 1844421"/>
                <a:gd name="connsiteY18" fmla="*/ 30480 h 182880"/>
                <a:gd name="connsiteX19" fmla="*/ 722757 w 1844421"/>
                <a:gd name="connsiteY19" fmla="*/ 24384 h 182880"/>
                <a:gd name="connsiteX20" fmla="*/ 777621 w 1844421"/>
                <a:gd name="connsiteY20" fmla="*/ 0 h 182880"/>
                <a:gd name="connsiteX21" fmla="*/ 844677 w 1844421"/>
                <a:gd name="connsiteY21" fmla="*/ 12192 h 182880"/>
                <a:gd name="connsiteX22" fmla="*/ 881253 w 1844421"/>
                <a:gd name="connsiteY22" fmla="*/ 36576 h 182880"/>
                <a:gd name="connsiteX23" fmla="*/ 917829 w 1844421"/>
                <a:gd name="connsiteY23" fmla="*/ 54864 h 182880"/>
                <a:gd name="connsiteX24" fmla="*/ 966597 w 1844421"/>
                <a:gd name="connsiteY24" fmla="*/ 85344 h 182880"/>
                <a:gd name="connsiteX25" fmla="*/ 984885 w 1844421"/>
                <a:gd name="connsiteY25" fmla="*/ 91440 h 182880"/>
                <a:gd name="connsiteX26" fmla="*/ 1009269 w 1844421"/>
                <a:gd name="connsiteY26" fmla="*/ 103632 h 182880"/>
                <a:gd name="connsiteX27" fmla="*/ 1064133 w 1844421"/>
                <a:gd name="connsiteY27" fmla="*/ 128016 h 182880"/>
                <a:gd name="connsiteX28" fmla="*/ 1216533 w 1844421"/>
                <a:gd name="connsiteY28" fmla="*/ 85344 h 182880"/>
                <a:gd name="connsiteX29" fmla="*/ 1265301 w 1844421"/>
                <a:gd name="connsiteY29" fmla="*/ 67056 h 182880"/>
                <a:gd name="connsiteX30" fmla="*/ 1307973 w 1844421"/>
                <a:gd name="connsiteY30" fmla="*/ 54864 h 182880"/>
                <a:gd name="connsiteX31" fmla="*/ 1326261 w 1844421"/>
                <a:gd name="connsiteY31" fmla="*/ 42672 h 182880"/>
                <a:gd name="connsiteX32" fmla="*/ 1533525 w 1844421"/>
                <a:gd name="connsiteY32" fmla="*/ 60960 h 182880"/>
                <a:gd name="connsiteX33" fmla="*/ 1618869 w 1844421"/>
                <a:gd name="connsiteY33" fmla="*/ 67056 h 182880"/>
                <a:gd name="connsiteX34" fmla="*/ 1704213 w 1844421"/>
                <a:gd name="connsiteY34" fmla="*/ 103632 h 182880"/>
                <a:gd name="connsiteX35" fmla="*/ 1759077 w 1844421"/>
                <a:gd name="connsiteY35" fmla="*/ 134112 h 182880"/>
                <a:gd name="connsiteX36" fmla="*/ 1783461 w 1844421"/>
                <a:gd name="connsiteY36" fmla="*/ 158496 h 182880"/>
                <a:gd name="connsiteX37" fmla="*/ 1789557 w 1844421"/>
                <a:gd name="connsiteY37" fmla="*/ 176784 h 182880"/>
                <a:gd name="connsiteX38" fmla="*/ 1844421 w 1844421"/>
                <a:gd name="connsiteY38" fmla="*/ 182880 h 182880"/>
                <a:gd name="connsiteX0" fmla="*/ 0 w 1789557"/>
                <a:gd name="connsiteY0" fmla="*/ 16383 h 176784"/>
                <a:gd name="connsiteX1" fmla="*/ 27813 w 1789557"/>
                <a:gd name="connsiteY1" fmla="*/ 24384 h 176784"/>
                <a:gd name="connsiteX2" fmla="*/ 76581 w 1789557"/>
                <a:gd name="connsiteY2" fmla="*/ 54864 h 176784"/>
                <a:gd name="connsiteX3" fmla="*/ 94869 w 1789557"/>
                <a:gd name="connsiteY3" fmla="*/ 67056 h 176784"/>
                <a:gd name="connsiteX4" fmla="*/ 125349 w 1789557"/>
                <a:gd name="connsiteY4" fmla="*/ 79248 h 176784"/>
                <a:gd name="connsiteX5" fmla="*/ 149733 w 1789557"/>
                <a:gd name="connsiteY5" fmla="*/ 97536 h 176784"/>
                <a:gd name="connsiteX6" fmla="*/ 168021 w 1789557"/>
                <a:gd name="connsiteY6" fmla="*/ 103632 h 176784"/>
                <a:gd name="connsiteX7" fmla="*/ 265557 w 1789557"/>
                <a:gd name="connsiteY7" fmla="*/ 140208 h 176784"/>
                <a:gd name="connsiteX8" fmla="*/ 308229 w 1789557"/>
                <a:gd name="connsiteY8" fmla="*/ 152400 h 176784"/>
                <a:gd name="connsiteX9" fmla="*/ 326517 w 1789557"/>
                <a:gd name="connsiteY9" fmla="*/ 158496 h 176784"/>
                <a:gd name="connsiteX10" fmla="*/ 375285 w 1789557"/>
                <a:gd name="connsiteY10" fmla="*/ 170688 h 176784"/>
                <a:gd name="connsiteX11" fmla="*/ 485013 w 1789557"/>
                <a:gd name="connsiteY11" fmla="*/ 146304 h 176784"/>
                <a:gd name="connsiteX12" fmla="*/ 509397 w 1789557"/>
                <a:gd name="connsiteY12" fmla="*/ 140208 h 176784"/>
                <a:gd name="connsiteX13" fmla="*/ 582549 w 1789557"/>
                <a:gd name="connsiteY13" fmla="*/ 97536 h 176784"/>
                <a:gd name="connsiteX14" fmla="*/ 600837 w 1789557"/>
                <a:gd name="connsiteY14" fmla="*/ 91440 h 176784"/>
                <a:gd name="connsiteX15" fmla="*/ 637413 w 1789557"/>
                <a:gd name="connsiteY15" fmla="*/ 67056 h 176784"/>
                <a:gd name="connsiteX16" fmla="*/ 655701 w 1789557"/>
                <a:gd name="connsiteY16" fmla="*/ 60960 h 176784"/>
                <a:gd name="connsiteX17" fmla="*/ 686181 w 1789557"/>
                <a:gd name="connsiteY17" fmla="*/ 42672 h 176784"/>
                <a:gd name="connsiteX18" fmla="*/ 704469 w 1789557"/>
                <a:gd name="connsiteY18" fmla="*/ 30480 h 176784"/>
                <a:gd name="connsiteX19" fmla="*/ 722757 w 1789557"/>
                <a:gd name="connsiteY19" fmla="*/ 24384 h 176784"/>
                <a:gd name="connsiteX20" fmla="*/ 777621 w 1789557"/>
                <a:gd name="connsiteY20" fmla="*/ 0 h 176784"/>
                <a:gd name="connsiteX21" fmla="*/ 844677 w 1789557"/>
                <a:gd name="connsiteY21" fmla="*/ 12192 h 176784"/>
                <a:gd name="connsiteX22" fmla="*/ 881253 w 1789557"/>
                <a:gd name="connsiteY22" fmla="*/ 36576 h 176784"/>
                <a:gd name="connsiteX23" fmla="*/ 917829 w 1789557"/>
                <a:gd name="connsiteY23" fmla="*/ 54864 h 176784"/>
                <a:gd name="connsiteX24" fmla="*/ 966597 w 1789557"/>
                <a:gd name="connsiteY24" fmla="*/ 85344 h 176784"/>
                <a:gd name="connsiteX25" fmla="*/ 984885 w 1789557"/>
                <a:gd name="connsiteY25" fmla="*/ 91440 h 176784"/>
                <a:gd name="connsiteX26" fmla="*/ 1009269 w 1789557"/>
                <a:gd name="connsiteY26" fmla="*/ 103632 h 176784"/>
                <a:gd name="connsiteX27" fmla="*/ 1064133 w 1789557"/>
                <a:gd name="connsiteY27" fmla="*/ 128016 h 176784"/>
                <a:gd name="connsiteX28" fmla="*/ 1216533 w 1789557"/>
                <a:gd name="connsiteY28" fmla="*/ 85344 h 176784"/>
                <a:gd name="connsiteX29" fmla="*/ 1265301 w 1789557"/>
                <a:gd name="connsiteY29" fmla="*/ 67056 h 176784"/>
                <a:gd name="connsiteX30" fmla="*/ 1307973 w 1789557"/>
                <a:gd name="connsiteY30" fmla="*/ 54864 h 176784"/>
                <a:gd name="connsiteX31" fmla="*/ 1326261 w 1789557"/>
                <a:gd name="connsiteY31" fmla="*/ 42672 h 176784"/>
                <a:gd name="connsiteX32" fmla="*/ 1533525 w 1789557"/>
                <a:gd name="connsiteY32" fmla="*/ 60960 h 176784"/>
                <a:gd name="connsiteX33" fmla="*/ 1618869 w 1789557"/>
                <a:gd name="connsiteY33" fmla="*/ 67056 h 176784"/>
                <a:gd name="connsiteX34" fmla="*/ 1704213 w 1789557"/>
                <a:gd name="connsiteY34" fmla="*/ 103632 h 176784"/>
                <a:gd name="connsiteX35" fmla="*/ 1759077 w 1789557"/>
                <a:gd name="connsiteY35" fmla="*/ 134112 h 176784"/>
                <a:gd name="connsiteX36" fmla="*/ 1783461 w 1789557"/>
                <a:gd name="connsiteY36" fmla="*/ 158496 h 176784"/>
                <a:gd name="connsiteX37" fmla="*/ 1789557 w 1789557"/>
                <a:gd name="connsiteY37" fmla="*/ 176784 h 176784"/>
                <a:gd name="connsiteX0" fmla="*/ 0 w 1783461"/>
                <a:gd name="connsiteY0" fmla="*/ 16383 h 170688"/>
                <a:gd name="connsiteX1" fmla="*/ 27813 w 1783461"/>
                <a:gd name="connsiteY1" fmla="*/ 24384 h 170688"/>
                <a:gd name="connsiteX2" fmla="*/ 76581 w 1783461"/>
                <a:gd name="connsiteY2" fmla="*/ 54864 h 170688"/>
                <a:gd name="connsiteX3" fmla="*/ 94869 w 1783461"/>
                <a:gd name="connsiteY3" fmla="*/ 67056 h 170688"/>
                <a:gd name="connsiteX4" fmla="*/ 125349 w 1783461"/>
                <a:gd name="connsiteY4" fmla="*/ 79248 h 170688"/>
                <a:gd name="connsiteX5" fmla="*/ 149733 w 1783461"/>
                <a:gd name="connsiteY5" fmla="*/ 97536 h 170688"/>
                <a:gd name="connsiteX6" fmla="*/ 168021 w 1783461"/>
                <a:gd name="connsiteY6" fmla="*/ 103632 h 170688"/>
                <a:gd name="connsiteX7" fmla="*/ 265557 w 1783461"/>
                <a:gd name="connsiteY7" fmla="*/ 140208 h 170688"/>
                <a:gd name="connsiteX8" fmla="*/ 308229 w 1783461"/>
                <a:gd name="connsiteY8" fmla="*/ 152400 h 170688"/>
                <a:gd name="connsiteX9" fmla="*/ 326517 w 1783461"/>
                <a:gd name="connsiteY9" fmla="*/ 158496 h 170688"/>
                <a:gd name="connsiteX10" fmla="*/ 375285 w 1783461"/>
                <a:gd name="connsiteY10" fmla="*/ 170688 h 170688"/>
                <a:gd name="connsiteX11" fmla="*/ 485013 w 1783461"/>
                <a:gd name="connsiteY11" fmla="*/ 146304 h 170688"/>
                <a:gd name="connsiteX12" fmla="*/ 509397 w 1783461"/>
                <a:gd name="connsiteY12" fmla="*/ 140208 h 170688"/>
                <a:gd name="connsiteX13" fmla="*/ 582549 w 1783461"/>
                <a:gd name="connsiteY13" fmla="*/ 97536 h 170688"/>
                <a:gd name="connsiteX14" fmla="*/ 600837 w 1783461"/>
                <a:gd name="connsiteY14" fmla="*/ 91440 h 170688"/>
                <a:gd name="connsiteX15" fmla="*/ 637413 w 1783461"/>
                <a:gd name="connsiteY15" fmla="*/ 67056 h 170688"/>
                <a:gd name="connsiteX16" fmla="*/ 655701 w 1783461"/>
                <a:gd name="connsiteY16" fmla="*/ 60960 h 170688"/>
                <a:gd name="connsiteX17" fmla="*/ 686181 w 1783461"/>
                <a:gd name="connsiteY17" fmla="*/ 42672 h 170688"/>
                <a:gd name="connsiteX18" fmla="*/ 704469 w 1783461"/>
                <a:gd name="connsiteY18" fmla="*/ 30480 h 170688"/>
                <a:gd name="connsiteX19" fmla="*/ 722757 w 1783461"/>
                <a:gd name="connsiteY19" fmla="*/ 24384 h 170688"/>
                <a:gd name="connsiteX20" fmla="*/ 777621 w 1783461"/>
                <a:gd name="connsiteY20" fmla="*/ 0 h 170688"/>
                <a:gd name="connsiteX21" fmla="*/ 844677 w 1783461"/>
                <a:gd name="connsiteY21" fmla="*/ 12192 h 170688"/>
                <a:gd name="connsiteX22" fmla="*/ 881253 w 1783461"/>
                <a:gd name="connsiteY22" fmla="*/ 36576 h 170688"/>
                <a:gd name="connsiteX23" fmla="*/ 917829 w 1783461"/>
                <a:gd name="connsiteY23" fmla="*/ 54864 h 170688"/>
                <a:gd name="connsiteX24" fmla="*/ 966597 w 1783461"/>
                <a:gd name="connsiteY24" fmla="*/ 85344 h 170688"/>
                <a:gd name="connsiteX25" fmla="*/ 984885 w 1783461"/>
                <a:gd name="connsiteY25" fmla="*/ 91440 h 170688"/>
                <a:gd name="connsiteX26" fmla="*/ 1009269 w 1783461"/>
                <a:gd name="connsiteY26" fmla="*/ 103632 h 170688"/>
                <a:gd name="connsiteX27" fmla="*/ 1064133 w 1783461"/>
                <a:gd name="connsiteY27" fmla="*/ 128016 h 170688"/>
                <a:gd name="connsiteX28" fmla="*/ 1216533 w 1783461"/>
                <a:gd name="connsiteY28" fmla="*/ 85344 h 170688"/>
                <a:gd name="connsiteX29" fmla="*/ 1265301 w 1783461"/>
                <a:gd name="connsiteY29" fmla="*/ 67056 h 170688"/>
                <a:gd name="connsiteX30" fmla="*/ 1307973 w 1783461"/>
                <a:gd name="connsiteY30" fmla="*/ 54864 h 170688"/>
                <a:gd name="connsiteX31" fmla="*/ 1326261 w 1783461"/>
                <a:gd name="connsiteY31" fmla="*/ 42672 h 170688"/>
                <a:gd name="connsiteX32" fmla="*/ 1533525 w 1783461"/>
                <a:gd name="connsiteY32" fmla="*/ 60960 h 170688"/>
                <a:gd name="connsiteX33" fmla="*/ 1618869 w 1783461"/>
                <a:gd name="connsiteY33" fmla="*/ 67056 h 170688"/>
                <a:gd name="connsiteX34" fmla="*/ 1704213 w 1783461"/>
                <a:gd name="connsiteY34" fmla="*/ 103632 h 170688"/>
                <a:gd name="connsiteX35" fmla="*/ 1759077 w 1783461"/>
                <a:gd name="connsiteY35" fmla="*/ 134112 h 170688"/>
                <a:gd name="connsiteX36" fmla="*/ 1783461 w 1783461"/>
                <a:gd name="connsiteY36" fmla="*/ 158496 h 170688"/>
                <a:gd name="connsiteX0" fmla="*/ 0 w 1759077"/>
                <a:gd name="connsiteY0" fmla="*/ 16383 h 170688"/>
                <a:gd name="connsiteX1" fmla="*/ 27813 w 1759077"/>
                <a:gd name="connsiteY1" fmla="*/ 24384 h 170688"/>
                <a:gd name="connsiteX2" fmla="*/ 76581 w 1759077"/>
                <a:gd name="connsiteY2" fmla="*/ 54864 h 170688"/>
                <a:gd name="connsiteX3" fmla="*/ 94869 w 1759077"/>
                <a:gd name="connsiteY3" fmla="*/ 67056 h 170688"/>
                <a:gd name="connsiteX4" fmla="*/ 125349 w 1759077"/>
                <a:gd name="connsiteY4" fmla="*/ 79248 h 170688"/>
                <a:gd name="connsiteX5" fmla="*/ 149733 w 1759077"/>
                <a:gd name="connsiteY5" fmla="*/ 97536 h 170688"/>
                <a:gd name="connsiteX6" fmla="*/ 168021 w 1759077"/>
                <a:gd name="connsiteY6" fmla="*/ 103632 h 170688"/>
                <a:gd name="connsiteX7" fmla="*/ 265557 w 1759077"/>
                <a:gd name="connsiteY7" fmla="*/ 140208 h 170688"/>
                <a:gd name="connsiteX8" fmla="*/ 308229 w 1759077"/>
                <a:gd name="connsiteY8" fmla="*/ 152400 h 170688"/>
                <a:gd name="connsiteX9" fmla="*/ 326517 w 1759077"/>
                <a:gd name="connsiteY9" fmla="*/ 158496 h 170688"/>
                <a:gd name="connsiteX10" fmla="*/ 375285 w 1759077"/>
                <a:gd name="connsiteY10" fmla="*/ 170688 h 170688"/>
                <a:gd name="connsiteX11" fmla="*/ 485013 w 1759077"/>
                <a:gd name="connsiteY11" fmla="*/ 146304 h 170688"/>
                <a:gd name="connsiteX12" fmla="*/ 509397 w 1759077"/>
                <a:gd name="connsiteY12" fmla="*/ 140208 h 170688"/>
                <a:gd name="connsiteX13" fmla="*/ 582549 w 1759077"/>
                <a:gd name="connsiteY13" fmla="*/ 97536 h 170688"/>
                <a:gd name="connsiteX14" fmla="*/ 600837 w 1759077"/>
                <a:gd name="connsiteY14" fmla="*/ 91440 h 170688"/>
                <a:gd name="connsiteX15" fmla="*/ 637413 w 1759077"/>
                <a:gd name="connsiteY15" fmla="*/ 67056 h 170688"/>
                <a:gd name="connsiteX16" fmla="*/ 655701 w 1759077"/>
                <a:gd name="connsiteY16" fmla="*/ 60960 h 170688"/>
                <a:gd name="connsiteX17" fmla="*/ 686181 w 1759077"/>
                <a:gd name="connsiteY17" fmla="*/ 42672 h 170688"/>
                <a:gd name="connsiteX18" fmla="*/ 704469 w 1759077"/>
                <a:gd name="connsiteY18" fmla="*/ 30480 h 170688"/>
                <a:gd name="connsiteX19" fmla="*/ 722757 w 1759077"/>
                <a:gd name="connsiteY19" fmla="*/ 24384 h 170688"/>
                <a:gd name="connsiteX20" fmla="*/ 777621 w 1759077"/>
                <a:gd name="connsiteY20" fmla="*/ 0 h 170688"/>
                <a:gd name="connsiteX21" fmla="*/ 844677 w 1759077"/>
                <a:gd name="connsiteY21" fmla="*/ 12192 h 170688"/>
                <a:gd name="connsiteX22" fmla="*/ 881253 w 1759077"/>
                <a:gd name="connsiteY22" fmla="*/ 36576 h 170688"/>
                <a:gd name="connsiteX23" fmla="*/ 917829 w 1759077"/>
                <a:gd name="connsiteY23" fmla="*/ 54864 h 170688"/>
                <a:gd name="connsiteX24" fmla="*/ 966597 w 1759077"/>
                <a:gd name="connsiteY24" fmla="*/ 85344 h 170688"/>
                <a:gd name="connsiteX25" fmla="*/ 984885 w 1759077"/>
                <a:gd name="connsiteY25" fmla="*/ 91440 h 170688"/>
                <a:gd name="connsiteX26" fmla="*/ 1009269 w 1759077"/>
                <a:gd name="connsiteY26" fmla="*/ 103632 h 170688"/>
                <a:gd name="connsiteX27" fmla="*/ 1064133 w 1759077"/>
                <a:gd name="connsiteY27" fmla="*/ 128016 h 170688"/>
                <a:gd name="connsiteX28" fmla="*/ 1216533 w 1759077"/>
                <a:gd name="connsiteY28" fmla="*/ 85344 h 170688"/>
                <a:gd name="connsiteX29" fmla="*/ 1265301 w 1759077"/>
                <a:gd name="connsiteY29" fmla="*/ 67056 h 170688"/>
                <a:gd name="connsiteX30" fmla="*/ 1307973 w 1759077"/>
                <a:gd name="connsiteY30" fmla="*/ 54864 h 170688"/>
                <a:gd name="connsiteX31" fmla="*/ 1326261 w 1759077"/>
                <a:gd name="connsiteY31" fmla="*/ 42672 h 170688"/>
                <a:gd name="connsiteX32" fmla="*/ 1533525 w 1759077"/>
                <a:gd name="connsiteY32" fmla="*/ 60960 h 170688"/>
                <a:gd name="connsiteX33" fmla="*/ 1618869 w 1759077"/>
                <a:gd name="connsiteY33" fmla="*/ 67056 h 170688"/>
                <a:gd name="connsiteX34" fmla="*/ 1704213 w 1759077"/>
                <a:gd name="connsiteY34" fmla="*/ 103632 h 170688"/>
                <a:gd name="connsiteX35" fmla="*/ 1759077 w 1759077"/>
                <a:gd name="connsiteY35" fmla="*/ 134112 h 170688"/>
                <a:gd name="connsiteX0" fmla="*/ 0 w 1704213"/>
                <a:gd name="connsiteY0" fmla="*/ 16383 h 170688"/>
                <a:gd name="connsiteX1" fmla="*/ 27813 w 1704213"/>
                <a:gd name="connsiteY1" fmla="*/ 24384 h 170688"/>
                <a:gd name="connsiteX2" fmla="*/ 76581 w 1704213"/>
                <a:gd name="connsiteY2" fmla="*/ 54864 h 170688"/>
                <a:gd name="connsiteX3" fmla="*/ 94869 w 1704213"/>
                <a:gd name="connsiteY3" fmla="*/ 67056 h 170688"/>
                <a:gd name="connsiteX4" fmla="*/ 125349 w 1704213"/>
                <a:gd name="connsiteY4" fmla="*/ 79248 h 170688"/>
                <a:gd name="connsiteX5" fmla="*/ 149733 w 1704213"/>
                <a:gd name="connsiteY5" fmla="*/ 97536 h 170688"/>
                <a:gd name="connsiteX6" fmla="*/ 168021 w 1704213"/>
                <a:gd name="connsiteY6" fmla="*/ 103632 h 170688"/>
                <a:gd name="connsiteX7" fmla="*/ 265557 w 1704213"/>
                <a:gd name="connsiteY7" fmla="*/ 140208 h 170688"/>
                <a:gd name="connsiteX8" fmla="*/ 308229 w 1704213"/>
                <a:gd name="connsiteY8" fmla="*/ 152400 h 170688"/>
                <a:gd name="connsiteX9" fmla="*/ 326517 w 1704213"/>
                <a:gd name="connsiteY9" fmla="*/ 158496 h 170688"/>
                <a:gd name="connsiteX10" fmla="*/ 375285 w 1704213"/>
                <a:gd name="connsiteY10" fmla="*/ 170688 h 170688"/>
                <a:gd name="connsiteX11" fmla="*/ 485013 w 1704213"/>
                <a:gd name="connsiteY11" fmla="*/ 146304 h 170688"/>
                <a:gd name="connsiteX12" fmla="*/ 509397 w 1704213"/>
                <a:gd name="connsiteY12" fmla="*/ 140208 h 170688"/>
                <a:gd name="connsiteX13" fmla="*/ 582549 w 1704213"/>
                <a:gd name="connsiteY13" fmla="*/ 97536 h 170688"/>
                <a:gd name="connsiteX14" fmla="*/ 600837 w 1704213"/>
                <a:gd name="connsiteY14" fmla="*/ 91440 h 170688"/>
                <a:gd name="connsiteX15" fmla="*/ 637413 w 1704213"/>
                <a:gd name="connsiteY15" fmla="*/ 67056 h 170688"/>
                <a:gd name="connsiteX16" fmla="*/ 655701 w 1704213"/>
                <a:gd name="connsiteY16" fmla="*/ 60960 h 170688"/>
                <a:gd name="connsiteX17" fmla="*/ 686181 w 1704213"/>
                <a:gd name="connsiteY17" fmla="*/ 42672 h 170688"/>
                <a:gd name="connsiteX18" fmla="*/ 704469 w 1704213"/>
                <a:gd name="connsiteY18" fmla="*/ 30480 h 170688"/>
                <a:gd name="connsiteX19" fmla="*/ 722757 w 1704213"/>
                <a:gd name="connsiteY19" fmla="*/ 24384 h 170688"/>
                <a:gd name="connsiteX20" fmla="*/ 777621 w 1704213"/>
                <a:gd name="connsiteY20" fmla="*/ 0 h 170688"/>
                <a:gd name="connsiteX21" fmla="*/ 844677 w 1704213"/>
                <a:gd name="connsiteY21" fmla="*/ 12192 h 170688"/>
                <a:gd name="connsiteX22" fmla="*/ 881253 w 1704213"/>
                <a:gd name="connsiteY22" fmla="*/ 36576 h 170688"/>
                <a:gd name="connsiteX23" fmla="*/ 917829 w 1704213"/>
                <a:gd name="connsiteY23" fmla="*/ 54864 h 170688"/>
                <a:gd name="connsiteX24" fmla="*/ 966597 w 1704213"/>
                <a:gd name="connsiteY24" fmla="*/ 85344 h 170688"/>
                <a:gd name="connsiteX25" fmla="*/ 984885 w 1704213"/>
                <a:gd name="connsiteY25" fmla="*/ 91440 h 170688"/>
                <a:gd name="connsiteX26" fmla="*/ 1009269 w 1704213"/>
                <a:gd name="connsiteY26" fmla="*/ 103632 h 170688"/>
                <a:gd name="connsiteX27" fmla="*/ 1064133 w 1704213"/>
                <a:gd name="connsiteY27" fmla="*/ 128016 h 170688"/>
                <a:gd name="connsiteX28" fmla="*/ 1216533 w 1704213"/>
                <a:gd name="connsiteY28" fmla="*/ 85344 h 170688"/>
                <a:gd name="connsiteX29" fmla="*/ 1265301 w 1704213"/>
                <a:gd name="connsiteY29" fmla="*/ 67056 h 170688"/>
                <a:gd name="connsiteX30" fmla="*/ 1307973 w 1704213"/>
                <a:gd name="connsiteY30" fmla="*/ 54864 h 170688"/>
                <a:gd name="connsiteX31" fmla="*/ 1326261 w 1704213"/>
                <a:gd name="connsiteY31" fmla="*/ 42672 h 170688"/>
                <a:gd name="connsiteX32" fmla="*/ 1533525 w 1704213"/>
                <a:gd name="connsiteY32" fmla="*/ 60960 h 170688"/>
                <a:gd name="connsiteX33" fmla="*/ 1618869 w 1704213"/>
                <a:gd name="connsiteY33" fmla="*/ 67056 h 170688"/>
                <a:gd name="connsiteX34" fmla="*/ 1704213 w 1704213"/>
                <a:gd name="connsiteY34" fmla="*/ 103632 h 170688"/>
                <a:gd name="connsiteX0" fmla="*/ 0 w 1618869"/>
                <a:gd name="connsiteY0" fmla="*/ 16383 h 170688"/>
                <a:gd name="connsiteX1" fmla="*/ 27813 w 1618869"/>
                <a:gd name="connsiteY1" fmla="*/ 24384 h 170688"/>
                <a:gd name="connsiteX2" fmla="*/ 76581 w 1618869"/>
                <a:gd name="connsiteY2" fmla="*/ 54864 h 170688"/>
                <a:gd name="connsiteX3" fmla="*/ 94869 w 1618869"/>
                <a:gd name="connsiteY3" fmla="*/ 67056 h 170688"/>
                <a:gd name="connsiteX4" fmla="*/ 125349 w 1618869"/>
                <a:gd name="connsiteY4" fmla="*/ 79248 h 170688"/>
                <a:gd name="connsiteX5" fmla="*/ 149733 w 1618869"/>
                <a:gd name="connsiteY5" fmla="*/ 97536 h 170688"/>
                <a:gd name="connsiteX6" fmla="*/ 168021 w 1618869"/>
                <a:gd name="connsiteY6" fmla="*/ 103632 h 170688"/>
                <a:gd name="connsiteX7" fmla="*/ 265557 w 1618869"/>
                <a:gd name="connsiteY7" fmla="*/ 140208 h 170688"/>
                <a:gd name="connsiteX8" fmla="*/ 308229 w 1618869"/>
                <a:gd name="connsiteY8" fmla="*/ 152400 h 170688"/>
                <a:gd name="connsiteX9" fmla="*/ 326517 w 1618869"/>
                <a:gd name="connsiteY9" fmla="*/ 158496 h 170688"/>
                <a:gd name="connsiteX10" fmla="*/ 375285 w 1618869"/>
                <a:gd name="connsiteY10" fmla="*/ 170688 h 170688"/>
                <a:gd name="connsiteX11" fmla="*/ 485013 w 1618869"/>
                <a:gd name="connsiteY11" fmla="*/ 146304 h 170688"/>
                <a:gd name="connsiteX12" fmla="*/ 509397 w 1618869"/>
                <a:gd name="connsiteY12" fmla="*/ 140208 h 170688"/>
                <a:gd name="connsiteX13" fmla="*/ 582549 w 1618869"/>
                <a:gd name="connsiteY13" fmla="*/ 97536 h 170688"/>
                <a:gd name="connsiteX14" fmla="*/ 600837 w 1618869"/>
                <a:gd name="connsiteY14" fmla="*/ 91440 h 170688"/>
                <a:gd name="connsiteX15" fmla="*/ 637413 w 1618869"/>
                <a:gd name="connsiteY15" fmla="*/ 67056 h 170688"/>
                <a:gd name="connsiteX16" fmla="*/ 655701 w 1618869"/>
                <a:gd name="connsiteY16" fmla="*/ 60960 h 170688"/>
                <a:gd name="connsiteX17" fmla="*/ 686181 w 1618869"/>
                <a:gd name="connsiteY17" fmla="*/ 42672 h 170688"/>
                <a:gd name="connsiteX18" fmla="*/ 704469 w 1618869"/>
                <a:gd name="connsiteY18" fmla="*/ 30480 h 170688"/>
                <a:gd name="connsiteX19" fmla="*/ 722757 w 1618869"/>
                <a:gd name="connsiteY19" fmla="*/ 24384 h 170688"/>
                <a:gd name="connsiteX20" fmla="*/ 777621 w 1618869"/>
                <a:gd name="connsiteY20" fmla="*/ 0 h 170688"/>
                <a:gd name="connsiteX21" fmla="*/ 844677 w 1618869"/>
                <a:gd name="connsiteY21" fmla="*/ 12192 h 170688"/>
                <a:gd name="connsiteX22" fmla="*/ 881253 w 1618869"/>
                <a:gd name="connsiteY22" fmla="*/ 36576 h 170688"/>
                <a:gd name="connsiteX23" fmla="*/ 917829 w 1618869"/>
                <a:gd name="connsiteY23" fmla="*/ 54864 h 170688"/>
                <a:gd name="connsiteX24" fmla="*/ 966597 w 1618869"/>
                <a:gd name="connsiteY24" fmla="*/ 85344 h 170688"/>
                <a:gd name="connsiteX25" fmla="*/ 984885 w 1618869"/>
                <a:gd name="connsiteY25" fmla="*/ 91440 h 170688"/>
                <a:gd name="connsiteX26" fmla="*/ 1009269 w 1618869"/>
                <a:gd name="connsiteY26" fmla="*/ 103632 h 170688"/>
                <a:gd name="connsiteX27" fmla="*/ 1064133 w 1618869"/>
                <a:gd name="connsiteY27" fmla="*/ 128016 h 170688"/>
                <a:gd name="connsiteX28" fmla="*/ 1216533 w 1618869"/>
                <a:gd name="connsiteY28" fmla="*/ 85344 h 170688"/>
                <a:gd name="connsiteX29" fmla="*/ 1265301 w 1618869"/>
                <a:gd name="connsiteY29" fmla="*/ 67056 h 170688"/>
                <a:gd name="connsiteX30" fmla="*/ 1307973 w 1618869"/>
                <a:gd name="connsiteY30" fmla="*/ 54864 h 170688"/>
                <a:gd name="connsiteX31" fmla="*/ 1326261 w 1618869"/>
                <a:gd name="connsiteY31" fmla="*/ 42672 h 170688"/>
                <a:gd name="connsiteX32" fmla="*/ 1533525 w 1618869"/>
                <a:gd name="connsiteY32" fmla="*/ 60960 h 170688"/>
                <a:gd name="connsiteX33" fmla="*/ 1618869 w 1618869"/>
                <a:gd name="connsiteY33" fmla="*/ 67056 h 170688"/>
                <a:gd name="connsiteX0" fmla="*/ 0 w 1533525"/>
                <a:gd name="connsiteY0" fmla="*/ 16383 h 170688"/>
                <a:gd name="connsiteX1" fmla="*/ 27813 w 1533525"/>
                <a:gd name="connsiteY1" fmla="*/ 24384 h 170688"/>
                <a:gd name="connsiteX2" fmla="*/ 76581 w 1533525"/>
                <a:gd name="connsiteY2" fmla="*/ 54864 h 170688"/>
                <a:gd name="connsiteX3" fmla="*/ 94869 w 1533525"/>
                <a:gd name="connsiteY3" fmla="*/ 67056 h 170688"/>
                <a:gd name="connsiteX4" fmla="*/ 125349 w 1533525"/>
                <a:gd name="connsiteY4" fmla="*/ 79248 h 170688"/>
                <a:gd name="connsiteX5" fmla="*/ 149733 w 1533525"/>
                <a:gd name="connsiteY5" fmla="*/ 97536 h 170688"/>
                <a:gd name="connsiteX6" fmla="*/ 168021 w 1533525"/>
                <a:gd name="connsiteY6" fmla="*/ 103632 h 170688"/>
                <a:gd name="connsiteX7" fmla="*/ 265557 w 1533525"/>
                <a:gd name="connsiteY7" fmla="*/ 140208 h 170688"/>
                <a:gd name="connsiteX8" fmla="*/ 308229 w 1533525"/>
                <a:gd name="connsiteY8" fmla="*/ 152400 h 170688"/>
                <a:gd name="connsiteX9" fmla="*/ 326517 w 1533525"/>
                <a:gd name="connsiteY9" fmla="*/ 158496 h 170688"/>
                <a:gd name="connsiteX10" fmla="*/ 375285 w 1533525"/>
                <a:gd name="connsiteY10" fmla="*/ 170688 h 170688"/>
                <a:gd name="connsiteX11" fmla="*/ 485013 w 1533525"/>
                <a:gd name="connsiteY11" fmla="*/ 146304 h 170688"/>
                <a:gd name="connsiteX12" fmla="*/ 509397 w 1533525"/>
                <a:gd name="connsiteY12" fmla="*/ 140208 h 170688"/>
                <a:gd name="connsiteX13" fmla="*/ 582549 w 1533525"/>
                <a:gd name="connsiteY13" fmla="*/ 97536 h 170688"/>
                <a:gd name="connsiteX14" fmla="*/ 600837 w 1533525"/>
                <a:gd name="connsiteY14" fmla="*/ 91440 h 170688"/>
                <a:gd name="connsiteX15" fmla="*/ 637413 w 1533525"/>
                <a:gd name="connsiteY15" fmla="*/ 67056 h 170688"/>
                <a:gd name="connsiteX16" fmla="*/ 655701 w 1533525"/>
                <a:gd name="connsiteY16" fmla="*/ 60960 h 170688"/>
                <a:gd name="connsiteX17" fmla="*/ 686181 w 1533525"/>
                <a:gd name="connsiteY17" fmla="*/ 42672 h 170688"/>
                <a:gd name="connsiteX18" fmla="*/ 704469 w 1533525"/>
                <a:gd name="connsiteY18" fmla="*/ 30480 h 170688"/>
                <a:gd name="connsiteX19" fmla="*/ 722757 w 1533525"/>
                <a:gd name="connsiteY19" fmla="*/ 24384 h 170688"/>
                <a:gd name="connsiteX20" fmla="*/ 777621 w 1533525"/>
                <a:gd name="connsiteY20" fmla="*/ 0 h 170688"/>
                <a:gd name="connsiteX21" fmla="*/ 844677 w 1533525"/>
                <a:gd name="connsiteY21" fmla="*/ 12192 h 170688"/>
                <a:gd name="connsiteX22" fmla="*/ 881253 w 1533525"/>
                <a:gd name="connsiteY22" fmla="*/ 36576 h 170688"/>
                <a:gd name="connsiteX23" fmla="*/ 917829 w 1533525"/>
                <a:gd name="connsiteY23" fmla="*/ 54864 h 170688"/>
                <a:gd name="connsiteX24" fmla="*/ 966597 w 1533525"/>
                <a:gd name="connsiteY24" fmla="*/ 85344 h 170688"/>
                <a:gd name="connsiteX25" fmla="*/ 984885 w 1533525"/>
                <a:gd name="connsiteY25" fmla="*/ 91440 h 170688"/>
                <a:gd name="connsiteX26" fmla="*/ 1009269 w 1533525"/>
                <a:gd name="connsiteY26" fmla="*/ 103632 h 170688"/>
                <a:gd name="connsiteX27" fmla="*/ 1064133 w 1533525"/>
                <a:gd name="connsiteY27" fmla="*/ 128016 h 170688"/>
                <a:gd name="connsiteX28" fmla="*/ 1216533 w 1533525"/>
                <a:gd name="connsiteY28" fmla="*/ 85344 h 170688"/>
                <a:gd name="connsiteX29" fmla="*/ 1265301 w 1533525"/>
                <a:gd name="connsiteY29" fmla="*/ 67056 h 170688"/>
                <a:gd name="connsiteX30" fmla="*/ 1307973 w 1533525"/>
                <a:gd name="connsiteY30" fmla="*/ 54864 h 170688"/>
                <a:gd name="connsiteX31" fmla="*/ 1326261 w 1533525"/>
                <a:gd name="connsiteY31" fmla="*/ 42672 h 170688"/>
                <a:gd name="connsiteX32" fmla="*/ 1533525 w 1533525"/>
                <a:gd name="connsiteY32" fmla="*/ 60960 h 170688"/>
                <a:gd name="connsiteX0" fmla="*/ 0 w 1541145"/>
                <a:gd name="connsiteY0" fmla="*/ 16383 h 170688"/>
                <a:gd name="connsiteX1" fmla="*/ 27813 w 1541145"/>
                <a:gd name="connsiteY1" fmla="*/ 24384 h 170688"/>
                <a:gd name="connsiteX2" fmla="*/ 76581 w 1541145"/>
                <a:gd name="connsiteY2" fmla="*/ 54864 h 170688"/>
                <a:gd name="connsiteX3" fmla="*/ 94869 w 1541145"/>
                <a:gd name="connsiteY3" fmla="*/ 67056 h 170688"/>
                <a:gd name="connsiteX4" fmla="*/ 125349 w 1541145"/>
                <a:gd name="connsiteY4" fmla="*/ 79248 h 170688"/>
                <a:gd name="connsiteX5" fmla="*/ 149733 w 1541145"/>
                <a:gd name="connsiteY5" fmla="*/ 97536 h 170688"/>
                <a:gd name="connsiteX6" fmla="*/ 168021 w 1541145"/>
                <a:gd name="connsiteY6" fmla="*/ 103632 h 170688"/>
                <a:gd name="connsiteX7" fmla="*/ 265557 w 1541145"/>
                <a:gd name="connsiteY7" fmla="*/ 140208 h 170688"/>
                <a:gd name="connsiteX8" fmla="*/ 308229 w 1541145"/>
                <a:gd name="connsiteY8" fmla="*/ 152400 h 170688"/>
                <a:gd name="connsiteX9" fmla="*/ 326517 w 1541145"/>
                <a:gd name="connsiteY9" fmla="*/ 158496 h 170688"/>
                <a:gd name="connsiteX10" fmla="*/ 375285 w 1541145"/>
                <a:gd name="connsiteY10" fmla="*/ 170688 h 170688"/>
                <a:gd name="connsiteX11" fmla="*/ 485013 w 1541145"/>
                <a:gd name="connsiteY11" fmla="*/ 146304 h 170688"/>
                <a:gd name="connsiteX12" fmla="*/ 509397 w 1541145"/>
                <a:gd name="connsiteY12" fmla="*/ 140208 h 170688"/>
                <a:gd name="connsiteX13" fmla="*/ 582549 w 1541145"/>
                <a:gd name="connsiteY13" fmla="*/ 97536 h 170688"/>
                <a:gd name="connsiteX14" fmla="*/ 600837 w 1541145"/>
                <a:gd name="connsiteY14" fmla="*/ 91440 h 170688"/>
                <a:gd name="connsiteX15" fmla="*/ 637413 w 1541145"/>
                <a:gd name="connsiteY15" fmla="*/ 67056 h 170688"/>
                <a:gd name="connsiteX16" fmla="*/ 655701 w 1541145"/>
                <a:gd name="connsiteY16" fmla="*/ 60960 h 170688"/>
                <a:gd name="connsiteX17" fmla="*/ 686181 w 1541145"/>
                <a:gd name="connsiteY17" fmla="*/ 42672 h 170688"/>
                <a:gd name="connsiteX18" fmla="*/ 704469 w 1541145"/>
                <a:gd name="connsiteY18" fmla="*/ 30480 h 170688"/>
                <a:gd name="connsiteX19" fmla="*/ 722757 w 1541145"/>
                <a:gd name="connsiteY19" fmla="*/ 24384 h 170688"/>
                <a:gd name="connsiteX20" fmla="*/ 777621 w 1541145"/>
                <a:gd name="connsiteY20" fmla="*/ 0 h 170688"/>
                <a:gd name="connsiteX21" fmla="*/ 844677 w 1541145"/>
                <a:gd name="connsiteY21" fmla="*/ 12192 h 170688"/>
                <a:gd name="connsiteX22" fmla="*/ 881253 w 1541145"/>
                <a:gd name="connsiteY22" fmla="*/ 36576 h 170688"/>
                <a:gd name="connsiteX23" fmla="*/ 917829 w 1541145"/>
                <a:gd name="connsiteY23" fmla="*/ 54864 h 170688"/>
                <a:gd name="connsiteX24" fmla="*/ 966597 w 1541145"/>
                <a:gd name="connsiteY24" fmla="*/ 85344 h 170688"/>
                <a:gd name="connsiteX25" fmla="*/ 984885 w 1541145"/>
                <a:gd name="connsiteY25" fmla="*/ 91440 h 170688"/>
                <a:gd name="connsiteX26" fmla="*/ 1009269 w 1541145"/>
                <a:gd name="connsiteY26" fmla="*/ 103632 h 170688"/>
                <a:gd name="connsiteX27" fmla="*/ 1064133 w 1541145"/>
                <a:gd name="connsiteY27" fmla="*/ 128016 h 170688"/>
                <a:gd name="connsiteX28" fmla="*/ 1216533 w 1541145"/>
                <a:gd name="connsiteY28" fmla="*/ 85344 h 170688"/>
                <a:gd name="connsiteX29" fmla="*/ 1265301 w 1541145"/>
                <a:gd name="connsiteY29" fmla="*/ 67056 h 170688"/>
                <a:gd name="connsiteX30" fmla="*/ 1307973 w 1541145"/>
                <a:gd name="connsiteY30" fmla="*/ 54864 h 170688"/>
                <a:gd name="connsiteX31" fmla="*/ 1326261 w 1541145"/>
                <a:gd name="connsiteY31" fmla="*/ 42672 h 170688"/>
                <a:gd name="connsiteX32" fmla="*/ 1541145 w 1541145"/>
                <a:gd name="connsiteY32" fmla="*/ 60960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1145" h="170688">
                  <a:moveTo>
                    <a:pt x="0" y="16383"/>
                  </a:moveTo>
                  <a:cubicBezTo>
                    <a:pt x="6179" y="18148"/>
                    <a:pt x="21717" y="22352"/>
                    <a:pt x="27813" y="24384"/>
                  </a:cubicBezTo>
                  <a:cubicBezTo>
                    <a:pt x="74436" y="59351"/>
                    <a:pt x="29721" y="28087"/>
                    <a:pt x="76581" y="54864"/>
                  </a:cubicBezTo>
                  <a:cubicBezTo>
                    <a:pt x="82942" y="58499"/>
                    <a:pt x="88316" y="63779"/>
                    <a:pt x="94869" y="67056"/>
                  </a:cubicBezTo>
                  <a:cubicBezTo>
                    <a:pt x="104656" y="71950"/>
                    <a:pt x="115783" y="73934"/>
                    <a:pt x="125349" y="79248"/>
                  </a:cubicBezTo>
                  <a:cubicBezTo>
                    <a:pt x="134230" y="84182"/>
                    <a:pt x="140912" y="92495"/>
                    <a:pt x="149733" y="97536"/>
                  </a:cubicBezTo>
                  <a:cubicBezTo>
                    <a:pt x="155312" y="100724"/>
                    <a:pt x="162024" y="101325"/>
                    <a:pt x="168021" y="103632"/>
                  </a:cubicBezTo>
                  <a:cubicBezTo>
                    <a:pt x="222944" y="124756"/>
                    <a:pt x="218771" y="125812"/>
                    <a:pt x="265557" y="140208"/>
                  </a:cubicBezTo>
                  <a:cubicBezTo>
                    <a:pt x="279696" y="144558"/>
                    <a:pt x="294060" y="148149"/>
                    <a:pt x="308229" y="152400"/>
                  </a:cubicBezTo>
                  <a:cubicBezTo>
                    <a:pt x="314384" y="154246"/>
                    <a:pt x="320283" y="156938"/>
                    <a:pt x="326517" y="158496"/>
                  </a:cubicBezTo>
                  <a:lnTo>
                    <a:pt x="375285" y="170688"/>
                  </a:lnTo>
                  <a:lnTo>
                    <a:pt x="485013" y="146304"/>
                  </a:lnTo>
                  <a:cubicBezTo>
                    <a:pt x="493183" y="144447"/>
                    <a:pt x="501618" y="143320"/>
                    <a:pt x="509397" y="140208"/>
                  </a:cubicBezTo>
                  <a:cubicBezTo>
                    <a:pt x="558981" y="120375"/>
                    <a:pt x="534737" y="124098"/>
                    <a:pt x="582549" y="97536"/>
                  </a:cubicBezTo>
                  <a:cubicBezTo>
                    <a:pt x="588166" y="94415"/>
                    <a:pt x="595220" y="94561"/>
                    <a:pt x="600837" y="91440"/>
                  </a:cubicBezTo>
                  <a:cubicBezTo>
                    <a:pt x="613646" y="84324"/>
                    <a:pt x="623512" y="71690"/>
                    <a:pt x="637413" y="67056"/>
                  </a:cubicBezTo>
                  <a:cubicBezTo>
                    <a:pt x="643509" y="65024"/>
                    <a:pt x="649954" y="63834"/>
                    <a:pt x="655701" y="60960"/>
                  </a:cubicBezTo>
                  <a:cubicBezTo>
                    <a:pt x="666299" y="55661"/>
                    <a:pt x="676133" y="48952"/>
                    <a:pt x="686181" y="42672"/>
                  </a:cubicBezTo>
                  <a:cubicBezTo>
                    <a:pt x="692394" y="38789"/>
                    <a:pt x="697916" y="33757"/>
                    <a:pt x="704469" y="30480"/>
                  </a:cubicBezTo>
                  <a:cubicBezTo>
                    <a:pt x="710216" y="27606"/>
                    <a:pt x="716740" y="26640"/>
                    <a:pt x="722757" y="24384"/>
                  </a:cubicBezTo>
                  <a:cubicBezTo>
                    <a:pt x="753891" y="12709"/>
                    <a:pt x="749913" y="13854"/>
                    <a:pt x="777621" y="0"/>
                  </a:cubicBezTo>
                  <a:cubicBezTo>
                    <a:pt x="799973" y="4064"/>
                    <a:pt x="823254" y="4631"/>
                    <a:pt x="844677" y="12192"/>
                  </a:cubicBezTo>
                  <a:cubicBezTo>
                    <a:pt x="858495" y="17069"/>
                    <a:pt x="868596" y="29193"/>
                    <a:pt x="881253" y="36576"/>
                  </a:cubicBezTo>
                  <a:cubicBezTo>
                    <a:pt x="893027" y="43444"/>
                    <a:pt x="906140" y="47851"/>
                    <a:pt x="917829" y="54864"/>
                  </a:cubicBezTo>
                  <a:cubicBezTo>
                    <a:pt x="961588" y="81119"/>
                    <a:pt x="922299" y="66359"/>
                    <a:pt x="966597" y="85344"/>
                  </a:cubicBezTo>
                  <a:cubicBezTo>
                    <a:pt x="972503" y="87875"/>
                    <a:pt x="978979" y="88909"/>
                    <a:pt x="984885" y="91440"/>
                  </a:cubicBezTo>
                  <a:cubicBezTo>
                    <a:pt x="993238" y="95020"/>
                    <a:pt x="1000832" y="100257"/>
                    <a:pt x="1009269" y="103632"/>
                  </a:cubicBezTo>
                  <a:cubicBezTo>
                    <a:pt x="1063677" y="125395"/>
                    <a:pt x="1028948" y="104560"/>
                    <a:pt x="1064133" y="128016"/>
                  </a:cubicBezTo>
                  <a:cubicBezTo>
                    <a:pt x="1153507" y="118086"/>
                    <a:pt x="1101768" y="128381"/>
                    <a:pt x="1216533" y="85344"/>
                  </a:cubicBezTo>
                  <a:cubicBezTo>
                    <a:pt x="1232789" y="79248"/>
                    <a:pt x="1248458" y="71267"/>
                    <a:pt x="1265301" y="67056"/>
                  </a:cubicBezTo>
                  <a:cubicBezTo>
                    <a:pt x="1273114" y="65103"/>
                    <a:pt x="1299228" y="59237"/>
                    <a:pt x="1307973" y="54864"/>
                  </a:cubicBezTo>
                  <a:cubicBezTo>
                    <a:pt x="1314526" y="51587"/>
                    <a:pt x="1320165" y="46736"/>
                    <a:pt x="1326261" y="42672"/>
                  </a:cubicBezTo>
                  <a:lnTo>
                    <a:pt x="1541145" y="60960"/>
                  </a:ln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3894ED-DE98-2AE1-9CAE-543BD3398855}"/>
                </a:ext>
              </a:extLst>
            </p:cNvPr>
            <p:cNvSpPr/>
            <p:nvPr/>
          </p:nvSpPr>
          <p:spPr>
            <a:xfrm>
              <a:off x="9714954" y="1995834"/>
              <a:ext cx="1528191" cy="243840"/>
            </a:xfrm>
            <a:custGeom>
              <a:avLst/>
              <a:gdLst>
                <a:gd name="connsiteX0" fmla="*/ 0 w 2121408"/>
                <a:gd name="connsiteY0" fmla="*/ 365760 h 365760"/>
                <a:gd name="connsiteX1" fmla="*/ 201168 w 2121408"/>
                <a:gd name="connsiteY1" fmla="*/ 243840 h 365760"/>
                <a:gd name="connsiteX2" fmla="*/ 219456 w 2121408"/>
                <a:gd name="connsiteY2" fmla="*/ 237744 h 365760"/>
                <a:gd name="connsiteX3" fmla="*/ 237744 w 2121408"/>
                <a:gd name="connsiteY3" fmla="*/ 225552 h 365760"/>
                <a:gd name="connsiteX4" fmla="*/ 256032 w 2121408"/>
                <a:gd name="connsiteY4" fmla="*/ 219456 h 365760"/>
                <a:gd name="connsiteX5" fmla="*/ 274320 w 2121408"/>
                <a:gd name="connsiteY5" fmla="*/ 207264 h 365760"/>
                <a:gd name="connsiteX6" fmla="*/ 329184 w 2121408"/>
                <a:gd name="connsiteY6" fmla="*/ 195072 h 365760"/>
                <a:gd name="connsiteX7" fmla="*/ 365760 w 2121408"/>
                <a:gd name="connsiteY7" fmla="*/ 176784 h 365760"/>
                <a:gd name="connsiteX8" fmla="*/ 384048 w 2121408"/>
                <a:gd name="connsiteY8" fmla="*/ 170688 h 365760"/>
                <a:gd name="connsiteX9" fmla="*/ 408432 w 2121408"/>
                <a:gd name="connsiteY9" fmla="*/ 152400 h 365760"/>
                <a:gd name="connsiteX10" fmla="*/ 445008 w 2121408"/>
                <a:gd name="connsiteY10" fmla="*/ 140208 h 365760"/>
                <a:gd name="connsiteX11" fmla="*/ 457200 w 2121408"/>
                <a:gd name="connsiteY11" fmla="*/ 121920 h 365760"/>
                <a:gd name="connsiteX12" fmla="*/ 493776 w 2121408"/>
                <a:gd name="connsiteY12" fmla="*/ 103632 h 365760"/>
                <a:gd name="connsiteX13" fmla="*/ 573024 w 2121408"/>
                <a:gd name="connsiteY13" fmla="*/ 85344 h 365760"/>
                <a:gd name="connsiteX14" fmla="*/ 640080 w 2121408"/>
                <a:gd name="connsiteY14" fmla="*/ 97536 h 365760"/>
                <a:gd name="connsiteX15" fmla="*/ 658368 w 2121408"/>
                <a:gd name="connsiteY15" fmla="*/ 109728 h 365760"/>
                <a:gd name="connsiteX16" fmla="*/ 682752 w 2121408"/>
                <a:gd name="connsiteY16" fmla="*/ 115824 h 365760"/>
                <a:gd name="connsiteX17" fmla="*/ 725424 w 2121408"/>
                <a:gd name="connsiteY17" fmla="*/ 134112 h 365760"/>
                <a:gd name="connsiteX18" fmla="*/ 743712 w 2121408"/>
                <a:gd name="connsiteY18" fmla="*/ 140208 h 365760"/>
                <a:gd name="connsiteX19" fmla="*/ 762000 w 2121408"/>
                <a:gd name="connsiteY19" fmla="*/ 152400 h 365760"/>
                <a:gd name="connsiteX20" fmla="*/ 780288 w 2121408"/>
                <a:gd name="connsiteY20" fmla="*/ 158496 h 365760"/>
                <a:gd name="connsiteX21" fmla="*/ 835152 w 2121408"/>
                <a:gd name="connsiteY21" fmla="*/ 188976 h 365760"/>
                <a:gd name="connsiteX22" fmla="*/ 890016 w 2121408"/>
                <a:gd name="connsiteY22" fmla="*/ 176784 h 365760"/>
                <a:gd name="connsiteX23" fmla="*/ 914400 w 2121408"/>
                <a:gd name="connsiteY23" fmla="*/ 158496 h 365760"/>
                <a:gd name="connsiteX24" fmla="*/ 963168 w 2121408"/>
                <a:gd name="connsiteY24" fmla="*/ 134112 h 365760"/>
                <a:gd name="connsiteX25" fmla="*/ 987552 w 2121408"/>
                <a:gd name="connsiteY25" fmla="*/ 121920 h 365760"/>
                <a:gd name="connsiteX26" fmla="*/ 1036320 w 2121408"/>
                <a:gd name="connsiteY26" fmla="*/ 103632 h 365760"/>
                <a:gd name="connsiteX27" fmla="*/ 1054608 w 2121408"/>
                <a:gd name="connsiteY27" fmla="*/ 97536 h 365760"/>
                <a:gd name="connsiteX28" fmla="*/ 1072896 w 2121408"/>
                <a:gd name="connsiteY28" fmla="*/ 85344 h 365760"/>
                <a:gd name="connsiteX29" fmla="*/ 1103376 w 2121408"/>
                <a:gd name="connsiteY29" fmla="*/ 79248 h 365760"/>
                <a:gd name="connsiteX30" fmla="*/ 1133856 w 2121408"/>
                <a:gd name="connsiteY30" fmla="*/ 67056 h 365760"/>
                <a:gd name="connsiteX31" fmla="*/ 1152144 w 2121408"/>
                <a:gd name="connsiteY31" fmla="*/ 54864 h 365760"/>
                <a:gd name="connsiteX32" fmla="*/ 1182624 w 2121408"/>
                <a:gd name="connsiteY32" fmla="*/ 48768 h 365760"/>
                <a:gd name="connsiteX33" fmla="*/ 1237488 w 2121408"/>
                <a:gd name="connsiteY33" fmla="*/ 54864 h 365760"/>
                <a:gd name="connsiteX34" fmla="*/ 1267968 w 2121408"/>
                <a:gd name="connsiteY34" fmla="*/ 79248 h 365760"/>
                <a:gd name="connsiteX35" fmla="*/ 1322832 w 2121408"/>
                <a:gd name="connsiteY35" fmla="*/ 103632 h 365760"/>
                <a:gd name="connsiteX36" fmla="*/ 1341120 w 2121408"/>
                <a:gd name="connsiteY36" fmla="*/ 115824 h 365760"/>
                <a:gd name="connsiteX37" fmla="*/ 1365504 w 2121408"/>
                <a:gd name="connsiteY37" fmla="*/ 121920 h 365760"/>
                <a:gd name="connsiteX38" fmla="*/ 1389888 w 2121408"/>
                <a:gd name="connsiteY38" fmla="*/ 134112 h 365760"/>
                <a:gd name="connsiteX39" fmla="*/ 1432560 w 2121408"/>
                <a:gd name="connsiteY39" fmla="*/ 128016 h 365760"/>
                <a:gd name="connsiteX40" fmla="*/ 1450848 w 2121408"/>
                <a:gd name="connsiteY40" fmla="*/ 109728 h 365760"/>
                <a:gd name="connsiteX41" fmla="*/ 1469136 w 2121408"/>
                <a:gd name="connsiteY41" fmla="*/ 97536 h 365760"/>
                <a:gd name="connsiteX42" fmla="*/ 1517904 w 2121408"/>
                <a:gd name="connsiteY42" fmla="*/ 42672 h 365760"/>
                <a:gd name="connsiteX43" fmla="*/ 1536192 w 2121408"/>
                <a:gd name="connsiteY43" fmla="*/ 36576 h 365760"/>
                <a:gd name="connsiteX44" fmla="*/ 1554480 w 2121408"/>
                <a:gd name="connsiteY44" fmla="*/ 24384 h 365760"/>
                <a:gd name="connsiteX45" fmla="*/ 1572768 w 2121408"/>
                <a:gd name="connsiteY45" fmla="*/ 18288 h 365760"/>
                <a:gd name="connsiteX46" fmla="*/ 1597152 w 2121408"/>
                <a:gd name="connsiteY46" fmla="*/ 6096 h 365760"/>
                <a:gd name="connsiteX47" fmla="*/ 1639824 w 2121408"/>
                <a:gd name="connsiteY47" fmla="*/ 0 h 365760"/>
                <a:gd name="connsiteX48" fmla="*/ 1761744 w 2121408"/>
                <a:gd name="connsiteY48" fmla="*/ 6096 h 365760"/>
                <a:gd name="connsiteX49" fmla="*/ 1828800 w 2121408"/>
                <a:gd name="connsiteY49" fmla="*/ 24384 h 365760"/>
                <a:gd name="connsiteX50" fmla="*/ 1877568 w 2121408"/>
                <a:gd name="connsiteY50" fmla="*/ 30480 h 365760"/>
                <a:gd name="connsiteX51" fmla="*/ 1901952 w 2121408"/>
                <a:gd name="connsiteY51" fmla="*/ 36576 h 365760"/>
                <a:gd name="connsiteX52" fmla="*/ 2017776 w 2121408"/>
                <a:gd name="connsiteY52" fmla="*/ 54864 h 365760"/>
                <a:gd name="connsiteX53" fmla="*/ 2078736 w 2121408"/>
                <a:gd name="connsiteY53" fmla="*/ 85344 h 365760"/>
                <a:gd name="connsiteX54" fmla="*/ 2121408 w 2121408"/>
                <a:gd name="connsiteY54" fmla="*/ 109728 h 365760"/>
                <a:gd name="connsiteX0" fmla="*/ 0 w 2121408"/>
                <a:gd name="connsiteY0" fmla="*/ 365760 h 365760"/>
                <a:gd name="connsiteX1" fmla="*/ 201168 w 2121408"/>
                <a:gd name="connsiteY1" fmla="*/ 243840 h 365760"/>
                <a:gd name="connsiteX2" fmla="*/ 219456 w 2121408"/>
                <a:gd name="connsiteY2" fmla="*/ 237744 h 365760"/>
                <a:gd name="connsiteX3" fmla="*/ 237744 w 2121408"/>
                <a:gd name="connsiteY3" fmla="*/ 225552 h 365760"/>
                <a:gd name="connsiteX4" fmla="*/ 256032 w 2121408"/>
                <a:gd name="connsiteY4" fmla="*/ 219456 h 365760"/>
                <a:gd name="connsiteX5" fmla="*/ 274320 w 2121408"/>
                <a:gd name="connsiteY5" fmla="*/ 207264 h 365760"/>
                <a:gd name="connsiteX6" fmla="*/ 329184 w 2121408"/>
                <a:gd name="connsiteY6" fmla="*/ 195072 h 365760"/>
                <a:gd name="connsiteX7" fmla="*/ 365760 w 2121408"/>
                <a:gd name="connsiteY7" fmla="*/ 176784 h 365760"/>
                <a:gd name="connsiteX8" fmla="*/ 384048 w 2121408"/>
                <a:gd name="connsiteY8" fmla="*/ 170688 h 365760"/>
                <a:gd name="connsiteX9" fmla="*/ 408432 w 2121408"/>
                <a:gd name="connsiteY9" fmla="*/ 152400 h 365760"/>
                <a:gd name="connsiteX10" fmla="*/ 445008 w 2121408"/>
                <a:gd name="connsiteY10" fmla="*/ 140208 h 365760"/>
                <a:gd name="connsiteX11" fmla="*/ 457200 w 2121408"/>
                <a:gd name="connsiteY11" fmla="*/ 121920 h 365760"/>
                <a:gd name="connsiteX12" fmla="*/ 493776 w 2121408"/>
                <a:gd name="connsiteY12" fmla="*/ 103632 h 365760"/>
                <a:gd name="connsiteX13" fmla="*/ 573024 w 2121408"/>
                <a:gd name="connsiteY13" fmla="*/ 85344 h 365760"/>
                <a:gd name="connsiteX14" fmla="*/ 640080 w 2121408"/>
                <a:gd name="connsiteY14" fmla="*/ 97536 h 365760"/>
                <a:gd name="connsiteX15" fmla="*/ 658368 w 2121408"/>
                <a:gd name="connsiteY15" fmla="*/ 109728 h 365760"/>
                <a:gd name="connsiteX16" fmla="*/ 682752 w 2121408"/>
                <a:gd name="connsiteY16" fmla="*/ 115824 h 365760"/>
                <a:gd name="connsiteX17" fmla="*/ 725424 w 2121408"/>
                <a:gd name="connsiteY17" fmla="*/ 134112 h 365760"/>
                <a:gd name="connsiteX18" fmla="*/ 743712 w 2121408"/>
                <a:gd name="connsiteY18" fmla="*/ 140208 h 365760"/>
                <a:gd name="connsiteX19" fmla="*/ 762000 w 2121408"/>
                <a:gd name="connsiteY19" fmla="*/ 152400 h 365760"/>
                <a:gd name="connsiteX20" fmla="*/ 780288 w 2121408"/>
                <a:gd name="connsiteY20" fmla="*/ 158496 h 365760"/>
                <a:gd name="connsiteX21" fmla="*/ 835152 w 2121408"/>
                <a:gd name="connsiteY21" fmla="*/ 188976 h 365760"/>
                <a:gd name="connsiteX22" fmla="*/ 890016 w 2121408"/>
                <a:gd name="connsiteY22" fmla="*/ 176784 h 365760"/>
                <a:gd name="connsiteX23" fmla="*/ 914400 w 2121408"/>
                <a:gd name="connsiteY23" fmla="*/ 158496 h 365760"/>
                <a:gd name="connsiteX24" fmla="*/ 963168 w 2121408"/>
                <a:gd name="connsiteY24" fmla="*/ 134112 h 365760"/>
                <a:gd name="connsiteX25" fmla="*/ 987552 w 2121408"/>
                <a:gd name="connsiteY25" fmla="*/ 121920 h 365760"/>
                <a:gd name="connsiteX26" fmla="*/ 1036320 w 2121408"/>
                <a:gd name="connsiteY26" fmla="*/ 103632 h 365760"/>
                <a:gd name="connsiteX27" fmla="*/ 1054608 w 2121408"/>
                <a:gd name="connsiteY27" fmla="*/ 97536 h 365760"/>
                <a:gd name="connsiteX28" fmla="*/ 1072896 w 2121408"/>
                <a:gd name="connsiteY28" fmla="*/ 85344 h 365760"/>
                <a:gd name="connsiteX29" fmla="*/ 1103376 w 2121408"/>
                <a:gd name="connsiteY29" fmla="*/ 79248 h 365760"/>
                <a:gd name="connsiteX30" fmla="*/ 1133856 w 2121408"/>
                <a:gd name="connsiteY30" fmla="*/ 67056 h 365760"/>
                <a:gd name="connsiteX31" fmla="*/ 1152144 w 2121408"/>
                <a:gd name="connsiteY31" fmla="*/ 54864 h 365760"/>
                <a:gd name="connsiteX32" fmla="*/ 1182624 w 2121408"/>
                <a:gd name="connsiteY32" fmla="*/ 48768 h 365760"/>
                <a:gd name="connsiteX33" fmla="*/ 1237488 w 2121408"/>
                <a:gd name="connsiteY33" fmla="*/ 54864 h 365760"/>
                <a:gd name="connsiteX34" fmla="*/ 1267968 w 2121408"/>
                <a:gd name="connsiteY34" fmla="*/ 79248 h 365760"/>
                <a:gd name="connsiteX35" fmla="*/ 1322832 w 2121408"/>
                <a:gd name="connsiteY35" fmla="*/ 103632 h 365760"/>
                <a:gd name="connsiteX36" fmla="*/ 1341120 w 2121408"/>
                <a:gd name="connsiteY36" fmla="*/ 115824 h 365760"/>
                <a:gd name="connsiteX37" fmla="*/ 1365504 w 2121408"/>
                <a:gd name="connsiteY37" fmla="*/ 121920 h 365760"/>
                <a:gd name="connsiteX38" fmla="*/ 1389888 w 2121408"/>
                <a:gd name="connsiteY38" fmla="*/ 134112 h 365760"/>
                <a:gd name="connsiteX39" fmla="*/ 1432560 w 2121408"/>
                <a:gd name="connsiteY39" fmla="*/ 128016 h 365760"/>
                <a:gd name="connsiteX40" fmla="*/ 1450848 w 2121408"/>
                <a:gd name="connsiteY40" fmla="*/ 109728 h 365760"/>
                <a:gd name="connsiteX41" fmla="*/ 1469136 w 2121408"/>
                <a:gd name="connsiteY41" fmla="*/ 97536 h 365760"/>
                <a:gd name="connsiteX42" fmla="*/ 1517904 w 2121408"/>
                <a:gd name="connsiteY42" fmla="*/ 42672 h 365760"/>
                <a:gd name="connsiteX43" fmla="*/ 1536192 w 2121408"/>
                <a:gd name="connsiteY43" fmla="*/ 36576 h 365760"/>
                <a:gd name="connsiteX44" fmla="*/ 1554480 w 2121408"/>
                <a:gd name="connsiteY44" fmla="*/ 24384 h 365760"/>
                <a:gd name="connsiteX45" fmla="*/ 1572768 w 2121408"/>
                <a:gd name="connsiteY45" fmla="*/ 18288 h 365760"/>
                <a:gd name="connsiteX46" fmla="*/ 1597152 w 2121408"/>
                <a:gd name="connsiteY46" fmla="*/ 6096 h 365760"/>
                <a:gd name="connsiteX47" fmla="*/ 1639824 w 2121408"/>
                <a:gd name="connsiteY47" fmla="*/ 0 h 365760"/>
                <a:gd name="connsiteX48" fmla="*/ 1761744 w 2121408"/>
                <a:gd name="connsiteY48" fmla="*/ 6096 h 365760"/>
                <a:gd name="connsiteX49" fmla="*/ 1828800 w 2121408"/>
                <a:gd name="connsiteY49" fmla="*/ 24384 h 365760"/>
                <a:gd name="connsiteX50" fmla="*/ 1877568 w 2121408"/>
                <a:gd name="connsiteY50" fmla="*/ 30480 h 365760"/>
                <a:gd name="connsiteX51" fmla="*/ 1901952 w 2121408"/>
                <a:gd name="connsiteY51" fmla="*/ 36576 h 365760"/>
                <a:gd name="connsiteX52" fmla="*/ 2017776 w 2121408"/>
                <a:gd name="connsiteY52" fmla="*/ 54864 h 365760"/>
                <a:gd name="connsiteX53" fmla="*/ 2078736 w 2121408"/>
                <a:gd name="connsiteY53" fmla="*/ 85344 h 365760"/>
                <a:gd name="connsiteX54" fmla="*/ 2121408 w 2121408"/>
                <a:gd name="connsiteY54" fmla="*/ 109728 h 365760"/>
                <a:gd name="connsiteX0" fmla="*/ 0 w 2078736"/>
                <a:gd name="connsiteY0" fmla="*/ 365760 h 365760"/>
                <a:gd name="connsiteX1" fmla="*/ 201168 w 2078736"/>
                <a:gd name="connsiteY1" fmla="*/ 243840 h 365760"/>
                <a:gd name="connsiteX2" fmla="*/ 219456 w 2078736"/>
                <a:gd name="connsiteY2" fmla="*/ 237744 h 365760"/>
                <a:gd name="connsiteX3" fmla="*/ 237744 w 2078736"/>
                <a:gd name="connsiteY3" fmla="*/ 225552 h 365760"/>
                <a:gd name="connsiteX4" fmla="*/ 256032 w 2078736"/>
                <a:gd name="connsiteY4" fmla="*/ 219456 h 365760"/>
                <a:gd name="connsiteX5" fmla="*/ 274320 w 2078736"/>
                <a:gd name="connsiteY5" fmla="*/ 207264 h 365760"/>
                <a:gd name="connsiteX6" fmla="*/ 329184 w 2078736"/>
                <a:gd name="connsiteY6" fmla="*/ 195072 h 365760"/>
                <a:gd name="connsiteX7" fmla="*/ 365760 w 2078736"/>
                <a:gd name="connsiteY7" fmla="*/ 176784 h 365760"/>
                <a:gd name="connsiteX8" fmla="*/ 384048 w 2078736"/>
                <a:gd name="connsiteY8" fmla="*/ 170688 h 365760"/>
                <a:gd name="connsiteX9" fmla="*/ 408432 w 2078736"/>
                <a:gd name="connsiteY9" fmla="*/ 152400 h 365760"/>
                <a:gd name="connsiteX10" fmla="*/ 445008 w 2078736"/>
                <a:gd name="connsiteY10" fmla="*/ 140208 h 365760"/>
                <a:gd name="connsiteX11" fmla="*/ 457200 w 2078736"/>
                <a:gd name="connsiteY11" fmla="*/ 121920 h 365760"/>
                <a:gd name="connsiteX12" fmla="*/ 493776 w 2078736"/>
                <a:gd name="connsiteY12" fmla="*/ 103632 h 365760"/>
                <a:gd name="connsiteX13" fmla="*/ 573024 w 2078736"/>
                <a:gd name="connsiteY13" fmla="*/ 85344 h 365760"/>
                <a:gd name="connsiteX14" fmla="*/ 640080 w 2078736"/>
                <a:gd name="connsiteY14" fmla="*/ 97536 h 365760"/>
                <a:gd name="connsiteX15" fmla="*/ 658368 w 2078736"/>
                <a:gd name="connsiteY15" fmla="*/ 109728 h 365760"/>
                <a:gd name="connsiteX16" fmla="*/ 682752 w 2078736"/>
                <a:gd name="connsiteY16" fmla="*/ 115824 h 365760"/>
                <a:gd name="connsiteX17" fmla="*/ 725424 w 2078736"/>
                <a:gd name="connsiteY17" fmla="*/ 134112 h 365760"/>
                <a:gd name="connsiteX18" fmla="*/ 743712 w 2078736"/>
                <a:gd name="connsiteY18" fmla="*/ 140208 h 365760"/>
                <a:gd name="connsiteX19" fmla="*/ 762000 w 2078736"/>
                <a:gd name="connsiteY19" fmla="*/ 152400 h 365760"/>
                <a:gd name="connsiteX20" fmla="*/ 780288 w 2078736"/>
                <a:gd name="connsiteY20" fmla="*/ 158496 h 365760"/>
                <a:gd name="connsiteX21" fmla="*/ 835152 w 2078736"/>
                <a:gd name="connsiteY21" fmla="*/ 188976 h 365760"/>
                <a:gd name="connsiteX22" fmla="*/ 890016 w 2078736"/>
                <a:gd name="connsiteY22" fmla="*/ 176784 h 365760"/>
                <a:gd name="connsiteX23" fmla="*/ 914400 w 2078736"/>
                <a:gd name="connsiteY23" fmla="*/ 158496 h 365760"/>
                <a:gd name="connsiteX24" fmla="*/ 963168 w 2078736"/>
                <a:gd name="connsiteY24" fmla="*/ 134112 h 365760"/>
                <a:gd name="connsiteX25" fmla="*/ 987552 w 2078736"/>
                <a:gd name="connsiteY25" fmla="*/ 121920 h 365760"/>
                <a:gd name="connsiteX26" fmla="*/ 1036320 w 2078736"/>
                <a:gd name="connsiteY26" fmla="*/ 103632 h 365760"/>
                <a:gd name="connsiteX27" fmla="*/ 1054608 w 2078736"/>
                <a:gd name="connsiteY27" fmla="*/ 97536 h 365760"/>
                <a:gd name="connsiteX28" fmla="*/ 1072896 w 2078736"/>
                <a:gd name="connsiteY28" fmla="*/ 85344 h 365760"/>
                <a:gd name="connsiteX29" fmla="*/ 1103376 w 2078736"/>
                <a:gd name="connsiteY29" fmla="*/ 79248 h 365760"/>
                <a:gd name="connsiteX30" fmla="*/ 1133856 w 2078736"/>
                <a:gd name="connsiteY30" fmla="*/ 67056 h 365760"/>
                <a:gd name="connsiteX31" fmla="*/ 1152144 w 2078736"/>
                <a:gd name="connsiteY31" fmla="*/ 54864 h 365760"/>
                <a:gd name="connsiteX32" fmla="*/ 1182624 w 2078736"/>
                <a:gd name="connsiteY32" fmla="*/ 48768 h 365760"/>
                <a:gd name="connsiteX33" fmla="*/ 1237488 w 2078736"/>
                <a:gd name="connsiteY33" fmla="*/ 54864 h 365760"/>
                <a:gd name="connsiteX34" fmla="*/ 1267968 w 2078736"/>
                <a:gd name="connsiteY34" fmla="*/ 79248 h 365760"/>
                <a:gd name="connsiteX35" fmla="*/ 1322832 w 2078736"/>
                <a:gd name="connsiteY35" fmla="*/ 103632 h 365760"/>
                <a:gd name="connsiteX36" fmla="*/ 1341120 w 2078736"/>
                <a:gd name="connsiteY36" fmla="*/ 115824 h 365760"/>
                <a:gd name="connsiteX37" fmla="*/ 1365504 w 2078736"/>
                <a:gd name="connsiteY37" fmla="*/ 121920 h 365760"/>
                <a:gd name="connsiteX38" fmla="*/ 1389888 w 2078736"/>
                <a:gd name="connsiteY38" fmla="*/ 134112 h 365760"/>
                <a:gd name="connsiteX39" fmla="*/ 1432560 w 2078736"/>
                <a:gd name="connsiteY39" fmla="*/ 128016 h 365760"/>
                <a:gd name="connsiteX40" fmla="*/ 1450848 w 2078736"/>
                <a:gd name="connsiteY40" fmla="*/ 109728 h 365760"/>
                <a:gd name="connsiteX41" fmla="*/ 1469136 w 2078736"/>
                <a:gd name="connsiteY41" fmla="*/ 97536 h 365760"/>
                <a:gd name="connsiteX42" fmla="*/ 1517904 w 2078736"/>
                <a:gd name="connsiteY42" fmla="*/ 42672 h 365760"/>
                <a:gd name="connsiteX43" fmla="*/ 1536192 w 2078736"/>
                <a:gd name="connsiteY43" fmla="*/ 36576 h 365760"/>
                <a:gd name="connsiteX44" fmla="*/ 1554480 w 2078736"/>
                <a:gd name="connsiteY44" fmla="*/ 24384 h 365760"/>
                <a:gd name="connsiteX45" fmla="*/ 1572768 w 2078736"/>
                <a:gd name="connsiteY45" fmla="*/ 18288 h 365760"/>
                <a:gd name="connsiteX46" fmla="*/ 1597152 w 2078736"/>
                <a:gd name="connsiteY46" fmla="*/ 6096 h 365760"/>
                <a:gd name="connsiteX47" fmla="*/ 1639824 w 2078736"/>
                <a:gd name="connsiteY47" fmla="*/ 0 h 365760"/>
                <a:gd name="connsiteX48" fmla="*/ 1761744 w 2078736"/>
                <a:gd name="connsiteY48" fmla="*/ 6096 h 365760"/>
                <a:gd name="connsiteX49" fmla="*/ 1828800 w 2078736"/>
                <a:gd name="connsiteY49" fmla="*/ 24384 h 365760"/>
                <a:gd name="connsiteX50" fmla="*/ 1877568 w 2078736"/>
                <a:gd name="connsiteY50" fmla="*/ 30480 h 365760"/>
                <a:gd name="connsiteX51" fmla="*/ 1901952 w 2078736"/>
                <a:gd name="connsiteY51" fmla="*/ 36576 h 365760"/>
                <a:gd name="connsiteX52" fmla="*/ 2017776 w 2078736"/>
                <a:gd name="connsiteY52" fmla="*/ 54864 h 365760"/>
                <a:gd name="connsiteX53" fmla="*/ 2078736 w 2078736"/>
                <a:gd name="connsiteY53" fmla="*/ 85344 h 365760"/>
                <a:gd name="connsiteX0" fmla="*/ 0 w 2017776"/>
                <a:gd name="connsiteY0" fmla="*/ 365760 h 365760"/>
                <a:gd name="connsiteX1" fmla="*/ 201168 w 2017776"/>
                <a:gd name="connsiteY1" fmla="*/ 243840 h 365760"/>
                <a:gd name="connsiteX2" fmla="*/ 219456 w 2017776"/>
                <a:gd name="connsiteY2" fmla="*/ 237744 h 365760"/>
                <a:gd name="connsiteX3" fmla="*/ 237744 w 2017776"/>
                <a:gd name="connsiteY3" fmla="*/ 225552 h 365760"/>
                <a:gd name="connsiteX4" fmla="*/ 256032 w 2017776"/>
                <a:gd name="connsiteY4" fmla="*/ 219456 h 365760"/>
                <a:gd name="connsiteX5" fmla="*/ 274320 w 2017776"/>
                <a:gd name="connsiteY5" fmla="*/ 207264 h 365760"/>
                <a:gd name="connsiteX6" fmla="*/ 329184 w 2017776"/>
                <a:gd name="connsiteY6" fmla="*/ 195072 h 365760"/>
                <a:gd name="connsiteX7" fmla="*/ 365760 w 2017776"/>
                <a:gd name="connsiteY7" fmla="*/ 176784 h 365760"/>
                <a:gd name="connsiteX8" fmla="*/ 384048 w 2017776"/>
                <a:gd name="connsiteY8" fmla="*/ 170688 h 365760"/>
                <a:gd name="connsiteX9" fmla="*/ 408432 w 2017776"/>
                <a:gd name="connsiteY9" fmla="*/ 152400 h 365760"/>
                <a:gd name="connsiteX10" fmla="*/ 445008 w 2017776"/>
                <a:gd name="connsiteY10" fmla="*/ 140208 h 365760"/>
                <a:gd name="connsiteX11" fmla="*/ 457200 w 2017776"/>
                <a:gd name="connsiteY11" fmla="*/ 121920 h 365760"/>
                <a:gd name="connsiteX12" fmla="*/ 493776 w 2017776"/>
                <a:gd name="connsiteY12" fmla="*/ 103632 h 365760"/>
                <a:gd name="connsiteX13" fmla="*/ 573024 w 2017776"/>
                <a:gd name="connsiteY13" fmla="*/ 85344 h 365760"/>
                <a:gd name="connsiteX14" fmla="*/ 640080 w 2017776"/>
                <a:gd name="connsiteY14" fmla="*/ 97536 h 365760"/>
                <a:gd name="connsiteX15" fmla="*/ 658368 w 2017776"/>
                <a:gd name="connsiteY15" fmla="*/ 109728 h 365760"/>
                <a:gd name="connsiteX16" fmla="*/ 682752 w 2017776"/>
                <a:gd name="connsiteY16" fmla="*/ 115824 h 365760"/>
                <a:gd name="connsiteX17" fmla="*/ 725424 w 2017776"/>
                <a:gd name="connsiteY17" fmla="*/ 134112 h 365760"/>
                <a:gd name="connsiteX18" fmla="*/ 743712 w 2017776"/>
                <a:gd name="connsiteY18" fmla="*/ 140208 h 365760"/>
                <a:gd name="connsiteX19" fmla="*/ 762000 w 2017776"/>
                <a:gd name="connsiteY19" fmla="*/ 152400 h 365760"/>
                <a:gd name="connsiteX20" fmla="*/ 780288 w 2017776"/>
                <a:gd name="connsiteY20" fmla="*/ 158496 h 365760"/>
                <a:gd name="connsiteX21" fmla="*/ 835152 w 2017776"/>
                <a:gd name="connsiteY21" fmla="*/ 188976 h 365760"/>
                <a:gd name="connsiteX22" fmla="*/ 890016 w 2017776"/>
                <a:gd name="connsiteY22" fmla="*/ 176784 h 365760"/>
                <a:gd name="connsiteX23" fmla="*/ 914400 w 2017776"/>
                <a:gd name="connsiteY23" fmla="*/ 158496 h 365760"/>
                <a:gd name="connsiteX24" fmla="*/ 963168 w 2017776"/>
                <a:gd name="connsiteY24" fmla="*/ 134112 h 365760"/>
                <a:gd name="connsiteX25" fmla="*/ 987552 w 2017776"/>
                <a:gd name="connsiteY25" fmla="*/ 121920 h 365760"/>
                <a:gd name="connsiteX26" fmla="*/ 1036320 w 2017776"/>
                <a:gd name="connsiteY26" fmla="*/ 103632 h 365760"/>
                <a:gd name="connsiteX27" fmla="*/ 1054608 w 2017776"/>
                <a:gd name="connsiteY27" fmla="*/ 97536 h 365760"/>
                <a:gd name="connsiteX28" fmla="*/ 1072896 w 2017776"/>
                <a:gd name="connsiteY28" fmla="*/ 85344 h 365760"/>
                <a:gd name="connsiteX29" fmla="*/ 1103376 w 2017776"/>
                <a:gd name="connsiteY29" fmla="*/ 79248 h 365760"/>
                <a:gd name="connsiteX30" fmla="*/ 1133856 w 2017776"/>
                <a:gd name="connsiteY30" fmla="*/ 67056 h 365760"/>
                <a:gd name="connsiteX31" fmla="*/ 1152144 w 2017776"/>
                <a:gd name="connsiteY31" fmla="*/ 54864 h 365760"/>
                <a:gd name="connsiteX32" fmla="*/ 1182624 w 2017776"/>
                <a:gd name="connsiteY32" fmla="*/ 48768 h 365760"/>
                <a:gd name="connsiteX33" fmla="*/ 1237488 w 2017776"/>
                <a:gd name="connsiteY33" fmla="*/ 54864 h 365760"/>
                <a:gd name="connsiteX34" fmla="*/ 1267968 w 2017776"/>
                <a:gd name="connsiteY34" fmla="*/ 79248 h 365760"/>
                <a:gd name="connsiteX35" fmla="*/ 1322832 w 2017776"/>
                <a:gd name="connsiteY35" fmla="*/ 103632 h 365760"/>
                <a:gd name="connsiteX36" fmla="*/ 1341120 w 2017776"/>
                <a:gd name="connsiteY36" fmla="*/ 115824 h 365760"/>
                <a:gd name="connsiteX37" fmla="*/ 1365504 w 2017776"/>
                <a:gd name="connsiteY37" fmla="*/ 121920 h 365760"/>
                <a:gd name="connsiteX38" fmla="*/ 1389888 w 2017776"/>
                <a:gd name="connsiteY38" fmla="*/ 134112 h 365760"/>
                <a:gd name="connsiteX39" fmla="*/ 1432560 w 2017776"/>
                <a:gd name="connsiteY39" fmla="*/ 128016 h 365760"/>
                <a:gd name="connsiteX40" fmla="*/ 1450848 w 2017776"/>
                <a:gd name="connsiteY40" fmla="*/ 109728 h 365760"/>
                <a:gd name="connsiteX41" fmla="*/ 1469136 w 2017776"/>
                <a:gd name="connsiteY41" fmla="*/ 97536 h 365760"/>
                <a:gd name="connsiteX42" fmla="*/ 1517904 w 2017776"/>
                <a:gd name="connsiteY42" fmla="*/ 42672 h 365760"/>
                <a:gd name="connsiteX43" fmla="*/ 1536192 w 2017776"/>
                <a:gd name="connsiteY43" fmla="*/ 36576 h 365760"/>
                <a:gd name="connsiteX44" fmla="*/ 1554480 w 2017776"/>
                <a:gd name="connsiteY44" fmla="*/ 24384 h 365760"/>
                <a:gd name="connsiteX45" fmla="*/ 1572768 w 2017776"/>
                <a:gd name="connsiteY45" fmla="*/ 18288 h 365760"/>
                <a:gd name="connsiteX46" fmla="*/ 1597152 w 2017776"/>
                <a:gd name="connsiteY46" fmla="*/ 6096 h 365760"/>
                <a:gd name="connsiteX47" fmla="*/ 1639824 w 2017776"/>
                <a:gd name="connsiteY47" fmla="*/ 0 h 365760"/>
                <a:gd name="connsiteX48" fmla="*/ 1761744 w 2017776"/>
                <a:gd name="connsiteY48" fmla="*/ 6096 h 365760"/>
                <a:gd name="connsiteX49" fmla="*/ 1828800 w 2017776"/>
                <a:gd name="connsiteY49" fmla="*/ 24384 h 365760"/>
                <a:gd name="connsiteX50" fmla="*/ 1877568 w 2017776"/>
                <a:gd name="connsiteY50" fmla="*/ 30480 h 365760"/>
                <a:gd name="connsiteX51" fmla="*/ 1901952 w 2017776"/>
                <a:gd name="connsiteY51" fmla="*/ 36576 h 365760"/>
                <a:gd name="connsiteX52" fmla="*/ 2017776 w 2017776"/>
                <a:gd name="connsiteY52" fmla="*/ 54864 h 365760"/>
                <a:gd name="connsiteX0" fmla="*/ 0 w 1901952"/>
                <a:gd name="connsiteY0" fmla="*/ 365760 h 365760"/>
                <a:gd name="connsiteX1" fmla="*/ 201168 w 1901952"/>
                <a:gd name="connsiteY1" fmla="*/ 243840 h 365760"/>
                <a:gd name="connsiteX2" fmla="*/ 219456 w 1901952"/>
                <a:gd name="connsiteY2" fmla="*/ 237744 h 365760"/>
                <a:gd name="connsiteX3" fmla="*/ 237744 w 1901952"/>
                <a:gd name="connsiteY3" fmla="*/ 225552 h 365760"/>
                <a:gd name="connsiteX4" fmla="*/ 256032 w 1901952"/>
                <a:gd name="connsiteY4" fmla="*/ 219456 h 365760"/>
                <a:gd name="connsiteX5" fmla="*/ 274320 w 1901952"/>
                <a:gd name="connsiteY5" fmla="*/ 207264 h 365760"/>
                <a:gd name="connsiteX6" fmla="*/ 329184 w 1901952"/>
                <a:gd name="connsiteY6" fmla="*/ 195072 h 365760"/>
                <a:gd name="connsiteX7" fmla="*/ 365760 w 1901952"/>
                <a:gd name="connsiteY7" fmla="*/ 176784 h 365760"/>
                <a:gd name="connsiteX8" fmla="*/ 384048 w 1901952"/>
                <a:gd name="connsiteY8" fmla="*/ 170688 h 365760"/>
                <a:gd name="connsiteX9" fmla="*/ 408432 w 1901952"/>
                <a:gd name="connsiteY9" fmla="*/ 152400 h 365760"/>
                <a:gd name="connsiteX10" fmla="*/ 445008 w 1901952"/>
                <a:gd name="connsiteY10" fmla="*/ 140208 h 365760"/>
                <a:gd name="connsiteX11" fmla="*/ 457200 w 1901952"/>
                <a:gd name="connsiteY11" fmla="*/ 121920 h 365760"/>
                <a:gd name="connsiteX12" fmla="*/ 493776 w 1901952"/>
                <a:gd name="connsiteY12" fmla="*/ 103632 h 365760"/>
                <a:gd name="connsiteX13" fmla="*/ 573024 w 1901952"/>
                <a:gd name="connsiteY13" fmla="*/ 85344 h 365760"/>
                <a:gd name="connsiteX14" fmla="*/ 640080 w 1901952"/>
                <a:gd name="connsiteY14" fmla="*/ 97536 h 365760"/>
                <a:gd name="connsiteX15" fmla="*/ 658368 w 1901952"/>
                <a:gd name="connsiteY15" fmla="*/ 109728 h 365760"/>
                <a:gd name="connsiteX16" fmla="*/ 682752 w 1901952"/>
                <a:gd name="connsiteY16" fmla="*/ 115824 h 365760"/>
                <a:gd name="connsiteX17" fmla="*/ 725424 w 1901952"/>
                <a:gd name="connsiteY17" fmla="*/ 134112 h 365760"/>
                <a:gd name="connsiteX18" fmla="*/ 743712 w 1901952"/>
                <a:gd name="connsiteY18" fmla="*/ 140208 h 365760"/>
                <a:gd name="connsiteX19" fmla="*/ 762000 w 1901952"/>
                <a:gd name="connsiteY19" fmla="*/ 152400 h 365760"/>
                <a:gd name="connsiteX20" fmla="*/ 780288 w 1901952"/>
                <a:gd name="connsiteY20" fmla="*/ 158496 h 365760"/>
                <a:gd name="connsiteX21" fmla="*/ 835152 w 1901952"/>
                <a:gd name="connsiteY21" fmla="*/ 188976 h 365760"/>
                <a:gd name="connsiteX22" fmla="*/ 890016 w 1901952"/>
                <a:gd name="connsiteY22" fmla="*/ 176784 h 365760"/>
                <a:gd name="connsiteX23" fmla="*/ 914400 w 1901952"/>
                <a:gd name="connsiteY23" fmla="*/ 158496 h 365760"/>
                <a:gd name="connsiteX24" fmla="*/ 963168 w 1901952"/>
                <a:gd name="connsiteY24" fmla="*/ 134112 h 365760"/>
                <a:gd name="connsiteX25" fmla="*/ 987552 w 1901952"/>
                <a:gd name="connsiteY25" fmla="*/ 121920 h 365760"/>
                <a:gd name="connsiteX26" fmla="*/ 1036320 w 1901952"/>
                <a:gd name="connsiteY26" fmla="*/ 103632 h 365760"/>
                <a:gd name="connsiteX27" fmla="*/ 1054608 w 1901952"/>
                <a:gd name="connsiteY27" fmla="*/ 97536 h 365760"/>
                <a:gd name="connsiteX28" fmla="*/ 1072896 w 1901952"/>
                <a:gd name="connsiteY28" fmla="*/ 85344 h 365760"/>
                <a:gd name="connsiteX29" fmla="*/ 1103376 w 1901952"/>
                <a:gd name="connsiteY29" fmla="*/ 79248 h 365760"/>
                <a:gd name="connsiteX30" fmla="*/ 1133856 w 1901952"/>
                <a:gd name="connsiteY30" fmla="*/ 67056 h 365760"/>
                <a:gd name="connsiteX31" fmla="*/ 1152144 w 1901952"/>
                <a:gd name="connsiteY31" fmla="*/ 54864 h 365760"/>
                <a:gd name="connsiteX32" fmla="*/ 1182624 w 1901952"/>
                <a:gd name="connsiteY32" fmla="*/ 48768 h 365760"/>
                <a:gd name="connsiteX33" fmla="*/ 1237488 w 1901952"/>
                <a:gd name="connsiteY33" fmla="*/ 54864 h 365760"/>
                <a:gd name="connsiteX34" fmla="*/ 1267968 w 1901952"/>
                <a:gd name="connsiteY34" fmla="*/ 79248 h 365760"/>
                <a:gd name="connsiteX35" fmla="*/ 1322832 w 1901952"/>
                <a:gd name="connsiteY35" fmla="*/ 103632 h 365760"/>
                <a:gd name="connsiteX36" fmla="*/ 1341120 w 1901952"/>
                <a:gd name="connsiteY36" fmla="*/ 115824 h 365760"/>
                <a:gd name="connsiteX37" fmla="*/ 1365504 w 1901952"/>
                <a:gd name="connsiteY37" fmla="*/ 121920 h 365760"/>
                <a:gd name="connsiteX38" fmla="*/ 1389888 w 1901952"/>
                <a:gd name="connsiteY38" fmla="*/ 134112 h 365760"/>
                <a:gd name="connsiteX39" fmla="*/ 1432560 w 1901952"/>
                <a:gd name="connsiteY39" fmla="*/ 128016 h 365760"/>
                <a:gd name="connsiteX40" fmla="*/ 1450848 w 1901952"/>
                <a:gd name="connsiteY40" fmla="*/ 109728 h 365760"/>
                <a:gd name="connsiteX41" fmla="*/ 1469136 w 1901952"/>
                <a:gd name="connsiteY41" fmla="*/ 97536 h 365760"/>
                <a:gd name="connsiteX42" fmla="*/ 1517904 w 1901952"/>
                <a:gd name="connsiteY42" fmla="*/ 42672 h 365760"/>
                <a:gd name="connsiteX43" fmla="*/ 1536192 w 1901952"/>
                <a:gd name="connsiteY43" fmla="*/ 36576 h 365760"/>
                <a:gd name="connsiteX44" fmla="*/ 1554480 w 1901952"/>
                <a:gd name="connsiteY44" fmla="*/ 24384 h 365760"/>
                <a:gd name="connsiteX45" fmla="*/ 1572768 w 1901952"/>
                <a:gd name="connsiteY45" fmla="*/ 18288 h 365760"/>
                <a:gd name="connsiteX46" fmla="*/ 1597152 w 1901952"/>
                <a:gd name="connsiteY46" fmla="*/ 6096 h 365760"/>
                <a:gd name="connsiteX47" fmla="*/ 1639824 w 1901952"/>
                <a:gd name="connsiteY47" fmla="*/ 0 h 365760"/>
                <a:gd name="connsiteX48" fmla="*/ 1761744 w 1901952"/>
                <a:gd name="connsiteY48" fmla="*/ 6096 h 365760"/>
                <a:gd name="connsiteX49" fmla="*/ 1828800 w 1901952"/>
                <a:gd name="connsiteY49" fmla="*/ 24384 h 365760"/>
                <a:gd name="connsiteX50" fmla="*/ 1877568 w 1901952"/>
                <a:gd name="connsiteY50" fmla="*/ 30480 h 365760"/>
                <a:gd name="connsiteX51" fmla="*/ 1901952 w 1901952"/>
                <a:gd name="connsiteY51" fmla="*/ 36576 h 365760"/>
                <a:gd name="connsiteX0" fmla="*/ 0 w 1877568"/>
                <a:gd name="connsiteY0" fmla="*/ 365760 h 365760"/>
                <a:gd name="connsiteX1" fmla="*/ 201168 w 1877568"/>
                <a:gd name="connsiteY1" fmla="*/ 243840 h 365760"/>
                <a:gd name="connsiteX2" fmla="*/ 219456 w 1877568"/>
                <a:gd name="connsiteY2" fmla="*/ 237744 h 365760"/>
                <a:gd name="connsiteX3" fmla="*/ 237744 w 1877568"/>
                <a:gd name="connsiteY3" fmla="*/ 225552 h 365760"/>
                <a:gd name="connsiteX4" fmla="*/ 256032 w 1877568"/>
                <a:gd name="connsiteY4" fmla="*/ 219456 h 365760"/>
                <a:gd name="connsiteX5" fmla="*/ 274320 w 1877568"/>
                <a:gd name="connsiteY5" fmla="*/ 207264 h 365760"/>
                <a:gd name="connsiteX6" fmla="*/ 329184 w 1877568"/>
                <a:gd name="connsiteY6" fmla="*/ 195072 h 365760"/>
                <a:gd name="connsiteX7" fmla="*/ 365760 w 1877568"/>
                <a:gd name="connsiteY7" fmla="*/ 176784 h 365760"/>
                <a:gd name="connsiteX8" fmla="*/ 384048 w 1877568"/>
                <a:gd name="connsiteY8" fmla="*/ 170688 h 365760"/>
                <a:gd name="connsiteX9" fmla="*/ 408432 w 1877568"/>
                <a:gd name="connsiteY9" fmla="*/ 152400 h 365760"/>
                <a:gd name="connsiteX10" fmla="*/ 445008 w 1877568"/>
                <a:gd name="connsiteY10" fmla="*/ 140208 h 365760"/>
                <a:gd name="connsiteX11" fmla="*/ 457200 w 1877568"/>
                <a:gd name="connsiteY11" fmla="*/ 121920 h 365760"/>
                <a:gd name="connsiteX12" fmla="*/ 493776 w 1877568"/>
                <a:gd name="connsiteY12" fmla="*/ 103632 h 365760"/>
                <a:gd name="connsiteX13" fmla="*/ 573024 w 1877568"/>
                <a:gd name="connsiteY13" fmla="*/ 85344 h 365760"/>
                <a:gd name="connsiteX14" fmla="*/ 640080 w 1877568"/>
                <a:gd name="connsiteY14" fmla="*/ 97536 h 365760"/>
                <a:gd name="connsiteX15" fmla="*/ 658368 w 1877568"/>
                <a:gd name="connsiteY15" fmla="*/ 109728 h 365760"/>
                <a:gd name="connsiteX16" fmla="*/ 682752 w 1877568"/>
                <a:gd name="connsiteY16" fmla="*/ 115824 h 365760"/>
                <a:gd name="connsiteX17" fmla="*/ 725424 w 1877568"/>
                <a:gd name="connsiteY17" fmla="*/ 134112 h 365760"/>
                <a:gd name="connsiteX18" fmla="*/ 743712 w 1877568"/>
                <a:gd name="connsiteY18" fmla="*/ 140208 h 365760"/>
                <a:gd name="connsiteX19" fmla="*/ 762000 w 1877568"/>
                <a:gd name="connsiteY19" fmla="*/ 152400 h 365760"/>
                <a:gd name="connsiteX20" fmla="*/ 780288 w 1877568"/>
                <a:gd name="connsiteY20" fmla="*/ 158496 h 365760"/>
                <a:gd name="connsiteX21" fmla="*/ 835152 w 1877568"/>
                <a:gd name="connsiteY21" fmla="*/ 188976 h 365760"/>
                <a:gd name="connsiteX22" fmla="*/ 890016 w 1877568"/>
                <a:gd name="connsiteY22" fmla="*/ 176784 h 365760"/>
                <a:gd name="connsiteX23" fmla="*/ 914400 w 1877568"/>
                <a:gd name="connsiteY23" fmla="*/ 158496 h 365760"/>
                <a:gd name="connsiteX24" fmla="*/ 963168 w 1877568"/>
                <a:gd name="connsiteY24" fmla="*/ 134112 h 365760"/>
                <a:gd name="connsiteX25" fmla="*/ 987552 w 1877568"/>
                <a:gd name="connsiteY25" fmla="*/ 121920 h 365760"/>
                <a:gd name="connsiteX26" fmla="*/ 1036320 w 1877568"/>
                <a:gd name="connsiteY26" fmla="*/ 103632 h 365760"/>
                <a:gd name="connsiteX27" fmla="*/ 1054608 w 1877568"/>
                <a:gd name="connsiteY27" fmla="*/ 97536 h 365760"/>
                <a:gd name="connsiteX28" fmla="*/ 1072896 w 1877568"/>
                <a:gd name="connsiteY28" fmla="*/ 85344 h 365760"/>
                <a:gd name="connsiteX29" fmla="*/ 1103376 w 1877568"/>
                <a:gd name="connsiteY29" fmla="*/ 79248 h 365760"/>
                <a:gd name="connsiteX30" fmla="*/ 1133856 w 1877568"/>
                <a:gd name="connsiteY30" fmla="*/ 67056 h 365760"/>
                <a:gd name="connsiteX31" fmla="*/ 1152144 w 1877568"/>
                <a:gd name="connsiteY31" fmla="*/ 54864 h 365760"/>
                <a:gd name="connsiteX32" fmla="*/ 1182624 w 1877568"/>
                <a:gd name="connsiteY32" fmla="*/ 48768 h 365760"/>
                <a:gd name="connsiteX33" fmla="*/ 1237488 w 1877568"/>
                <a:gd name="connsiteY33" fmla="*/ 54864 h 365760"/>
                <a:gd name="connsiteX34" fmla="*/ 1267968 w 1877568"/>
                <a:gd name="connsiteY34" fmla="*/ 79248 h 365760"/>
                <a:gd name="connsiteX35" fmla="*/ 1322832 w 1877568"/>
                <a:gd name="connsiteY35" fmla="*/ 103632 h 365760"/>
                <a:gd name="connsiteX36" fmla="*/ 1341120 w 1877568"/>
                <a:gd name="connsiteY36" fmla="*/ 115824 h 365760"/>
                <a:gd name="connsiteX37" fmla="*/ 1365504 w 1877568"/>
                <a:gd name="connsiteY37" fmla="*/ 121920 h 365760"/>
                <a:gd name="connsiteX38" fmla="*/ 1389888 w 1877568"/>
                <a:gd name="connsiteY38" fmla="*/ 134112 h 365760"/>
                <a:gd name="connsiteX39" fmla="*/ 1432560 w 1877568"/>
                <a:gd name="connsiteY39" fmla="*/ 128016 h 365760"/>
                <a:gd name="connsiteX40" fmla="*/ 1450848 w 1877568"/>
                <a:gd name="connsiteY40" fmla="*/ 109728 h 365760"/>
                <a:gd name="connsiteX41" fmla="*/ 1469136 w 1877568"/>
                <a:gd name="connsiteY41" fmla="*/ 97536 h 365760"/>
                <a:gd name="connsiteX42" fmla="*/ 1517904 w 1877568"/>
                <a:gd name="connsiteY42" fmla="*/ 42672 h 365760"/>
                <a:gd name="connsiteX43" fmla="*/ 1536192 w 1877568"/>
                <a:gd name="connsiteY43" fmla="*/ 36576 h 365760"/>
                <a:gd name="connsiteX44" fmla="*/ 1554480 w 1877568"/>
                <a:gd name="connsiteY44" fmla="*/ 24384 h 365760"/>
                <a:gd name="connsiteX45" fmla="*/ 1572768 w 1877568"/>
                <a:gd name="connsiteY45" fmla="*/ 18288 h 365760"/>
                <a:gd name="connsiteX46" fmla="*/ 1597152 w 1877568"/>
                <a:gd name="connsiteY46" fmla="*/ 6096 h 365760"/>
                <a:gd name="connsiteX47" fmla="*/ 1639824 w 1877568"/>
                <a:gd name="connsiteY47" fmla="*/ 0 h 365760"/>
                <a:gd name="connsiteX48" fmla="*/ 1761744 w 1877568"/>
                <a:gd name="connsiteY48" fmla="*/ 6096 h 365760"/>
                <a:gd name="connsiteX49" fmla="*/ 1828800 w 1877568"/>
                <a:gd name="connsiteY49" fmla="*/ 24384 h 365760"/>
                <a:gd name="connsiteX50" fmla="*/ 1877568 w 1877568"/>
                <a:gd name="connsiteY50" fmla="*/ 30480 h 365760"/>
                <a:gd name="connsiteX0" fmla="*/ 0 w 1828800"/>
                <a:gd name="connsiteY0" fmla="*/ 365760 h 365760"/>
                <a:gd name="connsiteX1" fmla="*/ 201168 w 1828800"/>
                <a:gd name="connsiteY1" fmla="*/ 243840 h 365760"/>
                <a:gd name="connsiteX2" fmla="*/ 219456 w 1828800"/>
                <a:gd name="connsiteY2" fmla="*/ 237744 h 365760"/>
                <a:gd name="connsiteX3" fmla="*/ 237744 w 1828800"/>
                <a:gd name="connsiteY3" fmla="*/ 225552 h 365760"/>
                <a:gd name="connsiteX4" fmla="*/ 256032 w 1828800"/>
                <a:gd name="connsiteY4" fmla="*/ 219456 h 365760"/>
                <a:gd name="connsiteX5" fmla="*/ 274320 w 1828800"/>
                <a:gd name="connsiteY5" fmla="*/ 207264 h 365760"/>
                <a:gd name="connsiteX6" fmla="*/ 329184 w 1828800"/>
                <a:gd name="connsiteY6" fmla="*/ 195072 h 365760"/>
                <a:gd name="connsiteX7" fmla="*/ 365760 w 1828800"/>
                <a:gd name="connsiteY7" fmla="*/ 176784 h 365760"/>
                <a:gd name="connsiteX8" fmla="*/ 384048 w 1828800"/>
                <a:gd name="connsiteY8" fmla="*/ 170688 h 365760"/>
                <a:gd name="connsiteX9" fmla="*/ 408432 w 1828800"/>
                <a:gd name="connsiteY9" fmla="*/ 152400 h 365760"/>
                <a:gd name="connsiteX10" fmla="*/ 445008 w 1828800"/>
                <a:gd name="connsiteY10" fmla="*/ 140208 h 365760"/>
                <a:gd name="connsiteX11" fmla="*/ 457200 w 1828800"/>
                <a:gd name="connsiteY11" fmla="*/ 121920 h 365760"/>
                <a:gd name="connsiteX12" fmla="*/ 493776 w 1828800"/>
                <a:gd name="connsiteY12" fmla="*/ 103632 h 365760"/>
                <a:gd name="connsiteX13" fmla="*/ 573024 w 1828800"/>
                <a:gd name="connsiteY13" fmla="*/ 85344 h 365760"/>
                <a:gd name="connsiteX14" fmla="*/ 640080 w 1828800"/>
                <a:gd name="connsiteY14" fmla="*/ 97536 h 365760"/>
                <a:gd name="connsiteX15" fmla="*/ 658368 w 1828800"/>
                <a:gd name="connsiteY15" fmla="*/ 109728 h 365760"/>
                <a:gd name="connsiteX16" fmla="*/ 682752 w 1828800"/>
                <a:gd name="connsiteY16" fmla="*/ 115824 h 365760"/>
                <a:gd name="connsiteX17" fmla="*/ 725424 w 1828800"/>
                <a:gd name="connsiteY17" fmla="*/ 134112 h 365760"/>
                <a:gd name="connsiteX18" fmla="*/ 743712 w 1828800"/>
                <a:gd name="connsiteY18" fmla="*/ 140208 h 365760"/>
                <a:gd name="connsiteX19" fmla="*/ 762000 w 1828800"/>
                <a:gd name="connsiteY19" fmla="*/ 152400 h 365760"/>
                <a:gd name="connsiteX20" fmla="*/ 780288 w 1828800"/>
                <a:gd name="connsiteY20" fmla="*/ 158496 h 365760"/>
                <a:gd name="connsiteX21" fmla="*/ 835152 w 1828800"/>
                <a:gd name="connsiteY21" fmla="*/ 188976 h 365760"/>
                <a:gd name="connsiteX22" fmla="*/ 890016 w 1828800"/>
                <a:gd name="connsiteY22" fmla="*/ 176784 h 365760"/>
                <a:gd name="connsiteX23" fmla="*/ 914400 w 1828800"/>
                <a:gd name="connsiteY23" fmla="*/ 158496 h 365760"/>
                <a:gd name="connsiteX24" fmla="*/ 963168 w 1828800"/>
                <a:gd name="connsiteY24" fmla="*/ 134112 h 365760"/>
                <a:gd name="connsiteX25" fmla="*/ 987552 w 1828800"/>
                <a:gd name="connsiteY25" fmla="*/ 121920 h 365760"/>
                <a:gd name="connsiteX26" fmla="*/ 1036320 w 1828800"/>
                <a:gd name="connsiteY26" fmla="*/ 103632 h 365760"/>
                <a:gd name="connsiteX27" fmla="*/ 1054608 w 1828800"/>
                <a:gd name="connsiteY27" fmla="*/ 97536 h 365760"/>
                <a:gd name="connsiteX28" fmla="*/ 1072896 w 1828800"/>
                <a:gd name="connsiteY28" fmla="*/ 85344 h 365760"/>
                <a:gd name="connsiteX29" fmla="*/ 1103376 w 1828800"/>
                <a:gd name="connsiteY29" fmla="*/ 79248 h 365760"/>
                <a:gd name="connsiteX30" fmla="*/ 1133856 w 1828800"/>
                <a:gd name="connsiteY30" fmla="*/ 67056 h 365760"/>
                <a:gd name="connsiteX31" fmla="*/ 1152144 w 1828800"/>
                <a:gd name="connsiteY31" fmla="*/ 54864 h 365760"/>
                <a:gd name="connsiteX32" fmla="*/ 1182624 w 1828800"/>
                <a:gd name="connsiteY32" fmla="*/ 48768 h 365760"/>
                <a:gd name="connsiteX33" fmla="*/ 1237488 w 1828800"/>
                <a:gd name="connsiteY33" fmla="*/ 54864 h 365760"/>
                <a:gd name="connsiteX34" fmla="*/ 1267968 w 1828800"/>
                <a:gd name="connsiteY34" fmla="*/ 79248 h 365760"/>
                <a:gd name="connsiteX35" fmla="*/ 1322832 w 1828800"/>
                <a:gd name="connsiteY35" fmla="*/ 103632 h 365760"/>
                <a:gd name="connsiteX36" fmla="*/ 1341120 w 1828800"/>
                <a:gd name="connsiteY36" fmla="*/ 115824 h 365760"/>
                <a:gd name="connsiteX37" fmla="*/ 1365504 w 1828800"/>
                <a:gd name="connsiteY37" fmla="*/ 121920 h 365760"/>
                <a:gd name="connsiteX38" fmla="*/ 1389888 w 1828800"/>
                <a:gd name="connsiteY38" fmla="*/ 134112 h 365760"/>
                <a:gd name="connsiteX39" fmla="*/ 1432560 w 1828800"/>
                <a:gd name="connsiteY39" fmla="*/ 128016 h 365760"/>
                <a:gd name="connsiteX40" fmla="*/ 1450848 w 1828800"/>
                <a:gd name="connsiteY40" fmla="*/ 109728 h 365760"/>
                <a:gd name="connsiteX41" fmla="*/ 1469136 w 1828800"/>
                <a:gd name="connsiteY41" fmla="*/ 97536 h 365760"/>
                <a:gd name="connsiteX42" fmla="*/ 1517904 w 1828800"/>
                <a:gd name="connsiteY42" fmla="*/ 42672 h 365760"/>
                <a:gd name="connsiteX43" fmla="*/ 1536192 w 1828800"/>
                <a:gd name="connsiteY43" fmla="*/ 36576 h 365760"/>
                <a:gd name="connsiteX44" fmla="*/ 1554480 w 1828800"/>
                <a:gd name="connsiteY44" fmla="*/ 24384 h 365760"/>
                <a:gd name="connsiteX45" fmla="*/ 1572768 w 1828800"/>
                <a:gd name="connsiteY45" fmla="*/ 18288 h 365760"/>
                <a:gd name="connsiteX46" fmla="*/ 1597152 w 1828800"/>
                <a:gd name="connsiteY46" fmla="*/ 6096 h 365760"/>
                <a:gd name="connsiteX47" fmla="*/ 1639824 w 1828800"/>
                <a:gd name="connsiteY47" fmla="*/ 0 h 365760"/>
                <a:gd name="connsiteX48" fmla="*/ 1761744 w 1828800"/>
                <a:gd name="connsiteY48" fmla="*/ 6096 h 365760"/>
                <a:gd name="connsiteX49" fmla="*/ 1828800 w 1828800"/>
                <a:gd name="connsiteY49" fmla="*/ 24384 h 365760"/>
                <a:gd name="connsiteX0" fmla="*/ 0 w 1761744"/>
                <a:gd name="connsiteY0" fmla="*/ 365760 h 365760"/>
                <a:gd name="connsiteX1" fmla="*/ 201168 w 1761744"/>
                <a:gd name="connsiteY1" fmla="*/ 243840 h 365760"/>
                <a:gd name="connsiteX2" fmla="*/ 219456 w 1761744"/>
                <a:gd name="connsiteY2" fmla="*/ 237744 h 365760"/>
                <a:gd name="connsiteX3" fmla="*/ 237744 w 1761744"/>
                <a:gd name="connsiteY3" fmla="*/ 225552 h 365760"/>
                <a:gd name="connsiteX4" fmla="*/ 256032 w 1761744"/>
                <a:gd name="connsiteY4" fmla="*/ 219456 h 365760"/>
                <a:gd name="connsiteX5" fmla="*/ 274320 w 1761744"/>
                <a:gd name="connsiteY5" fmla="*/ 207264 h 365760"/>
                <a:gd name="connsiteX6" fmla="*/ 329184 w 1761744"/>
                <a:gd name="connsiteY6" fmla="*/ 195072 h 365760"/>
                <a:gd name="connsiteX7" fmla="*/ 365760 w 1761744"/>
                <a:gd name="connsiteY7" fmla="*/ 176784 h 365760"/>
                <a:gd name="connsiteX8" fmla="*/ 384048 w 1761744"/>
                <a:gd name="connsiteY8" fmla="*/ 170688 h 365760"/>
                <a:gd name="connsiteX9" fmla="*/ 408432 w 1761744"/>
                <a:gd name="connsiteY9" fmla="*/ 152400 h 365760"/>
                <a:gd name="connsiteX10" fmla="*/ 445008 w 1761744"/>
                <a:gd name="connsiteY10" fmla="*/ 140208 h 365760"/>
                <a:gd name="connsiteX11" fmla="*/ 457200 w 1761744"/>
                <a:gd name="connsiteY11" fmla="*/ 121920 h 365760"/>
                <a:gd name="connsiteX12" fmla="*/ 493776 w 1761744"/>
                <a:gd name="connsiteY12" fmla="*/ 103632 h 365760"/>
                <a:gd name="connsiteX13" fmla="*/ 573024 w 1761744"/>
                <a:gd name="connsiteY13" fmla="*/ 85344 h 365760"/>
                <a:gd name="connsiteX14" fmla="*/ 640080 w 1761744"/>
                <a:gd name="connsiteY14" fmla="*/ 97536 h 365760"/>
                <a:gd name="connsiteX15" fmla="*/ 658368 w 1761744"/>
                <a:gd name="connsiteY15" fmla="*/ 109728 h 365760"/>
                <a:gd name="connsiteX16" fmla="*/ 682752 w 1761744"/>
                <a:gd name="connsiteY16" fmla="*/ 115824 h 365760"/>
                <a:gd name="connsiteX17" fmla="*/ 725424 w 1761744"/>
                <a:gd name="connsiteY17" fmla="*/ 134112 h 365760"/>
                <a:gd name="connsiteX18" fmla="*/ 743712 w 1761744"/>
                <a:gd name="connsiteY18" fmla="*/ 140208 h 365760"/>
                <a:gd name="connsiteX19" fmla="*/ 762000 w 1761744"/>
                <a:gd name="connsiteY19" fmla="*/ 152400 h 365760"/>
                <a:gd name="connsiteX20" fmla="*/ 780288 w 1761744"/>
                <a:gd name="connsiteY20" fmla="*/ 158496 h 365760"/>
                <a:gd name="connsiteX21" fmla="*/ 835152 w 1761744"/>
                <a:gd name="connsiteY21" fmla="*/ 188976 h 365760"/>
                <a:gd name="connsiteX22" fmla="*/ 890016 w 1761744"/>
                <a:gd name="connsiteY22" fmla="*/ 176784 h 365760"/>
                <a:gd name="connsiteX23" fmla="*/ 914400 w 1761744"/>
                <a:gd name="connsiteY23" fmla="*/ 158496 h 365760"/>
                <a:gd name="connsiteX24" fmla="*/ 963168 w 1761744"/>
                <a:gd name="connsiteY24" fmla="*/ 134112 h 365760"/>
                <a:gd name="connsiteX25" fmla="*/ 987552 w 1761744"/>
                <a:gd name="connsiteY25" fmla="*/ 121920 h 365760"/>
                <a:gd name="connsiteX26" fmla="*/ 1036320 w 1761744"/>
                <a:gd name="connsiteY26" fmla="*/ 103632 h 365760"/>
                <a:gd name="connsiteX27" fmla="*/ 1054608 w 1761744"/>
                <a:gd name="connsiteY27" fmla="*/ 97536 h 365760"/>
                <a:gd name="connsiteX28" fmla="*/ 1072896 w 1761744"/>
                <a:gd name="connsiteY28" fmla="*/ 85344 h 365760"/>
                <a:gd name="connsiteX29" fmla="*/ 1103376 w 1761744"/>
                <a:gd name="connsiteY29" fmla="*/ 79248 h 365760"/>
                <a:gd name="connsiteX30" fmla="*/ 1133856 w 1761744"/>
                <a:gd name="connsiteY30" fmla="*/ 67056 h 365760"/>
                <a:gd name="connsiteX31" fmla="*/ 1152144 w 1761744"/>
                <a:gd name="connsiteY31" fmla="*/ 54864 h 365760"/>
                <a:gd name="connsiteX32" fmla="*/ 1182624 w 1761744"/>
                <a:gd name="connsiteY32" fmla="*/ 48768 h 365760"/>
                <a:gd name="connsiteX33" fmla="*/ 1237488 w 1761744"/>
                <a:gd name="connsiteY33" fmla="*/ 54864 h 365760"/>
                <a:gd name="connsiteX34" fmla="*/ 1267968 w 1761744"/>
                <a:gd name="connsiteY34" fmla="*/ 79248 h 365760"/>
                <a:gd name="connsiteX35" fmla="*/ 1322832 w 1761744"/>
                <a:gd name="connsiteY35" fmla="*/ 103632 h 365760"/>
                <a:gd name="connsiteX36" fmla="*/ 1341120 w 1761744"/>
                <a:gd name="connsiteY36" fmla="*/ 115824 h 365760"/>
                <a:gd name="connsiteX37" fmla="*/ 1365504 w 1761744"/>
                <a:gd name="connsiteY37" fmla="*/ 121920 h 365760"/>
                <a:gd name="connsiteX38" fmla="*/ 1389888 w 1761744"/>
                <a:gd name="connsiteY38" fmla="*/ 134112 h 365760"/>
                <a:gd name="connsiteX39" fmla="*/ 1432560 w 1761744"/>
                <a:gd name="connsiteY39" fmla="*/ 128016 h 365760"/>
                <a:gd name="connsiteX40" fmla="*/ 1450848 w 1761744"/>
                <a:gd name="connsiteY40" fmla="*/ 109728 h 365760"/>
                <a:gd name="connsiteX41" fmla="*/ 1469136 w 1761744"/>
                <a:gd name="connsiteY41" fmla="*/ 97536 h 365760"/>
                <a:gd name="connsiteX42" fmla="*/ 1517904 w 1761744"/>
                <a:gd name="connsiteY42" fmla="*/ 42672 h 365760"/>
                <a:gd name="connsiteX43" fmla="*/ 1536192 w 1761744"/>
                <a:gd name="connsiteY43" fmla="*/ 36576 h 365760"/>
                <a:gd name="connsiteX44" fmla="*/ 1554480 w 1761744"/>
                <a:gd name="connsiteY44" fmla="*/ 24384 h 365760"/>
                <a:gd name="connsiteX45" fmla="*/ 1572768 w 1761744"/>
                <a:gd name="connsiteY45" fmla="*/ 18288 h 365760"/>
                <a:gd name="connsiteX46" fmla="*/ 1597152 w 1761744"/>
                <a:gd name="connsiteY46" fmla="*/ 6096 h 365760"/>
                <a:gd name="connsiteX47" fmla="*/ 1639824 w 1761744"/>
                <a:gd name="connsiteY47" fmla="*/ 0 h 365760"/>
                <a:gd name="connsiteX48" fmla="*/ 1761744 w 1761744"/>
                <a:gd name="connsiteY48" fmla="*/ 6096 h 365760"/>
                <a:gd name="connsiteX0" fmla="*/ 0 w 1723644"/>
                <a:gd name="connsiteY0" fmla="*/ 365760 h 365760"/>
                <a:gd name="connsiteX1" fmla="*/ 201168 w 1723644"/>
                <a:gd name="connsiteY1" fmla="*/ 243840 h 365760"/>
                <a:gd name="connsiteX2" fmla="*/ 219456 w 1723644"/>
                <a:gd name="connsiteY2" fmla="*/ 237744 h 365760"/>
                <a:gd name="connsiteX3" fmla="*/ 237744 w 1723644"/>
                <a:gd name="connsiteY3" fmla="*/ 225552 h 365760"/>
                <a:gd name="connsiteX4" fmla="*/ 256032 w 1723644"/>
                <a:gd name="connsiteY4" fmla="*/ 219456 h 365760"/>
                <a:gd name="connsiteX5" fmla="*/ 274320 w 1723644"/>
                <a:gd name="connsiteY5" fmla="*/ 207264 h 365760"/>
                <a:gd name="connsiteX6" fmla="*/ 329184 w 1723644"/>
                <a:gd name="connsiteY6" fmla="*/ 195072 h 365760"/>
                <a:gd name="connsiteX7" fmla="*/ 365760 w 1723644"/>
                <a:gd name="connsiteY7" fmla="*/ 176784 h 365760"/>
                <a:gd name="connsiteX8" fmla="*/ 384048 w 1723644"/>
                <a:gd name="connsiteY8" fmla="*/ 170688 h 365760"/>
                <a:gd name="connsiteX9" fmla="*/ 408432 w 1723644"/>
                <a:gd name="connsiteY9" fmla="*/ 152400 h 365760"/>
                <a:gd name="connsiteX10" fmla="*/ 445008 w 1723644"/>
                <a:gd name="connsiteY10" fmla="*/ 140208 h 365760"/>
                <a:gd name="connsiteX11" fmla="*/ 457200 w 1723644"/>
                <a:gd name="connsiteY11" fmla="*/ 121920 h 365760"/>
                <a:gd name="connsiteX12" fmla="*/ 493776 w 1723644"/>
                <a:gd name="connsiteY12" fmla="*/ 103632 h 365760"/>
                <a:gd name="connsiteX13" fmla="*/ 573024 w 1723644"/>
                <a:gd name="connsiteY13" fmla="*/ 85344 h 365760"/>
                <a:gd name="connsiteX14" fmla="*/ 640080 w 1723644"/>
                <a:gd name="connsiteY14" fmla="*/ 97536 h 365760"/>
                <a:gd name="connsiteX15" fmla="*/ 658368 w 1723644"/>
                <a:gd name="connsiteY15" fmla="*/ 109728 h 365760"/>
                <a:gd name="connsiteX16" fmla="*/ 682752 w 1723644"/>
                <a:gd name="connsiteY16" fmla="*/ 115824 h 365760"/>
                <a:gd name="connsiteX17" fmla="*/ 725424 w 1723644"/>
                <a:gd name="connsiteY17" fmla="*/ 134112 h 365760"/>
                <a:gd name="connsiteX18" fmla="*/ 743712 w 1723644"/>
                <a:gd name="connsiteY18" fmla="*/ 140208 h 365760"/>
                <a:gd name="connsiteX19" fmla="*/ 762000 w 1723644"/>
                <a:gd name="connsiteY19" fmla="*/ 152400 h 365760"/>
                <a:gd name="connsiteX20" fmla="*/ 780288 w 1723644"/>
                <a:gd name="connsiteY20" fmla="*/ 158496 h 365760"/>
                <a:gd name="connsiteX21" fmla="*/ 835152 w 1723644"/>
                <a:gd name="connsiteY21" fmla="*/ 188976 h 365760"/>
                <a:gd name="connsiteX22" fmla="*/ 890016 w 1723644"/>
                <a:gd name="connsiteY22" fmla="*/ 176784 h 365760"/>
                <a:gd name="connsiteX23" fmla="*/ 914400 w 1723644"/>
                <a:gd name="connsiteY23" fmla="*/ 158496 h 365760"/>
                <a:gd name="connsiteX24" fmla="*/ 963168 w 1723644"/>
                <a:gd name="connsiteY24" fmla="*/ 134112 h 365760"/>
                <a:gd name="connsiteX25" fmla="*/ 987552 w 1723644"/>
                <a:gd name="connsiteY25" fmla="*/ 121920 h 365760"/>
                <a:gd name="connsiteX26" fmla="*/ 1036320 w 1723644"/>
                <a:gd name="connsiteY26" fmla="*/ 103632 h 365760"/>
                <a:gd name="connsiteX27" fmla="*/ 1054608 w 1723644"/>
                <a:gd name="connsiteY27" fmla="*/ 97536 h 365760"/>
                <a:gd name="connsiteX28" fmla="*/ 1072896 w 1723644"/>
                <a:gd name="connsiteY28" fmla="*/ 85344 h 365760"/>
                <a:gd name="connsiteX29" fmla="*/ 1103376 w 1723644"/>
                <a:gd name="connsiteY29" fmla="*/ 79248 h 365760"/>
                <a:gd name="connsiteX30" fmla="*/ 1133856 w 1723644"/>
                <a:gd name="connsiteY30" fmla="*/ 67056 h 365760"/>
                <a:gd name="connsiteX31" fmla="*/ 1152144 w 1723644"/>
                <a:gd name="connsiteY31" fmla="*/ 54864 h 365760"/>
                <a:gd name="connsiteX32" fmla="*/ 1182624 w 1723644"/>
                <a:gd name="connsiteY32" fmla="*/ 48768 h 365760"/>
                <a:gd name="connsiteX33" fmla="*/ 1237488 w 1723644"/>
                <a:gd name="connsiteY33" fmla="*/ 54864 h 365760"/>
                <a:gd name="connsiteX34" fmla="*/ 1267968 w 1723644"/>
                <a:gd name="connsiteY34" fmla="*/ 79248 h 365760"/>
                <a:gd name="connsiteX35" fmla="*/ 1322832 w 1723644"/>
                <a:gd name="connsiteY35" fmla="*/ 103632 h 365760"/>
                <a:gd name="connsiteX36" fmla="*/ 1341120 w 1723644"/>
                <a:gd name="connsiteY36" fmla="*/ 115824 h 365760"/>
                <a:gd name="connsiteX37" fmla="*/ 1365504 w 1723644"/>
                <a:gd name="connsiteY37" fmla="*/ 121920 h 365760"/>
                <a:gd name="connsiteX38" fmla="*/ 1389888 w 1723644"/>
                <a:gd name="connsiteY38" fmla="*/ 134112 h 365760"/>
                <a:gd name="connsiteX39" fmla="*/ 1432560 w 1723644"/>
                <a:gd name="connsiteY39" fmla="*/ 128016 h 365760"/>
                <a:gd name="connsiteX40" fmla="*/ 1450848 w 1723644"/>
                <a:gd name="connsiteY40" fmla="*/ 109728 h 365760"/>
                <a:gd name="connsiteX41" fmla="*/ 1469136 w 1723644"/>
                <a:gd name="connsiteY41" fmla="*/ 97536 h 365760"/>
                <a:gd name="connsiteX42" fmla="*/ 1517904 w 1723644"/>
                <a:gd name="connsiteY42" fmla="*/ 42672 h 365760"/>
                <a:gd name="connsiteX43" fmla="*/ 1536192 w 1723644"/>
                <a:gd name="connsiteY43" fmla="*/ 36576 h 365760"/>
                <a:gd name="connsiteX44" fmla="*/ 1554480 w 1723644"/>
                <a:gd name="connsiteY44" fmla="*/ 24384 h 365760"/>
                <a:gd name="connsiteX45" fmla="*/ 1572768 w 1723644"/>
                <a:gd name="connsiteY45" fmla="*/ 18288 h 365760"/>
                <a:gd name="connsiteX46" fmla="*/ 1597152 w 1723644"/>
                <a:gd name="connsiteY46" fmla="*/ 6096 h 365760"/>
                <a:gd name="connsiteX47" fmla="*/ 1639824 w 1723644"/>
                <a:gd name="connsiteY47" fmla="*/ 0 h 365760"/>
                <a:gd name="connsiteX48" fmla="*/ 1723644 w 1723644"/>
                <a:gd name="connsiteY48" fmla="*/ 9906 h 365760"/>
                <a:gd name="connsiteX0" fmla="*/ 0 w 1723644"/>
                <a:gd name="connsiteY0" fmla="*/ 365760 h 365760"/>
                <a:gd name="connsiteX1" fmla="*/ 195453 w 1723644"/>
                <a:gd name="connsiteY1" fmla="*/ 243840 h 365760"/>
                <a:gd name="connsiteX2" fmla="*/ 219456 w 1723644"/>
                <a:gd name="connsiteY2" fmla="*/ 237744 h 365760"/>
                <a:gd name="connsiteX3" fmla="*/ 237744 w 1723644"/>
                <a:gd name="connsiteY3" fmla="*/ 225552 h 365760"/>
                <a:gd name="connsiteX4" fmla="*/ 256032 w 1723644"/>
                <a:gd name="connsiteY4" fmla="*/ 219456 h 365760"/>
                <a:gd name="connsiteX5" fmla="*/ 274320 w 1723644"/>
                <a:gd name="connsiteY5" fmla="*/ 207264 h 365760"/>
                <a:gd name="connsiteX6" fmla="*/ 329184 w 1723644"/>
                <a:gd name="connsiteY6" fmla="*/ 195072 h 365760"/>
                <a:gd name="connsiteX7" fmla="*/ 365760 w 1723644"/>
                <a:gd name="connsiteY7" fmla="*/ 176784 h 365760"/>
                <a:gd name="connsiteX8" fmla="*/ 384048 w 1723644"/>
                <a:gd name="connsiteY8" fmla="*/ 170688 h 365760"/>
                <a:gd name="connsiteX9" fmla="*/ 408432 w 1723644"/>
                <a:gd name="connsiteY9" fmla="*/ 152400 h 365760"/>
                <a:gd name="connsiteX10" fmla="*/ 445008 w 1723644"/>
                <a:gd name="connsiteY10" fmla="*/ 140208 h 365760"/>
                <a:gd name="connsiteX11" fmla="*/ 457200 w 1723644"/>
                <a:gd name="connsiteY11" fmla="*/ 121920 h 365760"/>
                <a:gd name="connsiteX12" fmla="*/ 493776 w 1723644"/>
                <a:gd name="connsiteY12" fmla="*/ 103632 h 365760"/>
                <a:gd name="connsiteX13" fmla="*/ 573024 w 1723644"/>
                <a:gd name="connsiteY13" fmla="*/ 85344 h 365760"/>
                <a:gd name="connsiteX14" fmla="*/ 640080 w 1723644"/>
                <a:gd name="connsiteY14" fmla="*/ 97536 h 365760"/>
                <a:gd name="connsiteX15" fmla="*/ 658368 w 1723644"/>
                <a:gd name="connsiteY15" fmla="*/ 109728 h 365760"/>
                <a:gd name="connsiteX16" fmla="*/ 682752 w 1723644"/>
                <a:gd name="connsiteY16" fmla="*/ 115824 h 365760"/>
                <a:gd name="connsiteX17" fmla="*/ 725424 w 1723644"/>
                <a:gd name="connsiteY17" fmla="*/ 134112 h 365760"/>
                <a:gd name="connsiteX18" fmla="*/ 743712 w 1723644"/>
                <a:gd name="connsiteY18" fmla="*/ 140208 h 365760"/>
                <a:gd name="connsiteX19" fmla="*/ 762000 w 1723644"/>
                <a:gd name="connsiteY19" fmla="*/ 152400 h 365760"/>
                <a:gd name="connsiteX20" fmla="*/ 780288 w 1723644"/>
                <a:gd name="connsiteY20" fmla="*/ 158496 h 365760"/>
                <a:gd name="connsiteX21" fmla="*/ 835152 w 1723644"/>
                <a:gd name="connsiteY21" fmla="*/ 188976 h 365760"/>
                <a:gd name="connsiteX22" fmla="*/ 890016 w 1723644"/>
                <a:gd name="connsiteY22" fmla="*/ 176784 h 365760"/>
                <a:gd name="connsiteX23" fmla="*/ 914400 w 1723644"/>
                <a:gd name="connsiteY23" fmla="*/ 158496 h 365760"/>
                <a:gd name="connsiteX24" fmla="*/ 963168 w 1723644"/>
                <a:gd name="connsiteY24" fmla="*/ 134112 h 365760"/>
                <a:gd name="connsiteX25" fmla="*/ 987552 w 1723644"/>
                <a:gd name="connsiteY25" fmla="*/ 121920 h 365760"/>
                <a:gd name="connsiteX26" fmla="*/ 1036320 w 1723644"/>
                <a:gd name="connsiteY26" fmla="*/ 103632 h 365760"/>
                <a:gd name="connsiteX27" fmla="*/ 1054608 w 1723644"/>
                <a:gd name="connsiteY27" fmla="*/ 97536 h 365760"/>
                <a:gd name="connsiteX28" fmla="*/ 1072896 w 1723644"/>
                <a:gd name="connsiteY28" fmla="*/ 85344 h 365760"/>
                <a:gd name="connsiteX29" fmla="*/ 1103376 w 1723644"/>
                <a:gd name="connsiteY29" fmla="*/ 79248 h 365760"/>
                <a:gd name="connsiteX30" fmla="*/ 1133856 w 1723644"/>
                <a:gd name="connsiteY30" fmla="*/ 67056 h 365760"/>
                <a:gd name="connsiteX31" fmla="*/ 1152144 w 1723644"/>
                <a:gd name="connsiteY31" fmla="*/ 54864 h 365760"/>
                <a:gd name="connsiteX32" fmla="*/ 1182624 w 1723644"/>
                <a:gd name="connsiteY32" fmla="*/ 48768 h 365760"/>
                <a:gd name="connsiteX33" fmla="*/ 1237488 w 1723644"/>
                <a:gd name="connsiteY33" fmla="*/ 54864 h 365760"/>
                <a:gd name="connsiteX34" fmla="*/ 1267968 w 1723644"/>
                <a:gd name="connsiteY34" fmla="*/ 79248 h 365760"/>
                <a:gd name="connsiteX35" fmla="*/ 1322832 w 1723644"/>
                <a:gd name="connsiteY35" fmla="*/ 103632 h 365760"/>
                <a:gd name="connsiteX36" fmla="*/ 1341120 w 1723644"/>
                <a:gd name="connsiteY36" fmla="*/ 115824 h 365760"/>
                <a:gd name="connsiteX37" fmla="*/ 1365504 w 1723644"/>
                <a:gd name="connsiteY37" fmla="*/ 121920 h 365760"/>
                <a:gd name="connsiteX38" fmla="*/ 1389888 w 1723644"/>
                <a:gd name="connsiteY38" fmla="*/ 134112 h 365760"/>
                <a:gd name="connsiteX39" fmla="*/ 1432560 w 1723644"/>
                <a:gd name="connsiteY39" fmla="*/ 128016 h 365760"/>
                <a:gd name="connsiteX40" fmla="*/ 1450848 w 1723644"/>
                <a:gd name="connsiteY40" fmla="*/ 109728 h 365760"/>
                <a:gd name="connsiteX41" fmla="*/ 1469136 w 1723644"/>
                <a:gd name="connsiteY41" fmla="*/ 97536 h 365760"/>
                <a:gd name="connsiteX42" fmla="*/ 1517904 w 1723644"/>
                <a:gd name="connsiteY42" fmla="*/ 42672 h 365760"/>
                <a:gd name="connsiteX43" fmla="*/ 1536192 w 1723644"/>
                <a:gd name="connsiteY43" fmla="*/ 36576 h 365760"/>
                <a:gd name="connsiteX44" fmla="*/ 1554480 w 1723644"/>
                <a:gd name="connsiteY44" fmla="*/ 24384 h 365760"/>
                <a:gd name="connsiteX45" fmla="*/ 1572768 w 1723644"/>
                <a:gd name="connsiteY45" fmla="*/ 18288 h 365760"/>
                <a:gd name="connsiteX46" fmla="*/ 1597152 w 1723644"/>
                <a:gd name="connsiteY46" fmla="*/ 6096 h 365760"/>
                <a:gd name="connsiteX47" fmla="*/ 1639824 w 1723644"/>
                <a:gd name="connsiteY47" fmla="*/ 0 h 365760"/>
                <a:gd name="connsiteX48" fmla="*/ 1723644 w 1723644"/>
                <a:gd name="connsiteY48" fmla="*/ 9906 h 365760"/>
                <a:gd name="connsiteX0" fmla="*/ 0 w 1528191"/>
                <a:gd name="connsiteY0" fmla="*/ 243840 h 243840"/>
                <a:gd name="connsiteX1" fmla="*/ 24003 w 1528191"/>
                <a:gd name="connsiteY1" fmla="*/ 237744 h 243840"/>
                <a:gd name="connsiteX2" fmla="*/ 42291 w 1528191"/>
                <a:gd name="connsiteY2" fmla="*/ 225552 h 243840"/>
                <a:gd name="connsiteX3" fmla="*/ 60579 w 1528191"/>
                <a:gd name="connsiteY3" fmla="*/ 219456 h 243840"/>
                <a:gd name="connsiteX4" fmla="*/ 78867 w 1528191"/>
                <a:gd name="connsiteY4" fmla="*/ 207264 h 243840"/>
                <a:gd name="connsiteX5" fmla="*/ 133731 w 1528191"/>
                <a:gd name="connsiteY5" fmla="*/ 195072 h 243840"/>
                <a:gd name="connsiteX6" fmla="*/ 170307 w 1528191"/>
                <a:gd name="connsiteY6" fmla="*/ 176784 h 243840"/>
                <a:gd name="connsiteX7" fmla="*/ 188595 w 1528191"/>
                <a:gd name="connsiteY7" fmla="*/ 170688 h 243840"/>
                <a:gd name="connsiteX8" fmla="*/ 212979 w 1528191"/>
                <a:gd name="connsiteY8" fmla="*/ 152400 h 243840"/>
                <a:gd name="connsiteX9" fmla="*/ 249555 w 1528191"/>
                <a:gd name="connsiteY9" fmla="*/ 140208 h 243840"/>
                <a:gd name="connsiteX10" fmla="*/ 261747 w 1528191"/>
                <a:gd name="connsiteY10" fmla="*/ 121920 h 243840"/>
                <a:gd name="connsiteX11" fmla="*/ 298323 w 1528191"/>
                <a:gd name="connsiteY11" fmla="*/ 103632 h 243840"/>
                <a:gd name="connsiteX12" fmla="*/ 377571 w 1528191"/>
                <a:gd name="connsiteY12" fmla="*/ 85344 h 243840"/>
                <a:gd name="connsiteX13" fmla="*/ 444627 w 1528191"/>
                <a:gd name="connsiteY13" fmla="*/ 97536 h 243840"/>
                <a:gd name="connsiteX14" fmla="*/ 462915 w 1528191"/>
                <a:gd name="connsiteY14" fmla="*/ 109728 h 243840"/>
                <a:gd name="connsiteX15" fmla="*/ 487299 w 1528191"/>
                <a:gd name="connsiteY15" fmla="*/ 115824 h 243840"/>
                <a:gd name="connsiteX16" fmla="*/ 529971 w 1528191"/>
                <a:gd name="connsiteY16" fmla="*/ 134112 h 243840"/>
                <a:gd name="connsiteX17" fmla="*/ 548259 w 1528191"/>
                <a:gd name="connsiteY17" fmla="*/ 140208 h 243840"/>
                <a:gd name="connsiteX18" fmla="*/ 566547 w 1528191"/>
                <a:gd name="connsiteY18" fmla="*/ 152400 h 243840"/>
                <a:gd name="connsiteX19" fmla="*/ 584835 w 1528191"/>
                <a:gd name="connsiteY19" fmla="*/ 158496 h 243840"/>
                <a:gd name="connsiteX20" fmla="*/ 639699 w 1528191"/>
                <a:gd name="connsiteY20" fmla="*/ 188976 h 243840"/>
                <a:gd name="connsiteX21" fmla="*/ 694563 w 1528191"/>
                <a:gd name="connsiteY21" fmla="*/ 176784 h 243840"/>
                <a:gd name="connsiteX22" fmla="*/ 718947 w 1528191"/>
                <a:gd name="connsiteY22" fmla="*/ 158496 h 243840"/>
                <a:gd name="connsiteX23" fmla="*/ 767715 w 1528191"/>
                <a:gd name="connsiteY23" fmla="*/ 134112 h 243840"/>
                <a:gd name="connsiteX24" fmla="*/ 792099 w 1528191"/>
                <a:gd name="connsiteY24" fmla="*/ 121920 h 243840"/>
                <a:gd name="connsiteX25" fmla="*/ 840867 w 1528191"/>
                <a:gd name="connsiteY25" fmla="*/ 103632 h 243840"/>
                <a:gd name="connsiteX26" fmla="*/ 859155 w 1528191"/>
                <a:gd name="connsiteY26" fmla="*/ 97536 h 243840"/>
                <a:gd name="connsiteX27" fmla="*/ 877443 w 1528191"/>
                <a:gd name="connsiteY27" fmla="*/ 85344 h 243840"/>
                <a:gd name="connsiteX28" fmla="*/ 907923 w 1528191"/>
                <a:gd name="connsiteY28" fmla="*/ 79248 h 243840"/>
                <a:gd name="connsiteX29" fmla="*/ 938403 w 1528191"/>
                <a:gd name="connsiteY29" fmla="*/ 67056 h 243840"/>
                <a:gd name="connsiteX30" fmla="*/ 956691 w 1528191"/>
                <a:gd name="connsiteY30" fmla="*/ 54864 h 243840"/>
                <a:gd name="connsiteX31" fmla="*/ 987171 w 1528191"/>
                <a:gd name="connsiteY31" fmla="*/ 48768 h 243840"/>
                <a:gd name="connsiteX32" fmla="*/ 1042035 w 1528191"/>
                <a:gd name="connsiteY32" fmla="*/ 54864 h 243840"/>
                <a:gd name="connsiteX33" fmla="*/ 1072515 w 1528191"/>
                <a:gd name="connsiteY33" fmla="*/ 79248 h 243840"/>
                <a:gd name="connsiteX34" fmla="*/ 1127379 w 1528191"/>
                <a:gd name="connsiteY34" fmla="*/ 103632 h 243840"/>
                <a:gd name="connsiteX35" fmla="*/ 1145667 w 1528191"/>
                <a:gd name="connsiteY35" fmla="*/ 115824 h 243840"/>
                <a:gd name="connsiteX36" fmla="*/ 1170051 w 1528191"/>
                <a:gd name="connsiteY36" fmla="*/ 121920 h 243840"/>
                <a:gd name="connsiteX37" fmla="*/ 1194435 w 1528191"/>
                <a:gd name="connsiteY37" fmla="*/ 134112 h 243840"/>
                <a:gd name="connsiteX38" fmla="*/ 1237107 w 1528191"/>
                <a:gd name="connsiteY38" fmla="*/ 128016 h 243840"/>
                <a:gd name="connsiteX39" fmla="*/ 1255395 w 1528191"/>
                <a:gd name="connsiteY39" fmla="*/ 109728 h 243840"/>
                <a:gd name="connsiteX40" fmla="*/ 1273683 w 1528191"/>
                <a:gd name="connsiteY40" fmla="*/ 97536 h 243840"/>
                <a:gd name="connsiteX41" fmla="*/ 1322451 w 1528191"/>
                <a:gd name="connsiteY41" fmla="*/ 42672 h 243840"/>
                <a:gd name="connsiteX42" fmla="*/ 1340739 w 1528191"/>
                <a:gd name="connsiteY42" fmla="*/ 36576 h 243840"/>
                <a:gd name="connsiteX43" fmla="*/ 1359027 w 1528191"/>
                <a:gd name="connsiteY43" fmla="*/ 24384 h 243840"/>
                <a:gd name="connsiteX44" fmla="*/ 1377315 w 1528191"/>
                <a:gd name="connsiteY44" fmla="*/ 18288 h 243840"/>
                <a:gd name="connsiteX45" fmla="*/ 1401699 w 1528191"/>
                <a:gd name="connsiteY45" fmla="*/ 6096 h 243840"/>
                <a:gd name="connsiteX46" fmla="*/ 1444371 w 1528191"/>
                <a:gd name="connsiteY46" fmla="*/ 0 h 243840"/>
                <a:gd name="connsiteX47" fmla="*/ 1528191 w 1528191"/>
                <a:gd name="connsiteY47" fmla="*/ 9906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28191" h="243840">
                  <a:moveTo>
                    <a:pt x="0" y="243840"/>
                  </a:moveTo>
                  <a:cubicBezTo>
                    <a:pt x="5550" y="240602"/>
                    <a:pt x="16955" y="240792"/>
                    <a:pt x="24003" y="237744"/>
                  </a:cubicBezTo>
                  <a:cubicBezTo>
                    <a:pt x="31052" y="234696"/>
                    <a:pt x="35738" y="228829"/>
                    <a:pt x="42291" y="225552"/>
                  </a:cubicBezTo>
                  <a:cubicBezTo>
                    <a:pt x="48038" y="222678"/>
                    <a:pt x="54832" y="222330"/>
                    <a:pt x="60579" y="219456"/>
                  </a:cubicBezTo>
                  <a:cubicBezTo>
                    <a:pt x="67132" y="216179"/>
                    <a:pt x="72133" y="210150"/>
                    <a:pt x="78867" y="207264"/>
                  </a:cubicBezTo>
                  <a:cubicBezTo>
                    <a:pt x="87628" y="203509"/>
                    <a:pt x="126787" y="196808"/>
                    <a:pt x="133731" y="195072"/>
                  </a:cubicBezTo>
                  <a:cubicBezTo>
                    <a:pt x="164376" y="187411"/>
                    <a:pt x="140508" y="191683"/>
                    <a:pt x="170307" y="176784"/>
                  </a:cubicBezTo>
                  <a:cubicBezTo>
                    <a:pt x="176054" y="173910"/>
                    <a:pt x="182499" y="172720"/>
                    <a:pt x="188595" y="170688"/>
                  </a:cubicBezTo>
                  <a:cubicBezTo>
                    <a:pt x="196723" y="164592"/>
                    <a:pt x="203892" y="156944"/>
                    <a:pt x="212979" y="152400"/>
                  </a:cubicBezTo>
                  <a:cubicBezTo>
                    <a:pt x="224474" y="146653"/>
                    <a:pt x="249555" y="140208"/>
                    <a:pt x="249555" y="140208"/>
                  </a:cubicBezTo>
                  <a:cubicBezTo>
                    <a:pt x="253619" y="134112"/>
                    <a:pt x="256566" y="127101"/>
                    <a:pt x="261747" y="121920"/>
                  </a:cubicBezTo>
                  <a:cubicBezTo>
                    <a:pt x="276391" y="107276"/>
                    <a:pt x="280970" y="111069"/>
                    <a:pt x="298323" y="103632"/>
                  </a:cubicBezTo>
                  <a:cubicBezTo>
                    <a:pt x="348354" y="82190"/>
                    <a:pt x="295068" y="94511"/>
                    <a:pt x="377571" y="85344"/>
                  </a:cubicBezTo>
                  <a:cubicBezTo>
                    <a:pt x="399923" y="89408"/>
                    <a:pt x="422783" y="91295"/>
                    <a:pt x="444627" y="97536"/>
                  </a:cubicBezTo>
                  <a:cubicBezTo>
                    <a:pt x="451672" y="99549"/>
                    <a:pt x="456181" y="106842"/>
                    <a:pt x="462915" y="109728"/>
                  </a:cubicBezTo>
                  <a:cubicBezTo>
                    <a:pt x="470616" y="113028"/>
                    <a:pt x="479243" y="113522"/>
                    <a:pt x="487299" y="115824"/>
                  </a:cubicBezTo>
                  <a:cubicBezTo>
                    <a:pt x="515891" y="123993"/>
                    <a:pt x="497459" y="120178"/>
                    <a:pt x="529971" y="134112"/>
                  </a:cubicBezTo>
                  <a:cubicBezTo>
                    <a:pt x="535877" y="136643"/>
                    <a:pt x="542512" y="137334"/>
                    <a:pt x="548259" y="140208"/>
                  </a:cubicBezTo>
                  <a:cubicBezTo>
                    <a:pt x="554812" y="143485"/>
                    <a:pt x="559994" y="149123"/>
                    <a:pt x="566547" y="152400"/>
                  </a:cubicBezTo>
                  <a:cubicBezTo>
                    <a:pt x="572294" y="155274"/>
                    <a:pt x="579218" y="155375"/>
                    <a:pt x="584835" y="158496"/>
                  </a:cubicBezTo>
                  <a:cubicBezTo>
                    <a:pt x="647719" y="193431"/>
                    <a:pt x="598318" y="175182"/>
                    <a:pt x="639699" y="188976"/>
                  </a:cubicBezTo>
                  <a:cubicBezTo>
                    <a:pt x="657987" y="184912"/>
                    <a:pt x="677078" y="183509"/>
                    <a:pt x="694563" y="176784"/>
                  </a:cubicBezTo>
                  <a:cubicBezTo>
                    <a:pt x="704046" y="173137"/>
                    <a:pt x="710171" y="163615"/>
                    <a:pt x="718947" y="158496"/>
                  </a:cubicBezTo>
                  <a:cubicBezTo>
                    <a:pt x="734646" y="149338"/>
                    <a:pt x="751459" y="142240"/>
                    <a:pt x="767715" y="134112"/>
                  </a:cubicBezTo>
                  <a:cubicBezTo>
                    <a:pt x="775843" y="130048"/>
                    <a:pt x="783478" y="124794"/>
                    <a:pt x="792099" y="121920"/>
                  </a:cubicBezTo>
                  <a:cubicBezTo>
                    <a:pt x="833609" y="108083"/>
                    <a:pt x="782553" y="125500"/>
                    <a:pt x="840867" y="103632"/>
                  </a:cubicBezTo>
                  <a:cubicBezTo>
                    <a:pt x="846884" y="101376"/>
                    <a:pt x="853408" y="100410"/>
                    <a:pt x="859155" y="97536"/>
                  </a:cubicBezTo>
                  <a:cubicBezTo>
                    <a:pt x="865708" y="94259"/>
                    <a:pt x="870583" y="87916"/>
                    <a:pt x="877443" y="85344"/>
                  </a:cubicBezTo>
                  <a:cubicBezTo>
                    <a:pt x="887145" y="81706"/>
                    <a:pt x="897999" y="82225"/>
                    <a:pt x="907923" y="79248"/>
                  </a:cubicBezTo>
                  <a:cubicBezTo>
                    <a:pt x="918404" y="76104"/>
                    <a:pt x="928616" y="71950"/>
                    <a:pt x="938403" y="67056"/>
                  </a:cubicBezTo>
                  <a:cubicBezTo>
                    <a:pt x="944956" y="63779"/>
                    <a:pt x="949831" y="57436"/>
                    <a:pt x="956691" y="54864"/>
                  </a:cubicBezTo>
                  <a:cubicBezTo>
                    <a:pt x="966393" y="51226"/>
                    <a:pt x="977011" y="50800"/>
                    <a:pt x="987171" y="48768"/>
                  </a:cubicBezTo>
                  <a:cubicBezTo>
                    <a:pt x="1005459" y="50800"/>
                    <a:pt x="1024706" y="48675"/>
                    <a:pt x="1042035" y="54864"/>
                  </a:cubicBezTo>
                  <a:cubicBezTo>
                    <a:pt x="1054288" y="59240"/>
                    <a:pt x="1061689" y="72031"/>
                    <a:pt x="1072515" y="79248"/>
                  </a:cubicBezTo>
                  <a:cubicBezTo>
                    <a:pt x="1091906" y="92176"/>
                    <a:pt x="1106259" y="93072"/>
                    <a:pt x="1127379" y="103632"/>
                  </a:cubicBezTo>
                  <a:cubicBezTo>
                    <a:pt x="1133932" y="106909"/>
                    <a:pt x="1138933" y="112938"/>
                    <a:pt x="1145667" y="115824"/>
                  </a:cubicBezTo>
                  <a:cubicBezTo>
                    <a:pt x="1153368" y="119124"/>
                    <a:pt x="1162206" y="118978"/>
                    <a:pt x="1170051" y="121920"/>
                  </a:cubicBezTo>
                  <a:cubicBezTo>
                    <a:pt x="1178560" y="125111"/>
                    <a:pt x="1186307" y="130048"/>
                    <a:pt x="1194435" y="134112"/>
                  </a:cubicBezTo>
                  <a:cubicBezTo>
                    <a:pt x="1208659" y="132080"/>
                    <a:pt x="1223766" y="133352"/>
                    <a:pt x="1237107" y="128016"/>
                  </a:cubicBezTo>
                  <a:cubicBezTo>
                    <a:pt x="1245111" y="124814"/>
                    <a:pt x="1248772" y="115247"/>
                    <a:pt x="1255395" y="109728"/>
                  </a:cubicBezTo>
                  <a:cubicBezTo>
                    <a:pt x="1261023" y="105038"/>
                    <a:pt x="1268502" y="102717"/>
                    <a:pt x="1273683" y="97536"/>
                  </a:cubicBezTo>
                  <a:cubicBezTo>
                    <a:pt x="1294852" y="76367"/>
                    <a:pt x="1298051" y="60101"/>
                    <a:pt x="1322451" y="42672"/>
                  </a:cubicBezTo>
                  <a:cubicBezTo>
                    <a:pt x="1327680" y="38937"/>
                    <a:pt x="1334992" y="39450"/>
                    <a:pt x="1340739" y="36576"/>
                  </a:cubicBezTo>
                  <a:cubicBezTo>
                    <a:pt x="1347292" y="33299"/>
                    <a:pt x="1352474" y="27661"/>
                    <a:pt x="1359027" y="24384"/>
                  </a:cubicBezTo>
                  <a:cubicBezTo>
                    <a:pt x="1364774" y="21510"/>
                    <a:pt x="1371409" y="20819"/>
                    <a:pt x="1377315" y="18288"/>
                  </a:cubicBezTo>
                  <a:cubicBezTo>
                    <a:pt x="1385668" y="14708"/>
                    <a:pt x="1392932" y="8487"/>
                    <a:pt x="1401699" y="6096"/>
                  </a:cubicBezTo>
                  <a:cubicBezTo>
                    <a:pt x="1415561" y="2315"/>
                    <a:pt x="1430147" y="2032"/>
                    <a:pt x="1444371" y="0"/>
                  </a:cubicBezTo>
                  <a:cubicBezTo>
                    <a:pt x="1485011" y="2032"/>
                    <a:pt x="1487620" y="6785"/>
                    <a:pt x="1528191" y="9906"/>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438E6CC-71E4-BD3D-2734-02ABFF1C55D3}"/>
                </a:ext>
              </a:extLst>
            </p:cNvPr>
            <p:cNvSpPr/>
            <p:nvPr/>
          </p:nvSpPr>
          <p:spPr>
            <a:xfrm>
              <a:off x="9703905" y="2054888"/>
              <a:ext cx="1551432" cy="166497"/>
            </a:xfrm>
            <a:custGeom>
              <a:avLst/>
              <a:gdLst>
                <a:gd name="connsiteX0" fmla="*/ 0 w 2036064"/>
                <a:gd name="connsiteY0" fmla="*/ 97536 h 164592"/>
                <a:gd name="connsiteX1" fmla="*/ 158496 w 2036064"/>
                <a:gd name="connsiteY1" fmla="*/ 103632 h 164592"/>
                <a:gd name="connsiteX2" fmla="*/ 207264 w 2036064"/>
                <a:gd name="connsiteY2" fmla="*/ 115824 h 164592"/>
                <a:gd name="connsiteX3" fmla="*/ 274320 w 2036064"/>
                <a:gd name="connsiteY3" fmla="*/ 128016 h 164592"/>
                <a:gd name="connsiteX4" fmla="*/ 377952 w 2036064"/>
                <a:gd name="connsiteY4" fmla="*/ 115824 h 164592"/>
                <a:gd name="connsiteX5" fmla="*/ 396240 w 2036064"/>
                <a:gd name="connsiteY5" fmla="*/ 109728 h 164592"/>
                <a:gd name="connsiteX6" fmla="*/ 420624 w 2036064"/>
                <a:gd name="connsiteY6" fmla="*/ 91440 h 164592"/>
                <a:gd name="connsiteX7" fmla="*/ 481584 w 2036064"/>
                <a:gd name="connsiteY7" fmla="*/ 60960 h 164592"/>
                <a:gd name="connsiteX8" fmla="*/ 542544 w 2036064"/>
                <a:gd name="connsiteY8" fmla="*/ 24384 h 164592"/>
                <a:gd name="connsiteX9" fmla="*/ 560832 w 2036064"/>
                <a:gd name="connsiteY9" fmla="*/ 18288 h 164592"/>
                <a:gd name="connsiteX10" fmla="*/ 585216 w 2036064"/>
                <a:gd name="connsiteY10" fmla="*/ 6096 h 164592"/>
                <a:gd name="connsiteX11" fmla="*/ 621792 w 2036064"/>
                <a:gd name="connsiteY11" fmla="*/ 0 h 164592"/>
                <a:gd name="connsiteX12" fmla="*/ 701040 w 2036064"/>
                <a:gd name="connsiteY12" fmla="*/ 12192 h 164592"/>
                <a:gd name="connsiteX13" fmla="*/ 737616 w 2036064"/>
                <a:gd name="connsiteY13" fmla="*/ 30480 h 164592"/>
                <a:gd name="connsiteX14" fmla="*/ 829056 w 2036064"/>
                <a:gd name="connsiteY14" fmla="*/ 91440 h 164592"/>
                <a:gd name="connsiteX15" fmla="*/ 896112 w 2036064"/>
                <a:gd name="connsiteY15" fmla="*/ 146304 h 164592"/>
                <a:gd name="connsiteX16" fmla="*/ 944880 w 2036064"/>
                <a:gd name="connsiteY16" fmla="*/ 164592 h 164592"/>
                <a:gd name="connsiteX17" fmla="*/ 981456 w 2036064"/>
                <a:gd name="connsiteY17" fmla="*/ 134112 h 164592"/>
                <a:gd name="connsiteX18" fmla="*/ 987552 w 2036064"/>
                <a:gd name="connsiteY18" fmla="*/ 115824 h 164592"/>
                <a:gd name="connsiteX19" fmla="*/ 1018032 w 2036064"/>
                <a:gd name="connsiteY19" fmla="*/ 97536 h 164592"/>
                <a:gd name="connsiteX20" fmla="*/ 1054608 w 2036064"/>
                <a:gd name="connsiteY20" fmla="*/ 79248 h 164592"/>
                <a:gd name="connsiteX21" fmla="*/ 1127760 w 2036064"/>
                <a:gd name="connsiteY21" fmla="*/ 97536 h 164592"/>
                <a:gd name="connsiteX22" fmla="*/ 1188720 w 2036064"/>
                <a:gd name="connsiteY22" fmla="*/ 121920 h 164592"/>
                <a:gd name="connsiteX23" fmla="*/ 1243584 w 2036064"/>
                <a:gd name="connsiteY23" fmla="*/ 128016 h 164592"/>
                <a:gd name="connsiteX24" fmla="*/ 1365504 w 2036064"/>
                <a:gd name="connsiteY24" fmla="*/ 121920 h 164592"/>
                <a:gd name="connsiteX25" fmla="*/ 1402080 w 2036064"/>
                <a:gd name="connsiteY25" fmla="*/ 109728 h 164592"/>
                <a:gd name="connsiteX26" fmla="*/ 1444752 w 2036064"/>
                <a:gd name="connsiteY26" fmla="*/ 85344 h 164592"/>
                <a:gd name="connsiteX27" fmla="*/ 1475232 w 2036064"/>
                <a:gd name="connsiteY27" fmla="*/ 54864 h 164592"/>
                <a:gd name="connsiteX28" fmla="*/ 1499616 w 2036064"/>
                <a:gd name="connsiteY28" fmla="*/ 36576 h 164592"/>
                <a:gd name="connsiteX29" fmla="*/ 1536192 w 2036064"/>
                <a:gd name="connsiteY29" fmla="*/ 24384 h 164592"/>
                <a:gd name="connsiteX30" fmla="*/ 1572768 w 2036064"/>
                <a:gd name="connsiteY30" fmla="*/ 12192 h 164592"/>
                <a:gd name="connsiteX31" fmla="*/ 1591056 w 2036064"/>
                <a:gd name="connsiteY31" fmla="*/ 6096 h 164592"/>
                <a:gd name="connsiteX32" fmla="*/ 1664208 w 2036064"/>
                <a:gd name="connsiteY32" fmla="*/ 0 h 164592"/>
                <a:gd name="connsiteX33" fmla="*/ 1780032 w 2036064"/>
                <a:gd name="connsiteY33" fmla="*/ 12192 h 164592"/>
                <a:gd name="connsiteX34" fmla="*/ 1804416 w 2036064"/>
                <a:gd name="connsiteY34" fmla="*/ 18288 h 164592"/>
                <a:gd name="connsiteX35" fmla="*/ 1840992 w 2036064"/>
                <a:gd name="connsiteY35" fmla="*/ 24384 h 164592"/>
                <a:gd name="connsiteX36" fmla="*/ 1901952 w 2036064"/>
                <a:gd name="connsiteY36" fmla="*/ 30480 h 164592"/>
                <a:gd name="connsiteX37" fmla="*/ 1969008 w 2036064"/>
                <a:gd name="connsiteY37" fmla="*/ 48768 h 164592"/>
                <a:gd name="connsiteX38" fmla="*/ 2036064 w 2036064"/>
                <a:gd name="connsiteY38" fmla="*/ 54864 h 164592"/>
                <a:gd name="connsiteX0" fmla="*/ 0 w 1969008"/>
                <a:gd name="connsiteY0" fmla="*/ 97536 h 164592"/>
                <a:gd name="connsiteX1" fmla="*/ 158496 w 1969008"/>
                <a:gd name="connsiteY1" fmla="*/ 103632 h 164592"/>
                <a:gd name="connsiteX2" fmla="*/ 207264 w 1969008"/>
                <a:gd name="connsiteY2" fmla="*/ 115824 h 164592"/>
                <a:gd name="connsiteX3" fmla="*/ 274320 w 1969008"/>
                <a:gd name="connsiteY3" fmla="*/ 128016 h 164592"/>
                <a:gd name="connsiteX4" fmla="*/ 377952 w 1969008"/>
                <a:gd name="connsiteY4" fmla="*/ 115824 h 164592"/>
                <a:gd name="connsiteX5" fmla="*/ 396240 w 1969008"/>
                <a:gd name="connsiteY5" fmla="*/ 109728 h 164592"/>
                <a:gd name="connsiteX6" fmla="*/ 420624 w 1969008"/>
                <a:gd name="connsiteY6" fmla="*/ 91440 h 164592"/>
                <a:gd name="connsiteX7" fmla="*/ 481584 w 1969008"/>
                <a:gd name="connsiteY7" fmla="*/ 60960 h 164592"/>
                <a:gd name="connsiteX8" fmla="*/ 542544 w 1969008"/>
                <a:gd name="connsiteY8" fmla="*/ 24384 h 164592"/>
                <a:gd name="connsiteX9" fmla="*/ 560832 w 1969008"/>
                <a:gd name="connsiteY9" fmla="*/ 18288 h 164592"/>
                <a:gd name="connsiteX10" fmla="*/ 585216 w 1969008"/>
                <a:gd name="connsiteY10" fmla="*/ 6096 h 164592"/>
                <a:gd name="connsiteX11" fmla="*/ 621792 w 1969008"/>
                <a:gd name="connsiteY11" fmla="*/ 0 h 164592"/>
                <a:gd name="connsiteX12" fmla="*/ 701040 w 1969008"/>
                <a:gd name="connsiteY12" fmla="*/ 12192 h 164592"/>
                <a:gd name="connsiteX13" fmla="*/ 737616 w 1969008"/>
                <a:gd name="connsiteY13" fmla="*/ 30480 h 164592"/>
                <a:gd name="connsiteX14" fmla="*/ 829056 w 1969008"/>
                <a:gd name="connsiteY14" fmla="*/ 91440 h 164592"/>
                <a:gd name="connsiteX15" fmla="*/ 896112 w 1969008"/>
                <a:gd name="connsiteY15" fmla="*/ 146304 h 164592"/>
                <a:gd name="connsiteX16" fmla="*/ 944880 w 1969008"/>
                <a:gd name="connsiteY16" fmla="*/ 164592 h 164592"/>
                <a:gd name="connsiteX17" fmla="*/ 981456 w 1969008"/>
                <a:gd name="connsiteY17" fmla="*/ 134112 h 164592"/>
                <a:gd name="connsiteX18" fmla="*/ 987552 w 1969008"/>
                <a:gd name="connsiteY18" fmla="*/ 115824 h 164592"/>
                <a:gd name="connsiteX19" fmla="*/ 1018032 w 1969008"/>
                <a:gd name="connsiteY19" fmla="*/ 97536 h 164592"/>
                <a:gd name="connsiteX20" fmla="*/ 1054608 w 1969008"/>
                <a:gd name="connsiteY20" fmla="*/ 79248 h 164592"/>
                <a:gd name="connsiteX21" fmla="*/ 1127760 w 1969008"/>
                <a:gd name="connsiteY21" fmla="*/ 97536 h 164592"/>
                <a:gd name="connsiteX22" fmla="*/ 1188720 w 1969008"/>
                <a:gd name="connsiteY22" fmla="*/ 121920 h 164592"/>
                <a:gd name="connsiteX23" fmla="*/ 1243584 w 1969008"/>
                <a:gd name="connsiteY23" fmla="*/ 128016 h 164592"/>
                <a:gd name="connsiteX24" fmla="*/ 1365504 w 1969008"/>
                <a:gd name="connsiteY24" fmla="*/ 121920 h 164592"/>
                <a:gd name="connsiteX25" fmla="*/ 1402080 w 1969008"/>
                <a:gd name="connsiteY25" fmla="*/ 109728 h 164592"/>
                <a:gd name="connsiteX26" fmla="*/ 1444752 w 1969008"/>
                <a:gd name="connsiteY26" fmla="*/ 85344 h 164592"/>
                <a:gd name="connsiteX27" fmla="*/ 1475232 w 1969008"/>
                <a:gd name="connsiteY27" fmla="*/ 54864 h 164592"/>
                <a:gd name="connsiteX28" fmla="*/ 1499616 w 1969008"/>
                <a:gd name="connsiteY28" fmla="*/ 36576 h 164592"/>
                <a:gd name="connsiteX29" fmla="*/ 1536192 w 1969008"/>
                <a:gd name="connsiteY29" fmla="*/ 24384 h 164592"/>
                <a:gd name="connsiteX30" fmla="*/ 1572768 w 1969008"/>
                <a:gd name="connsiteY30" fmla="*/ 12192 h 164592"/>
                <a:gd name="connsiteX31" fmla="*/ 1591056 w 1969008"/>
                <a:gd name="connsiteY31" fmla="*/ 6096 h 164592"/>
                <a:gd name="connsiteX32" fmla="*/ 1664208 w 1969008"/>
                <a:gd name="connsiteY32" fmla="*/ 0 h 164592"/>
                <a:gd name="connsiteX33" fmla="*/ 1780032 w 1969008"/>
                <a:gd name="connsiteY33" fmla="*/ 12192 h 164592"/>
                <a:gd name="connsiteX34" fmla="*/ 1804416 w 1969008"/>
                <a:gd name="connsiteY34" fmla="*/ 18288 h 164592"/>
                <a:gd name="connsiteX35" fmla="*/ 1840992 w 1969008"/>
                <a:gd name="connsiteY35" fmla="*/ 24384 h 164592"/>
                <a:gd name="connsiteX36" fmla="*/ 1901952 w 1969008"/>
                <a:gd name="connsiteY36" fmla="*/ 30480 h 164592"/>
                <a:gd name="connsiteX37" fmla="*/ 1969008 w 1969008"/>
                <a:gd name="connsiteY37" fmla="*/ 48768 h 164592"/>
                <a:gd name="connsiteX0" fmla="*/ 0 w 1901952"/>
                <a:gd name="connsiteY0" fmla="*/ 97536 h 164592"/>
                <a:gd name="connsiteX1" fmla="*/ 158496 w 1901952"/>
                <a:gd name="connsiteY1" fmla="*/ 103632 h 164592"/>
                <a:gd name="connsiteX2" fmla="*/ 207264 w 1901952"/>
                <a:gd name="connsiteY2" fmla="*/ 115824 h 164592"/>
                <a:gd name="connsiteX3" fmla="*/ 274320 w 1901952"/>
                <a:gd name="connsiteY3" fmla="*/ 128016 h 164592"/>
                <a:gd name="connsiteX4" fmla="*/ 377952 w 1901952"/>
                <a:gd name="connsiteY4" fmla="*/ 115824 h 164592"/>
                <a:gd name="connsiteX5" fmla="*/ 396240 w 1901952"/>
                <a:gd name="connsiteY5" fmla="*/ 109728 h 164592"/>
                <a:gd name="connsiteX6" fmla="*/ 420624 w 1901952"/>
                <a:gd name="connsiteY6" fmla="*/ 91440 h 164592"/>
                <a:gd name="connsiteX7" fmla="*/ 481584 w 1901952"/>
                <a:gd name="connsiteY7" fmla="*/ 60960 h 164592"/>
                <a:gd name="connsiteX8" fmla="*/ 542544 w 1901952"/>
                <a:gd name="connsiteY8" fmla="*/ 24384 h 164592"/>
                <a:gd name="connsiteX9" fmla="*/ 560832 w 1901952"/>
                <a:gd name="connsiteY9" fmla="*/ 18288 h 164592"/>
                <a:gd name="connsiteX10" fmla="*/ 585216 w 1901952"/>
                <a:gd name="connsiteY10" fmla="*/ 6096 h 164592"/>
                <a:gd name="connsiteX11" fmla="*/ 621792 w 1901952"/>
                <a:gd name="connsiteY11" fmla="*/ 0 h 164592"/>
                <a:gd name="connsiteX12" fmla="*/ 701040 w 1901952"/>
                <a:gd name="connsiteY12" fmla="*/ 12192 h 164592"/>
                <a:gd name="connsiteX13" fmla="*/ 737616 w 1901952"/>
                <a:gd name="connsiteY13" fmla="*/ 30480 h 164592"/>
                <a:gd name="connsiteX14" fmla="*/ 829056 w 1901952"/>
                <a:gd name="connsiteY14" fmla="*/ 91440 h 164592"/>
                <a:gd name="connsiteX15" fmla="*/ 896112 w 1901952"/>
                <a:gd name="connsiteY15" fmla="*/ 146304 h 164592"/>
                <a:gd name="connsiteX16" fmla="*/ 944880 w 1901952"/>
                <a:gd name="connsiteY16" fmla="*/ 164592 h 164592"/>
                <a:gd name="connsiteX17" fmla="*/ 981456 w 1901952"/>
                <a:gd name="connsiteY17" fmla="*/ 134112 h 164592"/>
                <a:gd name="connsiteX18" fmla="*/ 987552 w 1901952"/>
                <a:gd name="connsiteY18" fmla="*/ 115824 h 164592"/>
                <a:gd name="connsiteX19" fmla="*/ 1018032 w 1901952"/>
                <a:gd name="connsiteY19" fmla="*/ 97536 h 164592"/>
                <a:gd name="connsiteX20" fmla="*/ 1054608 w 1901952"/>
                <a:gd name="connsiteY20" fmla="*/ 79248 h 164592"/>
                <a:gd name="connsiteX21" fmla="*/ 1127760 w 1901952"/>
                <a:gd name="connsiteY21" fmla="*/ 97536 h 164592"/>
                <a:gd name="connsiteX22" fmla="*/ 1188720 w 1901952"/>
                <a:gd name="connsiteY22" fmla="*/ 121920 h 164592"/>
                <a:gd name="connsiteX23" fmla="*/ 1243584 w 1901952"/>
                <a:gd name="connsiteY23" fmla="*/ 128016 h 164592"/>
                <a:gd name="connsiteX24" fmla="*/ 1365504 w 1901952"/>
                <a:gd name="connsiteY24" fmla="*/ 121920 h 164592"/>
                <a:gd name="connsiteX25" fmla="*/ 1402080 w 1901952"/>
                <a:gd name="connsiteY25" fmla="*/ 109728 h 164592"/>
                <a:gd name="connsiteX26" fmla="*/ 1444752 w 1901952"/>
                <a:gd name="connsiteY26" fmla="*/ 85344 h 164592"/>
                <a:gd name="connsiteX27" fmla="*/ 1475232 w 1901952"/>
                <a:gd name="connsiteY27" fmla="*/ 54864 h 164592"/>
                <a:gd name="connsiteX28" fmla="*/ 1499616 w 1901952"/>
                <a:gd name="connsiteY28" fmla="*/ 36576 h 164592"/>
                <a:gd name="connsiteX29" fmla="*/ 1536192 w 1901952"/>
                <a:gd name="connsiteY29" fmla="*/ 24384 h 164592"/>
                <a:gd name="connsiteX30" fmla="*/ 1572768 w 1901952"/>
                <a:gd name="connsiteY30" fmla="*/ 12192 h 164592"/>
                <a:gd name="connsiteX31" fmla="*/ 1591056 w 1901952"/>
                <a:gd name="connsiteY31" fmla="*/ 6096 h 164592"/>
                <a:gd name="connsiteX32" fmla="*/ 1664208 w 1901952"/>
                <a:gd name="connsiteY32" fmla="*/ 0 h 164592"/>
                <a:gd name="connsiteX33" fmla="*/ 1780032 w 1901952"/>
                <a:gd name="connsiteY33" fmla="*/ 12192 h 164592"/>
                <a:gd name="connsiteX34" fmla="*/ 1804416 w 1901952"/>
                <a:gd name="connsiteY34" fmla="*/ 18288 h 164592"/>
                <a:gd name="connsiteX35" fmla="*/ 1840992 w 1901952"/>
                <a:gd name="connsiteY35" fmla="*/ 24384 h 164592"/>
                <a:gd name="connsiteX36" fmla="*/ 1901952 w 1901952"/>
                <a:gd name="connsiteY36" fmla="*/ 30480 h 164592"/>
                <a:gd name="connsiteX0" fmla="*/ 0 w 1840992"/>
                <a:gd name="connsiteY0" fmla="*/ 97536 h 164592"/>
                <a:gd name="connsiteX1" fmla="*/ 158496 w 1840992"/>
                <a:gd name="connsiteY1" fmla="*/ 103632 h 164592"/>
                <a:gd name="connsiteX2" fmla="*/ 207264 w 1840992"/>
                <a:gd name="connsiteY2" fmla="*/ 115824 h 164592"/>
                <a:gd name="connsiteX3" fmla="*/ 274320 w 1840992"/>
                <a:gd name="connsiteY3" fmla="*/ 128016 h 164592"/>
                <a:gd name="connsiteX4" fmla="*/ 377952 w 1840992"/>
                <a:gd name="connsiteY4" fmla="*/ 115824 h 164592"/>
                <a:gd name="connsiteX5" fmla="*/ 396240 w 1840992"/>
                <a:gd name="connsiteY5" fmla="*/ 109728 h 164592"/>
                <a:gd name="connsiteX6" fmla="*/ 420624 w 1840992"/>
                <a:gd name="connsiteY6" fmla="*/ 91440 h 164592"/>
                <a:gd name="connsiteX7" fmla="*/ 481584 w 1840992"/>
                <a:gd name="connsiteY7" fmla="*/ 60960 h 164592"/>
                <a:gd name="connsiteX8" fmla="*/ 542544 w 1840992"/>
                <a:gd name="connsiteY8" fmla="*/ 24384 h 164592"/>
                <a:gd name="connsiteX9" fmla="*/ 560832 w 1840992"/>
                <a:gd name="connsiteY9" fmla="*/ 18288 h 164592"/>
                <a:gd name="connsiteX10" fmla="*/ 585216 w 1840992"/>
                <a:gd name="connsiteY10" fmla="*/ 6096 h 164592"/>
                <a:gd name="connsiteX11" fmla="*/ 621792 w 1840992"/>
                <a:gd name="connsiteY11" fmla="*/ 0 h 164592"/>
                <a:gd name="connsiteX12" fmla="*/ 701040 w 1840992"/>
                <a:gd name="connsiteY12" fmla="*/ 12192 h 164592"/>
                <a:gd name="connsiteX13" fmla="*/ 737616 w 1840992"/>
                <a:gd name="connsiteY13" fmla="*/ 30480 h 164592"/>
                <a:gd name="connsiteX14" fmla="*/ 829056 w 1840992"/>
                <a:gd name="connsiteY14" fmla="*/ 91440 h 164592"/>
                <a:gd name="connsiteX15" fmla="*/ 896112 w 1840992"/>
                <a:gd name="connsiteY15" fmla="*/ 146304 h 164592"/>
                <a:gd name="connsiteX16" fmla="*/ 944880 w 1840992"/>
                <a:gd name="connsiteY16" fmla="*/ 164592 h 164592"/>
                <a:gd name="connsiteX17" fmla="*/ 981456 w 1840992"/>
                <a:gd name="connsiteY17" fmla="*/ 134112 h 164592"/>
                <a:gd name="connsiteX18" fmla="*/ 987552 w 1840992"/>
                <a:gd name="connsiteY18" fmla="*/ 115824 h 164592"/>
                <a:gd name="connsiteX19" fmla="*/ 1018032 w 1840992"/>
                <a:gd name="connsiteY19" fmla="*/ 97536 h 164592"/>
                <a:gd name="connsiteX20" fmla="*/ 1054608 w 1840992"/>
                <a:gd name="connsiteY20" fmla="*/ 79248 h 164592"/>
                <a:gd name="connsiteX21" fmla="*/ 1127760 w 1840992"/>
                <a:gd name="connsiteY21" fmla="*/ 97536 h 164592"/>
                <a:gd name="connsiteX22" fmla="*/ 1188720 w 1840992"/>
                <a:gd name="connsiteY22" fmla="*/ 121920 h 164592"/>
                <a:gd name="connsiteX23" fmla="*/ 1243584 w 1840992"/>
                <a:gd name="connsiteY23" fmla="*/ 128016 h 164592"/>
                <a:gd name="connsiteX24" fmla="*/ 1365504 w 1840992"/>
                <a:gd name="connsiteY24" fmla="*/ 121920 h 164592"/>
                <a:gd name="connsiteX25" fmla="*/ 1402080 w 1840992"/>
                <a:gd name="connsiteY25" fmla="*/ 109728 h 164592"/>
                <a:gd name="connsiteX26" fmla="*/ 1444752 w 1840992"/>
                <a:gd name="connsiteY26" fmla="*/ 85344 h 164592"/>
                <a:gd name="connsiteX27" fmla="*/ 1475232 w 1840992"/>
                <a:gd name="connsiteY27" fmla="*/ 54864 h 164592"/>
                <a:gd name="connsiteX28" fmla="*/ 1499616 w 1840992"/>
                <a:gd name="connsiteY28" fmla="*/ 36576 h 164592"/>
                <a:gd name="connsiteX29" fmla="*/ 1536192 w 1840992"/>
                <a:gd name="connsiteY29" fmla="*/ 24384 h 164592"/>
                <a:gd name="connsiteX30" fmla="*/ 1572768 w 1840992"/>
                <a:gd name="connsiteY30" fmla="*/ 12192 h 164592"/>
                <a:gd name="connsiteX31" fmla="*/ 1591056 w 1840992"/>
                <a:gd name="connsiteY31" fmla="*/ 6096 h 164592"/>
                <a:gd name="connsiteX32" fmla="*/ 1664208 w 1840992"/>
                <a:gd name="connsiteY32" fmla="*/ 0 h 164592"/>
                <a:gd name="connsiteX33" fmla="*/ 1780032 w 1840992"/>
                <a:gd name="connsiteY33" fmla="*/ 12192 h 164592"/>
                <a:gd name="connsiteX34" fmla="*/ 1804416 w 1840992"/>
                <a:gd name="connsiteY34" fmla="*/ 18288 h 164592"/>
                <a:gd name="connsiteX35" fmla="*/ 1840992 w 1840992"/>
                <a:gd name="connsiteY35" fmla="*/ 24384 h 164592"/>
                <a:gd name="connsiteX0" fmla="*/ 0 w 1804416"/>
                <a:gd name="connsiteY0" fmla="*/ 97536 h 164592"/>
                <a:gd name="connsiteX1" fmla="*/ 158496 w 1804416"/>
                <a:gd name="connsiteY1" fmla="*/ 103632 h 164592"/>
                <a:gd name="connsiteX2" fmla="*/ 207264 w 1804416"/>
                <a:gd name="connsiteY2" fmla="*/ 115824 h 164592"/>
                <a:gd name="connsiteX3" fmla="*/ 274320 w 1804416"/>
                <a:gd name="connsiteY3" fmla="*/ 128016 h 164592"/>
                <a:gd name="connsiteX4" fmla="*/ 377952 w 1804416"/>
                <a:gd name="connsiteY4" fmla="*/ 115824 h 164592"/>
                <a:gd name="connsiteX5" fmla="*/ 396240 w 1804416"/>
                <a:gd name="connsiteY5" fmla="*/ 109728 h 164592"/>
                <a:gd name="connsiteX6" fmla="*/ 420624 w 1804416"/>
                <a:gd name="connsiteY6" fmla="*/ 91440 h 164592"/>
                <a:gd name="connsiteX7" fmla="*/ 481584 w 1804416"/>
                <a:gd name="connsiteY7" fmla="*/ 60960 h 164592"/>
                <a:gd name="connsiteX8" fmla="*/ 542544 w 1804416"/>
                <a:gd name="connsiteY8" fmla="*/ 24384 h 164592"/>
                <a:gd name="connsiteX9" fmla="*/ 560832 w 1804416"/>
                <a:gd name="connsiteY9" fmla="*/ 18288 h 164592"/>
                <a:gd name="connsiteX10" fmla="*/ 585216 w 1804416"/>
                <a:gd name="connsiteY10" fmla="*/ 6096 h 164592"/>
                <a:gd name="connsiteX11" fmla="*/ 621792 w 1804416"/>
                <a:gd name="connsiteY11" fmla="*/ 0 h 164592"/>
                <a:gd name="connsiteX12" fmla="*/ 701040 w 1804416"/>
                <a:gd name="connsiteY12" fmla="*/ 12192 h 164592"/>
                <a:gd name="connsiteX13" fmla="*/ 737616 w 1804416"/>
                <a:gd name="connsiteY13" fmla="*/ 30480 h 164592"/>
                <a:gd name="connsiteX14" fmla="*/ 829056 w 1804416"/>
                <a:gd name="connsiteY14" fmla="*/ 91440 h 164592"/>
                <a:gd name="connsiteX15" fmla="*/ 896112 w 1804416"/>
                <a:gd name="connsiteY15" fmla="*/ 146304 h 164592"/>
                <a:gd name="connsiteX16" fmla="*/ 944880 w 1804416"/>
                <a:gd name="connsiteY16" fmla="*/ 164592 h 164592"/>
                <a:gd name="connsiteX17" fmla="*/ 981456 w 1804416"/>
                <a:gd name="connsiteY17" fmla="*/ 134112 h 164592"/>
                <a:gd name="connsiteX18" fmla="*/ 987552 w 1804416"/>
                <a:gd name="connsiteY18" fmla="*/ 115824 h 164592"/>
                <a:gd name="connsiteX19" fmla="*/ 1018032 w 1804416"/>
                <a:gd name="connsiteY19" fmla="*/ 97536 h 164592"/>
                <a:gd name="connsiteX20" fmla="*/ 1054608 w 1804416"/>
                <a:gd name="connsiteY20" fmla="*/ 79248 h 164592"/>
                <a:gd name="connsiteX21" fmla="*/ 1127760 w 1804416"/>
                <a:gd name="connsiteY21" fmla="*/ 97536 h 164592"/>
                <a:gd name="connsiteX22" fmla="*/ 1188720 w 1804416"/>
                <a:gd name="connsiteY22" fmla="*/ 121920 h 164592"/>
                <a:gd name="connsiteX23" fmla="*/ 1243584 w 1804416"/>
                <a:gd name="connsiteY23" fmla="*/ 128016 h 164592"/>
                <a:gd name="connsiteX24" fmla="*/ 1365504 w 1804416"/>
                <a:gd name="connsiteY24" fmla="*/ 121920 h 164592"/>
                <a:gd name="connsiteX25" fmla="*/ 1402080 w 1804416"/>
                <a:gd name="connsiteY25" fmla="*/ 109728 h 164592"/>
                <a:gd name="connsiteX26" fmla="*/ 1444752 w 1804416"/>
                <a:gd name="connsiteY26" fmla="*/ 85344 h 164592"/>
                <a:gd name="connsiteX27" fmla="*/ 1475232 w 1804416"/>
                <a:gd name="connsiteY27" fmla="*/ 54864 h 164592"/>
                <a:gd name="connsiteX28" fmla="*/ 1499616 w 1804416"/>
                <a:gd name="connsiteY28" fmla="*/ 36576 h 164592"/>
                <a:gd name="connsiteX29" fmla="*/ 1536192 w 1804416"/>
                <a:gd name="connsiteY29" fmla="*/ 24384 h 164592"/>
                <a:gd name="connsiteX30" fmla="*/ 1572768 w 1804416"/>
                <a:gd name="connsiteY30" fmla="*/ 12192 h 164592"/>
                <a:gd name="connsiteX31" fmla="*/ 1591056 w 1804416"/>
                <a:gd name="connsiteY31" fmla="*/ 6096 h 164592"/>
                <a:gd name="connsiteX32" fmla="*/ 1664208 w 1804416"/>
                <a:gd name="connsiteY32" fmla="*/ 0 h 164592"/>
                <a:gd name="connsiteX33" fmla="*/ 1780032 w 1804416"/>
                <a:gd name="connsiteY33" fmla="*/ 12192 h 164592"/>
                <a:gd name="connsiteX34" fmla="*/ 1804416 w 1804416"/>
                <a:gd name="connsiteY34" fmla="*/ 18288 h 164592"/>
                <a:gd name="connsiteX0" fmla="*/ 0 w 1780032"/>
                <a:gd name="connsiteY0" fmla="*/ 97536 h 164592"/>
                <a:gd name="connsiteX1" fmla="*/ 158496 w 1780032"/>
                <a:gd name="connsiteY1" fmla="*/ 103632 h 164592"/>
                <a:gd name="connsiteX2" fmla="*/ 207264 w 1780032"/>
                <a:gd name="connsiteY2" fmla="*/ 115824 h 164592"/>
                <a:gd name="connsiteX3" fmla="*/ 274320 w 1780032"/>
                <a:gd name="connsiteY3" fmla="*/ 128016 h 164592"/>
                <a:gd name="connsiteX4" fmla="*/ 377952 w 1780032"/>
                <a:gd name="connsiteY4" fmla="*/ 115824 h 164592"/>
                <a:gd name="connsiteX5" fmla="*/ 396240 w 1780032"/>
                <a:gd name="connsiteY5" fmla="*/ 109728 h 164592"/>
                <a:gd name="connsiteX6" fmla="*/ 420624 w 1780032"/>
                <a:gd name="connsiteY6" fmla="*/ 91440 h 164592"/>
                <a:gd name="connsiteX7" fmla="*/ 481584 w 1780032"/>
                <a:gd name="connsiteY7" fmla="*/ 60960 h 164592"/>
                <a:gd name="connsiteX8" fmla="*/ 542544 w 1780032"/>
                <a:gd name="connsiteY8" fmla="*/ 24384 h 164592"/>
                <a:gd name="connsiteX9" fmla="*/ 560832 w 1780032"/>
                <a:gd name="connsiteY9" fmla="*/ 18288 h 164592"/>
                <a:gd name="connsiteX10" fmla="*/ 585216 w 1780032"/>
                <a:gd name="connsiteY10" fmla="*/ 6096 h 164592"/>
                <a:gd name="connsiteX11" fmla="*/ 621792 w 1780032"/>
                <a:gd name="connsiteY11" fmla="*/ 0 h 164592"/>
                <a:gd name="connsiteX12" fmla="*/ 701040 w 1780032"/>
                <a:gd name="connsiteY12" fmla="*/ 12192 h 164592"/>
                <a:gd name="connsiteX13" fmla="*/ 737616 w 1780032"/>
                <a:gd name="connsiteY13" fmla="*/ 30480 h 164592"/>
                <a:gd name="connsiteX14" fmla="*/ 829056 w 1780032"/>
                <a:gd name="connsiteY14" fmla="*/ 91440 h 164592"/>
                <a:gd name="connsiteX15" fmla="*/ 896112 w 1780032"/>
                <a:gd name="connsiteY15" fmla="*/ 146304 h 164592"/>
                <a:gd name="connsiteX16" fmla="*/ 944880 w 1780032"/>
                <a:gd name="connsiteY16" fmla="*/ 164592 h 164592"/>
                <a:gd name="connsiteX17" fmla="*/ 981456 w 1780032"/>
                <a:gd name="connsiteY17" fmla="*/ 134112 h 164592"/>
                <a:gd name="connsiteX18" fmla="*/ 987552 w 1780032"/>
                <a:gd name="connsiteY18" fmla="*/ 115824 h 164592"/>
                <a:gd name="connsiteX19" fmla="*/ 1018032 w 1780032"/>
                <a:gd name="connsiteY19" fmla="*/ 97536 h 164592"/>
                <a:gd name="connsiteX20" fmla="*/ 1054608 w 1780032"/>
                <a:gd name="connsiteY20" fmla="*/ 79248 h 164592"/>
                <a:gd name="connsiteX21" fmla="*/ 1127760 w 1780032"/>
                <a:gd name="connsiteY21" fmla="*/ 97536 h 164592"/>
                <a:gd name="connsiteX22" fmla="*/ 1188720 w 1780032"/>
                <a:gd name="connsiteY22" fmla="*/ 121920 h 164592"/>
                <a:gd name="connsiteX23" fmla="*/ 1243584 w 1780032"/>
                <a:gd name="connsiteY23" fmla="*/ 128016 h 164592"/>
                <a:gd name="connsiteX24" fmla="*/ 1365504 w 1780032"/>
                <a:gd name="connsiteY24" fmla="*/ 121920 h 164592"/>
                <a:gd name="connsiteX25" fmla="*/ 1402080 w 1780032"/>
                <a:gd name="connsiteY25" fmla="*/ 109728 h 164592"/>
                <a:gd name="connsiteX26" fmla="*/ 1444752 w 1780032"/>
                <a:gd name="connsiteY26" fmla="*/ 85344 h 164592"/>
                <a:gd name="connsiteX27" fmla="*/ 1475232 w 1780032"/>
                <a:gd name="connsiteY27" fmla="*/ 54864 h 164592"/>
                <a:gd name="connsiteX28" fmla="*/ 1499616 w 1780032"/>
                <a:gd name="connsiteY28" fmla="*/ 36576 h 164592"/>
                <a:gd name="connsiteX29" fmla="*/ 1536192 w 1780032"/>
                <a:gd name="connsiteY29" fmla="*/ 24384 h 164592"/>
                <a:gd name="connsiteX30" fmla="*/ 1572768 w 1780032"/>
                <a:gd name="connsiteY30" fmla="*/ 12192 h 164592"/>
                <a:gd name="connsiteX31" fmla="*/ 1591056 w 1780032"/>
                <a:gd name="connsiteY31" fmla="*/ 6096 h 164592"/>
                <a:gd name="connsiteX32" fmla="*/ 1664208 w 1780032"/>
                <a:gd name="connsiteY32" fmla="*/ 0 h 164592"/>
                <a:gd name="connsiteX33" fmla="*/ 1780032 w 1780032"/>
                <a:gd name="connsiteY33" fmla="*/ 12192 h 164592"/>
                <a:gd name="connsiteX0" fmla="*/ 0 w 1664208"/>
                <a:gd name="connsiteY0" fmla="*/ 97536 h 164592"/>
                <a:gd name="connsiteX1" fmla="*/ 158496 w 1664208"/>
                <a:gd name="connsiteY1" fmla="*/ 103632 h 164592"/>
                <a:gd name="connsiteX2" fmla="*/ 207264 w 1664208"/>
                <a:gd name="connsiteY2" fmla="*/ 115824 h 164592"/>
                <a:gd name="connsiteX3" fmla="*/ 274320 w 1664208"/>
                <a:gd name="connsiteY3" fmla="*/ 128016 h 164592"/>
                <a:gd name="connsiteX4" fmla="*/ 377952 w 1664208"/>
                <a:gd name="connsiteY4" fmla="*/ 115824 h 164592"/>
                <a:gd name="connsiteX5" fmla="*/ 396240 w 1664208"/>
                <a:gd name="connsiteY5" fmla="*/ 109728 h 164592"/>
                <a:gd name="connsiteX6" fmla="*/ 420624 w 1664208"/>
                <a:gd name="connsiteY6" fmla="*/ 91440 h 164592"/>
                <a:gd name="connsiteX7" fmla="*/ 481584 w 1664208"/>
                <a:gd name="connsiteY7" fmla="*/ 60960 h 164592"/>
                <a:gd name="connsiteX8" fmla="*/ 542544 w 1664208"/>
                <a:gd name="connsiteY8" fmla="*/ 24384 h 164592"/>
                <a:gd name="connsiteX9" fmla="*/ 560832 w 1664208"/>
                <a:gd name="connsiteY9" fmla="*/ 18288 h 164592"/>
                <a:gd name="connsiteX10" fmla="*/ 585216 w 1664208"/>
                <a:gd name="connsiteY10" fmla="*/ 6096 h 164592"/>
                <a:gd name="connsiteX11" fmla="*/ 621792 w 1664208"/>
                <a:gd name="connsiteY11" fmla="*/ 0 h 164592"/>
                <a:gd name="connsiteX12" fmla="*/ 701040 w 1664208"/>
                <a:gd name="connsiteY12" fmla="*/ 12192 h 164592"/>
                <a:gd name="connsiteX13" fmla="*/ 737616 w 1664208"/>
                <a:gd name="connsiteY13" fmla="*/ 30480 h 164592"/>
                <a:gd name="connsiteX14" fmla="*/ 829056 w 1664208"/>
                <a:gd name="connsiteY14" fmla="*/ 91440 h 164592"/>
                <a:gd name="connsiteX15" fmla="*/ 896112 w 1664208"/>
                <a:gd name="connsiteY15" fmla="*/ 146304 h 164592"/>
                <a:gd name="connsiteX16" fmla="*/ 944880 w 1664208"/>
                <a:gd name="connsiteY16" fmla="*/ 164592 h 164592"/>
                <a:gd name="connsiteX17" fmla="*/ 981456 w 1664208"/>
                <a:gd name="connsiteY17" fmla="*/ 134112 h 164592"/>
                <a:gd name="connsiteX18" fmla="*/ 987552 w 1664208"/>
                <a:gd name="connsiteY18" fmla="*/ 115824 h 164592"/>
                <a:gd name="connsiteX19" fmla="*/ 1018032 w 1664208"/>
                <a:gd name="connsiteY19" fmla="*/ 97536 h 164592"/>
                <a:gd name="connsiteX20" fmla="*/ 1054608 w 1664208"/>
                <a:gd name="connsiteY20" fmla="*/ 79248 h 164592"/>
                <a:gd name="connsiteX21" fmla="*/ 1127760 w 1664208"/>
                <a:gd name="connsiteY21" fmla="*/ 97536 h 164592"/>
                <a:gd name="connsiteX22" fmla="*/ 1188720 w 1664208"/>
                <a:gd name="connsiteY22" fmla="*/ 121920 h 164592"/>
                <a:gd name="connsiteX23" fmla="*/ 1243584 w 1664208"/>
                <a:gd name="connsiteY23" fmla="*/ 128016 h 164592"/>
                <a:gd name="connsiteX24" fmla="*/ 1365504 w 1664208"/>
                <a:gd name="connsiteY24" fmla="*/ 121920 h 164592"/>
                <a:gd name="connsiteX25" fmla="*/ 1402080 w 1664208"/>
                <a:gd name="connsiteY25" fmla="*/ 109728 h 164592"/>
                <a:gd name="connsiteX26" fmla="*/ 1444752 w 1664208"/>
                <a:gd name="connsiteY26" fmla="*/ 85344 h 164592"/>
                <a:gd name="connsiteX27" fmla="*/ 1475232 w 1664208"/>
                <a:gd name="connsiteY27" fmla="*/ 54864 h 164592"/>
                <a:gd name="connsiteX28" fmla="*/ 1499616 w 1664208"/>
                <a:gd name="connsiteY28" fmla="*/ 36576 h 164592"/>
                <a:gd name="connsiteX29" fmla="*/ 1536192 w 1664208"/>
                <a:gd name="connsiteY29" fmla="*/ 24384 h 164592"/>
                <a:gd name="connsiteX30" fmla="*/ 1572768 w 1664208"/>
                <a:gd name="connsiteY30" fmla="*/ 12192 h 164592"/>
                <a:gd name="connsiteX31" fmla="*/ 1591056 w 1664208"/>
                <a:gd name="connsiteY31" fmla="*/ 6096 h 164592"/>
                <a:gd name="connsiteX32" fmla="*/ 1664208 w 1664208"/>
                <a:gd name="connsiteY32" fmla="*/ 0 h 164592"/>
                <a:gd name="connsiteX0" fmla="*/ 0 w 1687068"/>
                <a:gd name="connsiteY0" fmla="*/ 99441 h 166497"/>
                <a:gd name="connsiteX1" fmla="*/ 158496 w 1687068"/>
                <a:gd name="connsiteY1" fmla="*/ 105537 h 166497"/>
                <a:gd name="connsiteX2" fmla="*/ 207264 w 1687068"/>
                <a:gd name="connsiteY2" fmla="*/ 117729 h 166497"/>
                <a:gd name="connsiteX3" fmla="*/ 274320 w 1687068"/>
                <a:gd name="connsiteY3" fmla="*/ 129921 h 166497"/>
                <a:gd name="connsiteX4" fmla="*/ 377952 w 1687068"/>
                <a:gd name="connsiteY4" fmla="*/ 117729 h 166497"/>
                <a:gd name="connsiteX5" fmla="*/ 396240 w 1687068"/>
                <a:gd name="connsiteY5" fmla="*/ 111633 h 166497"/>
                <a:gd name="connsiteX6" fmla="*/ 420624 w 1687068"/>
                <a:gd name="connsiteY6" fmla="*/ 93345 h 166497"/>
                <a:gd name="connsiteX7" fmla="*/ 481584 w 1687068"/>
                <a:gd name="connsiteY7" fmla="*/ 62865 h 166497"/>
                <a:gd name="connsiteX8" fmla="*/ 542544 w 1687068"/>
                <a:gd name="connsiteY8" fmla="*/ 26289 h 166497"/>
                <a:gd name="connsiteX9" fmla="*/ 560832 w 1687068"/>
                <a:gd name="connsiteY9" fmla="*/ 20193 h 166497"/>
                <a:gd name="connsiteX10" fmla="*/ 585216 w 1687068"/>
                <a:gd name="connsiteY10" fmla="*/ 8001 h 166497"/>
                <a:gd name="connsiteX11" fmla="*/ 621792 w 1687068"/>
                <a:gd name="connsiteY11" fmla="*/ 1905 h 166497"/>
                <a:gd name="connsiteX12" fmla="*/ 701040 w 1687068"/>
                <a:gd name="connsiteY12" fmla="*/ 14097 h 166497"/>
                <a:gd name="connsiteX13" fmla="*/ 737616 w 1687068"/>
                <a:gd name="connsiteY13" fmla="*/ 32385 h 166497"/>
                <a:gd name="connsiteX14" fmla="*/ 829056 w 1687068"/>
                <a:gd name="connsiteY14" fmla="*/ 93345 h 166497"/>
                <a:gd name="connsiteX15" fmla="*/ 896112 w 1687068"/>
                <a:gd name="connsiteY15" fmla="*/ 148209 h 166497"/>
                <a:gd name="connsiteX16" fmla="*/ 944880 w 1687068"/>
                <a:gd name="connsiteY16" fmla="*/ 166497 h 166497"/>
                <a:gd name="connsiteX17" fmla="*/ 981456 w 1687068"/>
                <a:gd name="connsiteY17" fmla="*/ 136017 h 166497"/>
                <a:gd name="connsiteX18" fmla="*/ 987552 w 1687068"/>
                <a:gd name="connsiteY18" fmla="*/ 117729 h 166497"/>
                <a:gd name="connsiteX19" fmla="*/ 1018032 w 1687068"/>
                <a:gd name="connsiteY19" fmla="*/ 99441 h 166497"/>
                <a:gd name="connsiteX20" fmla="*/ 1054608 w 1687068"/>
                <a:gd name="connsiteY20" fmla="*/ 81153 h 166497"/>
                <a:gd name="connsiteX21" fmla="*/ 1127760 w 1687068"/>
                <a:gd name="connsiteY21" fmla="*/ 99441 h 166497"/>
                <a:gd name="connsiteX22" fmla="*/ 1188720 w 1687068"/>
                <a:gd name="connsiteY22" fmla="*/ 123825 h 166497"/>
                <a:gd name="connsiteX23" fmla="*/ 1243584 w 1687068"/>
                <a:gd name="connsiteY23" fmla="*/ 129921 h 166497"/>
                <a:gd name="connsiteX24" fmla="*/ 1365504 w 1687068"/>
                <a:gd name="connsiteY24" fmla="*/ 123825 h 166497"/>
                <a:gd name="connsiteX25" fmla="*/ 1402080 w 1687068"/>
                <a:gd name="connsiteY25" fmla="*/ 111633 h 166497"/>
                <a:gd name="connsiteX26" fmla="*/ 1444752 w 1687068"/>
                <a:gd name="connsiteY26" fmla="*/ 87249 h 166497"/>
                <a:gd name="connsiteX27" fmla="*/ 1475232 w 1687068"/>
                <a:gd name="connsiteY27" fmla="*/ 56769 h 166497"/>
                <a:gd name="connsiteX28" fmla="*/ 1499616 w 1687068"/>
                <a:gd name="connsiteY28" fmla="*/ 38481 h 166497"/>
                <a:gd name="connsiteX29" fmla="*/ 1536192 w 1687068"/>
                <a:gd name="connsiteY29" fmla="*/ 26289 h 166497"/>
                <a:gd name="connsiteX30" fmla="*/ 1572768 w 1687068"/>
                <a:gd name="connsiteY30" fmla="*/ 14097 h 166497"/>
                <a:gd name="connsiteX31" fmla="*/ 1591056 w 1687068"/>
                <a:gd name="connsiteY31" fmla="*/ 8001 h 166497"/>
                <a:gd name="connsiteX32" fmla="*/ 1687068 w 1687068"/>
                <a:gd name="connsiteY32" fmla="*/ 0 h 166497"/>
                <a:gd name="connsiteX0" fmla="*/ 0 w 1687068"/>
                <a:gd name="connsiteY0" fmla="*/ 99441 h 166497"/>
                <a:gd name="connsiteX1" fmla="*/ 135636 w 1687068"/>
                <a:gd name="connsiteY1" fmla="*/ 105537 h 166497"/>
                <a:gd name="connsiteX2" fmla="*/ 207264 w 1687068"/>
                <a:gd name="connsiteY2" fmla="*/ 117729 h 166497"/>
                <a:gd name="connsiteX3" fmla="*/ 274320 w 1687068"/>
                <a:gd name="connsiteY3" fmla="*/ 129921 h 166497"/>
                <a:gd name="connsiteX4" fmla="*/ 377952 w 1687068"/>
                <a:gd name="connsiteY4" fmla="*/ 117729 h 166497"/>
                <a:gd name="connsiteX5" fmla="*/ 396240 w 1687068"/>
                <a:gd name="connsiteY5" fmla="*/ 111633 h 166497"/>
                <a:gd name="connsiteX6" fmla="*/ 420624 w 1687068"/>
                <a:gd name="connsiteY6" fmla="*/ 93345 h 166497"/>
                <a:gd name="connsiteX7" fmla="*/ 481584 w 1687068"/>
                <a:gd name="connsiteY7" fmla="*/ 62865 h 166497"/>
                <a:gd name="connsiteX8" fmla="*/ 542544 w 1687068"/>
                <a:gd name="connsiteY8" fmla="*/ 26289 h 166497"/>
                <a:gd name="connsiteX9" fmla="*/ 560832 w 1687068"/>
                <a:gd name="connsiteY9" fmla="*/ 20193 h 166497"/>
                <a:gd name="connsiteX10" fmla="*/ 585216 w 1687068"/>
                <a:gd name="connsiteY10" fmla="*/ 8001 h 166497"/>
                <a:gd name="connsiteX11" fmla="*/ 621792 w 1687068"/>
                <a:gd name="connsiteY11" fmla="*/ 1905 h 166497"/>
                <a:gd name="connsiteX12" fmla="*/ 701040 w 1687068"/>
                <a:gd name="connsiteY12" fmla="*/ 14097 h 166497"/>
                <a:gd name="connsiteX13" fmla="*/ 737616 w 1687068"/>
                <a:gd name="connsiteY13" fmla="*/ 32385 h 166497"/>
                <a:gd name="connsiteX14" fmla="*/ 829056 w 1687068"/>
                <a:gd name="connsiteY14" fmla="*/ 93345 h 166497"/>
                <a:gd name="connsiteX15" fmla="*/ 896112 w 1687068"/>
                <a:gd name="connsiteY15" fmla="*/ 148209 h 166497"/>
                <a:gd name="connsiteX16" fmla="*/ 944880 w 1687068"/>
                <a:gd name="connsiteY16" fmla="*/ 166497 h 166497"/>
                <a:gd name="connsiteX17" fmla="*/ 981456 w 1687068"/>
                <a:gd name="connsiteY17" fmla="*/ 136017 h 166497"/>
                <a:gd name="connsiteX18" fmla="*/ 987552 w 1687068"/>
                <a:gd name="connsiteY18" fmla="*/ 117729 h 166497"/>
                <a:gd name="connsiteX19" fmla="*/ 1018032 w 1687068"/>
                <a:gd name="connsiteY19" fmla="*/ 99441 h 166497"/>
                <a:gd name="connsiteX20" fmla="*/ 1054608 w 1687068"/>
                <a:gd name="connsiteY20" fmla="*/ 81153 h 166497"/>
                <a:gd name="connsiteX21" fmla="*/ 1127760 w 1687068"/>
                <a:gd name="connsiteY21" fmla="*/ 99441 h 166497"/>
                <a:gd name="connsiteX22" fmla="*/ 1188720 w 1687068"/>
                <a:gd name="connsiteY22" fmla="*/ 123825 h 166497"/>
                <a:gd name="connsiteX23" fmla="*/ 1243584 w 1687068"/>
                <a:gd name="connsiteY23" fmla="*/ 129921 h 166497"/>
                <a:gd name="connsiteX24" fmla="*/ 1365504 w 1687068"/>
                <a:gd name="connsiteY24" fmla="*/ 123825 h 166497"/>
                <a:gd name="connsiteX25" fmla="*/ 1402080 w 1687068"/>
                <a:gd name="connsiteY25" fmla="*/ 111633 h 166497"/>
                <a:gd name="connsiteX26" fmla="*/ 1444752 w 1687068"/>
                <a:gd name="connsiteY26" fmla="*/ 87249 h 166497"/>
                <a:gd name="connsiteX27" fmla="*/ 1475232 w 1687068"/>
                <a:gd name="connsiteY27" fmla="*/ 56769 h 166497"/>
                <a:gd name="connsiteX28" fmla="*/ 1499616 w 1687068"/>
                <a:gd name="connsiteY28" fmla="*/ 38481 h 166497"/>
                <a:gd name="connsiteX29" fmla="*/ 1536192 w 1687068"/>
                <a:gd name="connsiteY29" fmla="*/ 26289 h 166497"/>
                <a:gd name="connsiteX30" fmla="*/ 1572768 w 1687068"/>
                <a:gd name="connsiteY30" fmla="*/ 14097 h 166497"/>
                <a:gd name="connsiteX31" fmla="*/ 1591056 w 1687068"/>
                <a:gd name="connsiteY31" fmla="*/ 8001 h 166497"/>
                <a:gd name="connsiteX32" fmla="*/ 1687068 w 1687068"/>
                <a:gd name="connsiteY32" fmla="*/ 0 h 166497"/>
                <a:gd name="connsiteX0" fmla="*/ 0 w 1551432"/>
                <a:gd name="connsiteY0" fmla="*/ 105537 h 166497"/>
                <a:gd name="connsiteX1" fmla="*/ 71628 w 1551432"/>
                <a:gd name="connsiteY1" fmla="*/ 117729 h 166497"/>
                <a:gd name="connsiteX2" fmla="*/ 138684 w 1551432"/>
                <a:gd name="connsiteY2" fmla="*/ 129921 h 166497"/>
                <a:gd name="connsiteX3" fmla="*/ 242316 w 1551432"/>
                <a:gd name="connsiteY3" fmla="*/ 117729 h 166497"/>
                <a:gd name="connsiteX4" fmla="*/ 260604 w 1551432"/>
                <a:gd name="connsiteY4" fmla="*/ 111633 h 166497"/>
                <a:gd name="connsiteX5" fmla="*/ 284988 w 1551432"/>
                <a:gd name="connsiteY5" fmla="*/ 93345 h 166497"/>
                <a:gd name="connsiteX6" fmla="*/ 345948 w 1551432"/>
                <a:gd name="connsiteY6" fmla="*/ 62865 h 166497"/>
                <a:gd name="connsiteX7" fmla="*/ 406908 w 1551432"/>
                <a:gd name="connsiteY7" fmla="*/ 26289 h 166497"/>
                <a:gd name="connsiteX8" fmla="*/ 425196 w 1551432"/>
                <a:gd name="connsiteY8" fmla="*/ 20193 h 166497"/>
                <a:gd name="connsiteX9" fmla="*/ 449580 w 1551432"/>
                <a:gd name="connsiteY9" fmla="*/ 8001 h 166497"/>
                <a:gd name="connsiteX10" fmla="*/ 486156 w 1551432"/>
                <a:gd name="connsiteY10" fmla="*/ 1905 h 166497"/>
                <a:gd name="connsiteX11" fmla="*/ 565404 w 1551432"/>
                <a:gd name="connsiteY11" fmla="*/ 14097 h 166497"/>
                <a:gd name="connsiteX12" fmla="*/ 601980 w 1551432"/>
                <a:gd name="connsiteY12" fmla="*/ 32385 h 166497"/>
                <a:gd name="connsiteX13" fmla="*/ 693420 w 1551432"/>
                <a:gd name="connsiteY13" fmla="*/ 93345 h 166497"/>
                <a:gd name="connsiteX14" fmla="*/ 760476 w 1551432"/>
                <a:gd name="connsiteY14" fmla="*/ 148209 h 166497"/>
                <a:gd name="connsiteX15" fmla="*/ 809244 w 1551432"/>
                <a:gd name="connsiteY15" fmla="*/ 166497 h 166497"/>
                <a:gd name="connsiteX16" fmla="*/ 845820 w 1551432"/>
                <a:gd name="connsiteY16" fmla="*/ 136017 h 166497"/>
                <a:gd name="connsiteX17" fmla="*/ 851916 w 1551432"/>
                <a:gd name="connsiteY17" fmla="*/ 117729 h 166497"/>
                <a:gd name="connsiteX18" fmla="*/ 882396 w 1551432"/>
                <a:gd name="connsiteY18" fmla="*/ 99441 h 166497"/>
                <a:gd name="connsiteX19" fmla="*/ 918972 w 1551432"/>
                <a:gd name="connsiteY19" fmla="*/ 81153 h 166497"/>
                <a:gd name="connsiteX20" fmla="*/ 992124 w 1551432"/>
                <a:gd name="connsiteY20" fmla="*/ 99441 h 166497"/>
                <a:gd name="connsiteX21" fmla="*/ 1053084 w 1551432"/>
                <a:gd name="connsiteY21" fmla="*/ 123825 h 166497"/>
                <a:gd name="connsiteX22" fmla="*/ 1107948 w 1551432"/>
                <a:gd name="connsiteY22" fmla="*/ 129921 h 166497"/>
                <a:gd name="connsiteX23" fmla="*/ 1229868 w 1551432"/>
                <a:gd name="connsiteY23" fmla="*/ 123825 h 166497"/>
                <a:gd name="connsiteX24" fmla="*/ 1266444 w 1551432"/>
                <a:gd name="connsiteY24" fmla="*/ 111633 h 166497"/>
                <a:gd name="connsiteX25" fmla="*/ 1309116 w 1551432"/>
                <a:gd name="connsiteY25" fmla="*/ 87249 h 166497"/>
                <a:gd name="connsiteX26" fmla="*/ 1339596 w 1551432"/>
                <a:gd name="connsiteY26" fmla="*/ 56769 h 166497"/>
                <a:gd name="connsiteX27" fmla="*/ 1363980 w 1551432"/>
                <a:gd name="connsiteY27" fmla="*/ 38481 h 166497"/>
                <a:gd name="connsiteX28" fmla="*/ 1400556 w 1551432"/>
                <a:gd name="connsiteY28" fmla="*/ 26289 h 166497"/>
                <a:gd name="connsiteX29" fmla="*/ 1437132 w 1551432"/>
                <a:gd name="connsiteY29" fmla="*/ 14097 h 166497"/>
                <a:gd name="connsiteX30" fmla="*/ 1455420 w 1551432"/>
                <a:gd name="connsiteY30" fmla="*/ 8001 h 166497"/>
                <a:gd name="connsiteX31" fmla="*/ 1551432 w 1551432"/>
                <a:gd name="connsiteY31" fmla="*/ 0 h 16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1432" h="166497">
                  <a:moveTo>
                    <a:pt x="0" y="105537"/>
                  </a:moveTo>
                  <a:cubicBezTo>
                    <a:pt x="16691" y="107010"/>
                    <a:pt x="48514" y="113665"/>
                    <a:pt x="71628" y="117729"/>
                  </a:cubicBezTo>
                  <a:cubicBezTo>
                    <a:pt x="94742" y="121793"/>
                    <a:pt x="91888" y="122122"/>
                    <a:pt x="138684" y="129921"/>
                  </a:cubicBezTo>
                  <a:cubicBezTo>
                    <a:pt x="173228" y="125857"/>
                    <a:pt x="207919" y="122889"/>
                    <a:pt x="242316" y="117729"/>
                  </a:cubicBezTo>
                  <a:cubicBezTo>
                    <a:pt x="248671" y="116776"/>
                    <a:pt x="255025" y="114821"/>
                    <a:pt x="260604" y="111633"/>
                  </a:cubicBezTo>
                  <a:cubicBezTo>
                    <a:pt x="269425" y="106592"/>
                    <a:pt x="276167" y="98386"/>
                    <a:pt x="284988" y="93345"/>
                  </a:cubicBezTo>
                  <a:cubicBezTo>
                    <a:pt x="304713" y="82073"/>
                    <a:pt x="327045" y="75467"/>
                    <a:pt x="345948" y="62865"/>
                  </a:cubicBezTo>
                  <a:cubicBezTo>
                    <a:pt x="371950" y="45530"/>
                    <a:pt x="380665" y="37536"/>
                    <a:pt x="406908" y="26289"/>
                  </a:cubicBezTo>
                  <a:cubicBezTo>
                    <a:pt x="412814" y="23758"/>
                    <a:pt x="419290" y="22724"/>
                    <a:pt x="425196" y="20193"/>
                  </a:cubicBezTo>
                  <a:cubicBezTo>
                    <a:pt x="433549" y="16613"/>
                    <a:pt x="440876" y="10612"/>
                    <a:pt x="449580" y="8001"/>
                  </a:cubicBezTo>
                  <a:cubicBezTo>
                    <a:pt x="461419" y="4449"/>
                    <a:pt x="473964" y="3937"/>
                    <a:pt x="486156" y="1905"/>
                  </a:cubicBezTo>
                  <a:cubicBezTo>
                    <a:pt x="512572" y="5969"/>
                    <a:pt x="539557" y="7295"/>
                    <a:pt x="565404" y="14097"/>
                  </a:cubicBezTo>
                  <a:cubicBezTo>
                    <a:pt x="578586" y="17566"/>
                    <a:pt x="590145" y="25622"/>
                    <a:pt x="601980" y="32385"/>
                  </a:cubicBezTo>
                  <a:cubicBezTo>
                    <a:pt x="629399" y="48053"/>
                    <a:pt x="668132" y="73677"/>
                    <a:pt x="693420" y="93345"/>
                  </a:cubicBezTo>
                  <a:cubicBezTo>
                    <a:pt x="716217" y="111076"/>
                    <a:pt x="733661" y="137483"/>
                    <a:pt x="760476" y="148209"/>
                  </a:cubicBezTo>
                  <a:cubicBezTo>
                    <a:pt x="796922" y="162787"/>
                    <a:pt x="780575" y="156941"/>
                    <a:pt x="809244" y="166497"/>
                  </a:cubicBezTo>
                  <a:cubicBezTo>
                    <a:pt x="833056" y="154591"/>
                    <a:pt x="834331" y="158994"/>
                    <a:pt x="845820" y="136017"/>
                  </a:cubicBezTo>
                  <a:cubicBezTo>
                    <a:pt x="848694" y="130270"/>
                    <a:pt x="847372" y="122273"/>
                    <a:pt x="851916" y="117729"/>
                  </a:cubicBezTo>
                  <a:cubicBezTo>
                    <a:pt x="860294" y="109351"/>
                    <a:pt x="872348" y="105721"/>
                    <a:pt x="882396" y="99441"/>
                  </a:cubicBezTo>
                  <a:cubicBezTo>
                    <a:pt x="909407" y="82559"/>
                    <a:pt x="890772" y="90553"/>
                    <a:pt x="918972" y="81153"/>
                  </a:cubicBezTo>
                  <a:cubicBezTo>
                    <a:pt x="931585" y="83956"/>
                    <a:pt x="972707" y="91119"/>
                    <a:pt x="992124" y="99441"/>
                  </a:cubicBezTo>
                  <a:cubicBezTo>
                    <a:pt x="1020572" y="111633"/>
                    <a:pt x="1018396" y="116887"/>
                    <a:pt x="1053084" y="123825"/>
                  </a:cubicBezTo>
                  <a:cubicBezTo>
                    <a:pt x="1071127" y="127434"/>
                    <a:pt x="1089660" y="127889"/>
                    <a:pt x="1107948" y="129921"/>
                  </a:cubicBezTo>
                  <a:cubicBezTo>
                    <a:pt x="1148588" y="127889"/>
                    <a:pt x="1189445" y="128489"/>
                    <a:pt x="1229868" y="123825"/>
                  </a:cubicBezTo>
                  <a:cubicBezTo>
                    <a:pt x="1242635" y="122352"/>
                    <a:pt x="1254512" y="116406"/>
                    <a:pt x="1266444" y="111633"/>
                  </a:cubicBezTo>
                  <a:cubicBezTo>
                    <a:pt x="1285780" y="103899"/>
                    <a:pt x="1292620" y="98246"/>
                    <a:pt x="1309116" y="87249"/>
                  </a:cubicBezTo>
                  <a:cubicBezTo>
                    <a:pt x="1326850" y="60648"/>
                    <a:pt x="1313734" y="75242"/>
                    <a:pt x="1339596" y="56769"/>
                  </a:cubicBezTo>
                  <a:cubicBezTo>
                    <a:pt x="1347864" y="50864"/>
                    <a:pt x="1354893" y="43025"/>
                    <a:pt x="1363980" y="38481"/>
                  </a:cubicBezTo>
                  <a:cubicBezTo>
                    <a:pt x="1375475" y="32734"/>
                    <a:pt x="1388364" y="30353"/>
                    <a:pt x="1400556" y="26289"/>
                  </a:cubicBezTo>
                  <a:lnTo>
                    <a:pt x="1437132" y="14097"/>
                  </a:lnTo>
                  <a:cubicBezTo>
                    <a:pt x="1443228" y="12065"/>
                    <a:pt x="1449016" y="8535"/>
                    <a:pt x="1455420" y="8001"/>
                  </a:cubicBezTo>
                  <a:lnTo>
                    <a:pt x="1551432" y="0"/>
                  </a:ln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B7221B6-B134-6035-6094-451EFAC44276}"/>
                </a:ext>
              </a:extLst>
            </p:cNvPr>
            <p:cNvSpPr/>
            <p:nvPr/>
          </p:nvSpPr>
          <p:spPr>
            <a:xfrm>
              <a:off x="9710001" y="2024283"/>
              <a:ext cx="1552956" cy="240280"/>
            </a:xfrm>
            <a:custGeom>
              <a:avLst/>
              <a:gdLst>
                <a:gd name="connsiteX0" fmla="*/ 0 w 1895856"/>
                <a:gd name="connsiteY0" fmla="*/ 75183 h 240280"/>
                <a:gd name="connsiteX1" fmla="*/ 262128 w 1895856"/>
                <a:gd name="connsiteY1" fmla="*/ 32511 h 240280"/>
                <a:gd name="connsiteX2" fmla="*/ 286512 w 1895856"/>
                <a:gd name="connsiteY2" fmla="*/ 26415 h 240280"/>
                <a:gd name="connsiteX3" fmla="*/ 304800 w 1895856"/>
                <a:gd name="connsiteY3" fmla="*/ 20319 h 240280"/>
                <a:gd name="connsiteX4" fmla="*/ 310896 w 1895856"/>
                <a:gd name="connsiteY4" fmla="*/ 2031 h 240280"/>
                <a:gd name="connsiteX5" fmla="*/ 335280 w 1895856"/>
                <a:gd name="connsiteY5" fmla="*/ 26415 h 240280"/>
                <a:gd name="connsiteX6" fmla="*/ 371856 w 1895856"/>
                <a:gd name="connsiteY6" fmla="*/ 93471 h 240280"/>
                <a:gd name="connsiteX7" fmla="*/ 426720 w 1895856"/>
                <a:gd name="connsiteY7" fmla="*/ 136143 h 240280"/>
                <a:gd name="connsiteX8" fmla="*/ 451104 w 1895856"/>
                <a:gd name="connsiteY8" fmla="*/ 148335 h 240280"/>
                <a:gd name="connsiteX9" fmla="*/ 518160 w 1895856"/>
                <a:gd name="connsiteY9" fmla="*/ 160527 h 240280"/>
                <a:gd name="connsiteX10" fmla="*/ 536448 w 1895856"/>
                <a:gd name="connsiteY10" fmla="*/ 166623 h 240280"/>
                <a:gd name="connsiteX11" fmla="*/ 627888 w 1895856"/>
                <a:gd name="connsiteY11" fmla="*/ 154431 h 240280"/>
                <a:gd name="connsiteX12" fmla="*/ 646176 w 1895856"/>
                <a:gd name="connsiteY12" fmla="*/ 136143 h 240280"/>
                <a:gd name="connsiteX13" fmla="*/ 664464 w 1895856"/>
                <a:gd name="connsiteY13" fmla="*/ 130047 h 240280"/>
                <a:gd name="connsiteX14" fmla="*/ 688848 w 1895856"/>
                <a:gd name="connsiteY14" fmla="*/ 111759 h 240280"/>
                <a:gd name="connsiteX15" fmla="*/ 707136 w 1895856"/>
                <a:gd name="connsiteY15" fmla="*/ 93471 h 240280"/>
                <a:gd name="connsiteX16" fmla="*/ 755904 w 1895856"/>
                <a:gd name="connsiteY16" fmla="*/ 87375 h 240280"/>
                <a:gd name="connsiteX17" fmla="*/ 829056 w 1895856"/>
                <a:gd name="connsiteY17" fmla="*/ 111759 h 240280"/>
                <a:gd name="connsiteX18" fmla="*/ 865632 w 1895856"/>
                <a:gd name="connsiteY18" fmla="*/ 148335 h 240280"/>
                <a:gd name="connsiteX19" fmla="*/ 883920 w 1895856"/>
                <a:gd name="connsiteY19" fmla="*/ 154431 h 240280"/>
                <a:gd name="connsiteX20" fmla="*/ 926592 w 1895856"/>
                <a:gd name="connsiteY20" fmla="*/ 178815 h 240280"/>
                <a:gd name="connsiteX21" fmla="*/ 969264 w 1895856"/>
                <a:gd name="connsiteY21" fmla="*/ 191007 h 240280"/>
                <a:gd name="connsiteX22" fmla="*/ 1005840 w 1895856"/>
                <a:gd name="connsiteY22" fmla="*/ 203199 h 240280"/>
                <a:gd name="connsiteX23" fmla="*/ 1036320 w 1895856"/>
                <a:gd name="connsiteY23" fmla="*/ 209295 h 240280"/>
                <a:gd name="connsiteX24" fmla="*/ 1103376 w 1895856"/>
                <a:gd name="connsiteY24" fmla="*/ 221487 h 240280"/>
                <a:gd name="connsiteX25" fmla="*/ 1127760 w 1895856"/>
                <a:gd name="connsiteY25" fmla="*/ 233679 h 240280"/>
                <a:gd name="connsiteX26" fmla="*/ 1267968 w 1895856"/>
                <a:gd name="connsiteY26" fmla="*/ 233679 h 240280"/>
                <a:gd name="connsiteX27" fmla="*/ 1304544 w 1895856"/>
                <a:gd name="connsiteY27" fmla="*/ 191007 h 240280"/>
                <a:gd name="connsiteX28" fmla="*/ 1310640 w 1895856"/>
                <a:gd name="connsiteY28" fmla="*/ 172719 h 240280"/>
                <a:gd name="connsiteX29" fmla="*/ 1328928 w 1895856"/>
                <a:gd name="connsiteY29" fmla="*/ 154431 h 240280"/>
                <a:gd name="connsiteX30" fmla="*/ 1341120 w 1895856"/>
                <a:gd name="connsiteY30" fmla="*/ 136143 h 240280"/>
                <a:gd name="connsiteX31" fmla="*/ 1377696 w 1895856"/>
                <a:gd name="connsiteY31" fmla="*/ 111759 h 240280"/>
                <a:gd name="connsiteX32" fmla="*/ 1420368 w 1895856"/>
                <a:gd name="connsiteY32" fmla="*/ 81279 h 240280"/>
                <a:gd name="connsiteX33" fmla="*/ 1524000 w 1895856"/>
                <a:gd name="connsiteY33" fmla="*/ 87375 h 240280"/>
                <a:gd name="connsiteX34" fmla="*/ 1566672 w 1895856"/>
                <a:gd name="connsiteY34" fmla="*/ 99567 h 240280"/>
                <a:gd name="connsiteX35" fmla="*/ 1591056 w 1895856"/>
                <a:gd name="connsiteY35" fmla="*/ 111759 h 240280"/>
                <a:gd name="connsiteX36" fmla="*/ 1609344 w 1895856"/>
                <a:gd name="connsiteY36" fmla="*/ 117855 h 240280"/>
                <a:gd name="connsiteX37" fmla="*/ 1822704 w 1895856"/>
                <a:gd name="connsiteY37" fmla="*/ 111759 h 240280"/>
                <a:gd name="connsiteX38" fmla="*/ 1859280 w 1895856"/>
                <a:gd name="connsiteY38" fmla="*/ 93471 h 240280"/>
                <a:gd name="connsiteX39" fmla="*/ 1877568 w 1895856"/>
                <a:gd name="connsiteY39" fmla="*/ 87375 h 240280"/>
                <a:gd name="connsiteX40" fmla="*/ 1895856 w 1895856"/>
                <a:gd name="connsiteY40" fmla="*/ 75183 h 240280"/>
                <a:gd name="connsiteX0" fmla="*/ 0 w 1857756"/>
                <a:gd name="connsiteY0" fmla="*/ 67563 h 240280"/>
                <a:gd name="connsiteX1" fmla="*/ 224028 w 1857756"/>
                <a:gd name="connsiteY1" fmla="*/ 32511 h 240280"/>
                <a:gd name="connsiteX2" fmla="*/ 248412 w 1857756"/>
                <a:gd name="connsiteY2" fmla="*/ 26415 h 240280"/>
                <a:gd name="connsiteX3" fmla="*/ 266700 w 1857756"/>
                <a:gd name="connsiteY3" fmla="*/ 20319 h 240280"/>
                <a:gd name="connsiteX4" fmla="*/ 272796 w 1857756"/>
                <a:gd name="connsiteY4" fmla="*/ 2031 h 240280"/>
                <a:gd name="connsiteX5" fmla="*/ 297180 w 1857756"/>
                <a:gd name="connsiteY5" fmla="*/ 26415 h 240280"/>
                <a:gd name="connsiteX6" fmla="*/ 333756 w 1857756"/>
                <a:gd name="connsiteY6" fmla="*/ 93471 h 240280"/>
                <a:gd name="connsiteX7" fmla="*/ 388620 w 1857756"/>
                <a:gd name="connsiteY7" fmla="*/ 136143 h 240280"/>
                <a:gd name="connsiteX8" fmla="*/ 413004 w 1857756"/>
                <a:gd name="connsiteY8" fmla="*/ 148335 h 240280"/>
                <a:gd name="connsiteX9" fmla="*/ 480060 w 1857756"/>
                <a:gd name="connsiteY9" fmla="*/ 160527 h 240280"/>
                <a:gd name="connsiteX10" fmla="*/ 498348 w 1857756"/>
                <a:gd name="connsiteY10" fmla="*/ 166623 h 240280"/>
                <a:gd name="connsiteX11" fmla="*/ 589788 w 1857756"/>
                <a:gd name="connsiteY11" fmla="*/ 154431 h 240280"/>
                <a:gd name="connsiteX12" fmla="*/ 608076 w 1857756"/>
                <a:gd name="connsiteY12" fmla="*/ 136143 h 240280"/>
                <a:gd name="connsiteX13" fmla="*/ 626364 w 1857756"/>
                <a:gd name="connsiteY13" fmla="*/ 130047 h 240280"/>
                <a:gd name="connsiteX14" fmla="*/ 650748 w 1857756"/>
                <a:gd name="connsiteY14" fmla="*/ 111759 h 240280"/>
                <a:gd name="connsiteX15" fmla="*/ 669036 w 1857756"/>
                <a:gd name="connsiteY15" fmla="*/ 93471 h 240280"/>
                <a:gd name="connsiteX16" fmla="*/ 717804 w 1857756"/>
                <a:gd name="connsiteY16" fmla="*/ 87375 h 240280"/>
                <a:gd name="connsiteX17" fmla="*/ 790956 w 1857756"/>
                <a:gd name="connsiteY17" fmla="*/ 111759 h 240280"/>
                <a:gd name="connsiteX18" fmla="*/ 827532 w 1857756"/>
                <a:gd name="connsiteY18" fmla="*/ 148335 h 240280"/>
                <a:gd name="connsiteX19" fmla="*/ 845820 w 1857756"/>
                <a:gd name="connsiteY19" fmla="*/ 154431 h 240280"/>
                <a:gd name="connsiteX20" fmla="*/ 888492 w 1857756"/>
                <a:gd name="connsiteY20" fmla="*/ 178815 h 240280"/>
                <a:gd name="connsiteX21" fmla="*/ 931164 w 1857756"/>
                <a:gd name="connsiteY21" fmla="*/ 191007 h 240280"/>
                <a:gd name="connsiteX22" fmla="*/ 967740 w 1857756"/>
                <a:gd name="connsiteY22" fmla="*/ 203199 h 240280"/>
                <a:gd name="connsiteX23" fmla="*/ 998220 w 1857756"/>
                <a:gd name="connsiteY23" fmla="*/ 209295 h 240280"/>
                <a:gd name="connsiteX24" fmla="*/ 1065276 w 1857756"/>
                <a:gd name="connsiteY24" fmla="*/ 221487 h 240280"/>
                <a:gd name="connsiteX25" fmla="*/ 1089660 w 1857756"/>
                <a:gd name="connsiteY25" fmla="*/ 233679 h 240280"/>
                <a:gd name="connsiteX26" fmla="*/ 1229868 w 1857756"/>
                <a:gd name="connsiteY26" fmla="*/ 233679 h 240280"/>
                <a:gd name="connsiteX27" fmla="*/ 1266444 w 1857756"/>
                <a:gd name="connsiteY27" fmla="*/ 191007 h 240280"/>
                <a:gd name="connsiteX28" fmla="*/ 1272540 w 1857756"/>
                <a:gd name="connsiteY28" fmla="*/ 172719 h 240280"/>
                <a:gd name="connsiteX29" fmla="*/ 1290828 w 1857756"/>
                <a:gd name="connsiteY29" fmla="*/ 154431 h 240280"/>
                <a:gd name="connsiteX30" fmla="*/ 1303020 w 1857756"/>
                <a:gd name="connsiteY30" fmla="*/ 136143 h 240280"/>
                <a:gd name="connsiteX31" fmla="*/ 1339596 w 1857756"/>
                <a:gd name="connsiteY31" fmla="*/ 111759 h 240280"/>
                <a:gd name="connsiteX32" fmla="*/ 1382268 w 1857756"/>
                <a:gd name="connsiteY32" fmla="*/ 81279 h 240280"/>
                <a:gd name="connsiteX33" fmla="*/ 1485900 w 1857756"/>
                <a:gd name="connsiteY33" fmla="*/ 87375 h 240280"/>
                <a:gd name="connsiteX34" fmla="*/ 1528572 w 1857756"/>
                <a:gd name="connsiteY34" fmla="*/ 99567 h 240280"/>
                <a:gd name="connsiteX35" fmla="*/ 1552956 w 1857756"/>
                <a:gd name="connsiteY35" fmla="*/ 111759 h 240280"/>
                <a:gd name="connsiteX36" fmla="*/ 1571244 w 1857756"/>
                <a:gd name="connsiteY36" fmla="*/ 117855 h 240280"/>
                <a:gd name="connsiteX37" fmla="*/ 1784604 w 1857756"/>
                <a:gd name="connsiteY37" fmla="*/ 111759 h 240280"/>
                <a:gd name="connsiteX38" fmla="*/ 1821180 w 1857756"/>
                <a:gd name="connsiteY38" fmla="*/ 93471 h 240280"/>
                <a:gd name="connsiteX39" fmla="*/ 1839468 w 1857756"/>
                <a:gd name="connsiteY39" fmla="*/ 87375 h 240280"/>
                <a:gd name="connsiteX40" fmla="*/ 1857756 w 1857756"/>
                <a:gd name="connsiteY40" fmla="*/ 75183 h 240280"/>
                <a:gd name="connsiteX0" fmla="*/ 0 w 1839468"/>
                <a:gd name="connsiteY0" fmla="*/ 67563 h 240280"/>
                <a:gd name="connsiteX1" fmla="*/ 224028 w 1839468"/>
                <a:gd name="connsiteY1" fmla="*/ 32511 h 240280"/>
                <a:gd name="connsiteX2" fmla="*/ 248412 w 1839468"/>
                <a:gd name="connsiteY2" fmla="*/ 26415 h 240280"/>
                <a:gd name="connsiteX3" fmla="*/ 266700 w 1839468"/>
                <a:gd name="connsiteY3" fmla="*/ 20319 h 240280"/>
                <a:gd name="connsiteX4" fmla="*/ 272796 w 1839468"/>
                <a:gd name="connsiteY4" fmla="*/ 2031 h 240280"/>
                <a:gd name="connsiteX5" fmla="*/ 297180 w 1839468"/>
                <a:gd name="connsiteY5" fmla="*/ 26415 h 240280"/>
                <a:gd name="connsiteX6" fmla="*/ 333756 w 1839468"/>
                <a:gd name="connsiteY6" fmla="*/ 93471 h 240280"/>
                <a:gd name="connsiteX7" fmla="*/ 388620 w 1839468"/>
                <a:gd name="connsiteY7" fmla="*/ 136143 h 240280"/>
                <a:gd name="connsiteX8" fmla="*/ 413004 w 1839468"/>
                <a:gd name="connsiteY8" fmla="*/ 148335 h 240280"/>
                <a:gd name="connsiteX9" fmla="*/ 480060 w 1839468"/>
                <a:gd name="connsiteY9" fmla="*/ 160527 h 240280"/>
                <a:gd name="connsiteX10" fmla="*/ 498348 w 1839468"/>
                <a:gd name="connsiteY10" fmla="*/ 166623 h 240280"/>
                <a:gd name="connsiteX11" fmla="*/ 589788 w 1839468"/>
                <a:gd name="connsiteY11" fmla="*/ 154431 h 240280"/>
                <a:gd name="connsiteX12" fmla="*/ 608076 w 1839468"/>
                <a:gd name="connsiteY12" fmla="*/ 136143 h 240280"/>
                <a:gd name="connsiteX13" fmla="*/ 626364 w 1839468"/>
                <a:gd name="connsiteY13" fmla="*/ 130047 h 240280"/>
                <a:gd name="connsiteX14" fmla="*/ 650748 w 1839468"/>
                <a:gd name="connsiteY14" fmla="*/ 111759 h 240280"/>
                <a:gd name="connsiteX15" fmla="*/ 669036 w 1839468"/>
                <a:gd name="connsiteY15" fmla="*/ 93471 h 240280"/>
                <a:gd name="connsiteX16" fmla="*/ 717804 w 1839468"/>
                <a:gd name="connsiteY16" fmla="*/ 87375 h 240280"/>
                <a:gd name="connsiteX17" fmla="*/ 790956 w 1839468"/>
                <a:gd name="connsiteY17" fmla="*/ 111759 h 240280"/>
                <a:gd name="connsiteX18" fmla="*/ 827532 w 1839468"/>
                <a:gd name="connsiteY18" fmla="*/ 148335 h 240280"/>
                <a:gd name="connsiteX19" fmla="*/ 845820 w 1839468"/>
                <a:gd name="connsiteY19" fmla="*/ 154431 h 240280"/>
                <a:gd name="connsiteX20" fmla="*/ 888492 w 1839468"/>
                <a:gd name="connsiteY20" fmla="*/ 178815 h 240280"/>
                <a:gd name="connsiteX21" fmla="*/ 931164 w 1839468"/>
                <a:gd name="connsiteY21" fmla="*/ 191007 h 240280"/>
                <a:gd name="connsiteX22" fmla="*/ 967740 w 1839468"/>
                <a:gd name="connsiteY22" fmla="*/ 203199 h 240280"/>
                <a:gd name="connsiteX23" fmla="*/ 998220 w 1839468"/>
                <a:gd name="connsiteY23" fmla="*/ 209295 h 240280"/>
                <a:gd name="connsiteX24" fmla="*/ 1065276 w 1839468"/>
                <a:gd name="connsiteY24" fmla="*/ 221487 h 240280"/>
                <a:gd name="connsiteX25" fmla="*/ 1089660 w 1839468"/>
                <a:gd name="connsiteY25" fmla="*/ 233679 h 240280"/>
                <a:gd name="connsiteX26" fmla="*/ 1229868 w 1839468"/>
                <a:gd name="connsiteY26" fmla="*/ 233679 h 240280"/>
                <a:gd name="connsiteX27" fmla="*/ 1266444 w 1839468"/>
                <a:gd name="connsiteY27" fmla="*/ 191007 h 240280"/>
                <a:gd name="connsiteX28" fmla="*/ 1272540 w 1839468"/>
                <a:gd name="connsiteY28" fmla="*/ 172719 h 240280"/>
                <a:gd name="connsiteX29" fmla="*/ 1290828 w 1839468"/>
                <a:gd name="connsiteY29" fmla="*/ 154431 h 240280"/>
                <a:gd name="connsiteX30" fmla="*/ 1303020 w 1839468"/>
                <a:gd name="connsiteY30" fmla="*/ 136143 h 240280"/>
                <a:gd name="connsiteX31" fmla="*/ 1339596 w 1839468"/>
                <a:gd name="connsiteY31" fmla="*/ 111759 h 240280"/>
                <a:gd name="connsiteX32" fmla="*/ 1382268 w 1839468"/>
                <a:gd name="connsiteY32" fmla="*/ 81279 h 240280"/>
                <a:gd name="connsiteX33" fmla="*/ 1485900 w 1839468"/>
                <a:gd name="connsiteY33" fmla="*/ 87375 h 240280"/>
                <a:gd name="connsiteX34" fmla="*/ 1528572 w 1839468"/>
                <a:gd name="connsiteY34" fmla="*/ 99567 h 240280"/>
                <a:gd name="connsiteX35" fmla="*/ 1552956 w 1839468"/>
                <a:gd name="connsiteY35" fmla="*/ 111759 h 240280"/>
                <a:gd name="connsiteX36" fmla="*/ 1571244 w 1839468"/>
                <a:gd name="connsiteY36" fmla="*/ 117855 h 240280"/>
                <a:gd name="connsiteX37" fmla="*/ 1784604 w 1839468"/>
                <a:gd name="connsiteY37" fmla="*/ 111759 h 240280"/>
                <a:gd name="connsiteX38" fmla="*/ 1821180 w 1839468"/>
                <a:gd name="connsiteY38" fmla="*/ 93471 h 240280"/>
                <a:gd name="connsiteX39" fmla="*/ 1839468 w 1839468"/>
                <a:gd name="connsiteY39" fmla="*/ 87375 h 240280"/>
                <a:gd name="connsiteX0" fmla="*/ 0 w 1821180"/>
                <a:gd name="connsiteY0" fmla="*/ 67563 h 240280"/>
                <a:gd name="connsiteX1" fmla="*/ 224028 w 1821180"/>
                <a:gd name="connsiteY1" fmla="*/ 32511 h 240280"/>
                <a:gd name="connsiteX2" fmla="*/ 248412 w 1821180"/>
                <a:gd name="connsiteY2" fmla="*/ 26415 h 240280"/>
                <a:gd name="connsiteX3" fmla="*/ 266700 w 1821180"/>
                <a:gd name="connsiteY3" fmla="*/ 20319 h 240280"/>
                <a:gd name="connsiteX4" fmla="*/ 272796 w 1821180"/>
                <a:gd name="connsiteY4" fmla="*/ 2031 h 240280"/>
                <a:gd name="connsiteX5" fmla="*/ 297180 w 1821180"/>
                <a:gd name="connsiteY5" fmla="*/ 26415 h 240280"/>
                <a:gd name="connsiteX6" fmla="*/ 333756 w 1821180"/>
                <a:gd name="connsiteY6" fmla="*/ 93471 h 240280"/>
                <a:gd name="connsiteX7" fmla="*/ 388620 w 1821180"/>
                <a:gd name="connsiteY7" fmla="*/ 136143 h 240280"/>
                <a:gd name="connsiteX8" fmla="*/ 413004 w 1821180"/>
                <a:gd name="connsiteY8" fmla="*/ 148335 h 240280"/>
                <a:gd name="connsiteX9" fmla="*/ 480060 w 1821180"/>
                <a:gd name="connsiteY9" fmla="*/ 160527 h 240280"/>
                <a:gd name="connsiteX10" fmla="*/ 498348 w 1821180"/>
                <a:gd name="connsiteY10" fmla="*/ 166623 h 240280"/>
                <a:gd name="connsiteX11" fmla="*/ 589788 w 1821180"/>
                <a:gd name="connsiteY11" fmla="*/ 154431 h 240280"/>
                <a:gd name="connsiteX12" fmla="*/ 608076 w 1821180"/>
                <a:gd name="connsiteY12" fmla="*/ 136143 h 240280"/>
                <a:gd name="connsiteX13" fmla="*/ 626364 w 1821180"/>
                <a:gd name="connsiteY13" fmla="*/ 130047 h 240280"/>
                <a:gd name="connsiteX14" fmla="*/ 650748 w 1821180"/>
                <a:gd name="connsiteY14" fmla="*/ 111759 h 240280"/>
                <a:gd name="connsiteX15" fmla="*/ 669036 w 1821180"/>
                <a:gd name="connsiteY15" fmla="*/ 93471 h 240280"/>
                <a:gd name="connsiteX16" fmla="*/ 717804 w 1821180"/>
                <a:gd name="connsiteY16" fmla="*/ 87375 h 240280"/>
                <a:gd name="connsiteX17" fmla="*/ 790956 w 1821180"/>
                <a:gd name="connsiteY17" fmla="*/ 111759 h 240280"/>
                <a:gd name="connsiteX18" fmla="*/ 827532 w 1821180"/>
                <a:gd name="connsiteY18" fmla="*/ 148335 h 240280"/>
                <a:gd name="connsiteX19" fmla="*/ 845820 w 1821180"/>
                <a:gd name="connsiteY19" fmla="*/ 154431 h 240280"/>
                <a:gd name="connsiteX20" fmla="*/ 888492 w 1821180"/>
                <a:gd name="connsiteY20" fmla="*/ 178815 h 240280"/>
                <a:gd name="connsiteX21" fmla="*/ 931164 w 1821180"/>
                <a:gd name="connsiteY21" fmla="*/ 191007 h 240280"/>
                <a:gd name="connsiteX22" fmla="*/ 967740 w 1821180"/>
                <a:gd name="connsiteY22" fmla="*/ 203199 h 240280"/>
                <a:gd name="connsiteX23" fmla="*/ 998220 w 1821180"/>
                <a:gd name="connsiteY23" fmla="*/ 209295 h 240280"/>
                <a:gd name="connsiteX24" fmla="*/ 1065276 w 1821180"/>
                <a:gd name="connsiteY24" fmla="*/ 221487 h 240280"/>
                <a:gd name="connsiteX25" fmla="*/ 1089660 w 1821180"/>
                <a:gd name="connsiteY25" fmla="*/ 233679 h 240280"/>
                <a:gd name="connsiteX26" fmla="*/ 1229868 w 1821180"/>
                <a:gd name="connsiteY26" fmla="*/ 233679 h 240280"/>
                <a:gd name="connsiteX27" fmla="*/ 1266444 w 1821180"/>
                <a:gd name="connsiteY27" fmla="*/ 191007 h 240280"/>
                <a:gd name="connsiteX28" fmla="*/ 1272540 w 1821180"/>
                <a:gd name="connsiteY28" fmla="*/ 172719 h 240280"/>
                <a:gd name="connsiteX29" fmla="*/ 1290828 w 1821180"/>
                <a:gd name="connsiteY29" fmla="*/ 154431 h 240280"/>
                <a:gd name="connsiteX30" fmla="*/ 1303020 w 1821180"/>
                <a:gd name="connsiteY30" fmla="*/ 136143 h 240280"/>
                <a:gd name="connsiteX31" fmla="*/ 1339596 w 1821180"/>
                <a:gd name="connsiteY31" fmla="*/ 111759 h 240280"/>
                <a:gd name="connsiteX32" fmla="*/ 1382268 w 1821180"/>
                <a:gd name="connsiteY32" fmla="*/ 81279 h 240280"/>
                <a:gd name="connsiteX33" fmla="*/ 1485900 w 1821180"/>
                <a:gd name="connsiteY33" fmla="*/ 87375 h 240280"/>
                <a:gd name="connsiteX34" fmla="*/ 1528572 w 1821180"/>
                <a:gd name="connsiteY34" fmla="*/ 99567 h 240280"/>
                <a:gd name="connsiteX35" fmla="*/ 1552956 w 1821180"/>
                <a:gd name="connsiteY35" fmla="*/ 111759 h 240280"/>
                <a:gd name="connsiteX36" fmla="*/ 1571244 w 1821180"/>
                <a:gd name="connsiteY36" fmla="*/ 117855 h 240280"/>
                <a:gd name="connsiteX37" fmla="*/ 1784604 w 1821180"/>
                <a:gd name="connsiteY37" fmla="*/ 111759 h 240280"/>
                <a:gd name="connsiteX38" fmla="*/ 1821180 w 1821180"/>
                <a:gd name="connsiteY38" fmla="*/ 93471 h 240280"/>
                <a:gd name="connsiteX0" fmla="*/ 0 w 1784604"/>
                <a:gd name="connsiteY0" fmla="*/ 67563 h 240280"/>
                <a:gd name="connsiteX1" fmla="*/ 224028 w 1784604"/>
                <a:gd name="connsiteY1" fmla="*/ 32511 h 240280"/>
                <a:gd name="connsiteX2" fmla="*/ 248412 w 1784604"/>
                <a:gd name="connsiteY2" fmla="*/ 26415 h 240280"/>
                <a:gd name="connsiteX3" fmla="*/ 266700 w 1784604"/>
                <a:gd name="connsiteY3" fmla="*/ 20319 h 240280"/>
                <a:gd name="connsiteX4" fmla="*/ 272796 w 1784604"/>
                <a:gd name="connsiteY4" fmla="*/ 2031 h 240280"/>
                <a:gd name="connsiteX5" fmla="*/ 297180 w 1784604"/>
                <a:gd name="connsiteY5" fmla="*/ 26415 h 240280"/>
                <a:gd name="connsiteX6" fmla="*/ 333756 w 1784604"/>
                <a:gd name="connsiteY6" fmla="*/ 93471 h 240280"/>
                <a:gd name="connsiteX7" fmla="*/ 388620 w 1784604"/>
                <a:gd name="connsiteY7" fmla="*/ 136143 h 240280"/>
                <a:gd name="connsiteX8" fmla="*/ 413004 w 1784604"/>
                <a:gd name="connsiteY8" fmla="*/ 148335 h 240280"/>
                <a:gd name="connsiteX9" fmla="*/ 480060 w 1784604"/>
                <a:gd name="connsiteY9" fmla="*/ 160527 h 240280"/>
                <a:gd name="connsiteX10" fmla="*/ 498348 w 1784604"/>
                <a:gd name="connsiteY10" fmla="*/ 166623 h 240280"/>
                <a:gd name="connsiteX11" fmla="*/ 589788 w 1784604"/>
                <a:gd name="connsiteY11" fmla="*/ 154431 h 240280"/>
                <a:gd name="connsiteX12" fmla="*/ 608076 w 1784604"/>
                <a:gd name="connsiteY12" fmla="*/ 136143 h 240280"/>
                <a:gd name="connsiteX13" fmla="*/ 626364 w 1784604"/>
                <a:gd name="connsiteY13" fmla="*/ 130047 h 240280"/>
                <a:gd name="connsiteX14" fmla="*/ 650748 w 1784604"/>
                <a:gd name="connsiteY14" fmla="*/ 111759 h 240280"/>
                <a:gd name="connsiteX15" fmla="*/ 669036 w 1784604"/>
                <a:gd name="connsiteY15" fmla="*/ 93471 h 240280"/>
                <a:gd name="connsiteX16" fmla="*/ 717804 w 1784604"/>
                <a:gd name="connsiteY16" fmla="*/ 87375 h 240280"/>
                <a:gd name="connsiteX17" fmla="*/ 790956 w 1784604"/>
                <a:gd name="connsiteY17" fmla="*/ 111759 h 240280"/>
                <a:gd name="connsiteX18" fmla="*/ 827532 w 1784604"/>
                <a:gd name="connsiteY18" fmla="*/ 148335 h 240280"/>
                <a:gd name="connsiteX19" fmla="*/ 845820 w 1784604"/>
                <a:gd name="connsiteY19" fmla="*/ 154431 h 240280"/>
                <a:gd name="connsiteX20" fmla="*/ 888492 w 1784604"/>
                <a:gd name="connsiteY20" fmla="*/ 178815 h 240280"/>
                <a:gd name="connsiteX21" fmla="*/ 931164 w 1784604"/>
                <a:gd name="connsiteY21" fmla="*/ 191007 h 240280"/>
                <a:gd name="connsiteX22" fmla="*/ 967740 w 1784604"/>
                <a:gd name="connsiteY22" fmla="*/ 203199 h 240280"/>
                <a:gd name="connsiteX23" fmla="*/ 998220 w 1784604"/>
                <a:gd name="connsiteY23" fmla="*/ 209295 h 240280"/>
                <a:gd name="connsiteX24" fmla="*/ 1065276 w 1784604"/>
                <a:gd name="connsiteY24" fmla="*/ 221487 h 240280"/>
                <a:gd name="connsiteX25" fmla="*/ 1089660 w 1784604"/>
                <a:gd name="connsiteY25" fmla="*/ 233679 h 240280"/>
                <a:gd name="connsiteX26" fmla="*/ 1229868 w 1784604"/>
                <a:gd name="connsiteY26" fmla="*/ 233679 h 240280"/>
                <a:gd name="connsiteX27" fmla="*/ 1266444 w 1784604"/>
                <a:gd name="connsiteY27" fmla="*/ 191007 h 240280"/>
                <a:gd name="connsiteX28" fmla="*/ 1272540 w 1784604"/>
                <a:gd name="connsiteY28" fmla="*/ 172719 h 240280"/>
                <a:gd name="connsiteX29" fmla="*/ 1290828 w 1784604"/>
                <a:gd name="connsiteY29" fmla="*/ 154431 h 240280"/>
                <a:gd name="connsiteX30" fmla="*/ 1303020 w 1784604"/>
                <a:gd name="connsiteY30" fmla="*/ 136143 h 240280"/>
                <a:gd name="connsiteX31" fmla="*/ 1339596 w 1784604"/>
                <a:gd name="connsiteY31" fmla="*/ 111759 h 240280"/>
                <a:gd name="connsiteX32" fmla="*/ 1382268 w 1784604"/>
                <a:gd name="connsiteY32" fmla="*/ 81279 h 240280"/>
                <a:gd name="connsiteX33" fmla="*/ 1485900 w 1784604"/>
                <a:gd name="connsiteY33" fmla="*/ 87375 h 240280"/>
                <a:gd name="connsiteX34" fmla="*/ 1528572 w 1784604"/>
                <a:gd name="connsiteY34" fmla="*/ 99567 h 240280"/>
                <a:gd name="connsiteX35" fmla="*/ 1552956 w 1784604"/>
                <a:gd name="connsiteY35" fmla="*/ 111759 h 240280"/>
                <a:gd name="connsiteX36" fmla="*/ 1571244 w 1784604"/>
                <a:gd name="connsiteY36" fmla="*/ 117855 h 240280"/>
                <a:gd name="connsiteX37" fmla="*/ 1784604 w 1784604"/>
                <a:gd name="connsiteY37" fmla="*/ 111759 h 240280"/>
                <a:gd name="connsiteX0" fmla="*/ 0 w 1571244"/>
                <a:gd name="connsiteY0" fmla="*/ 67563 h 240280"/>
                <a:gd name="connsiteX1" fmla="*/ 224028 w 1571244"/>
                <a:gd name="connsiteY1" fmla="*/ 32511 h 240280"/>
                <a:gd name="connsiteX2" fmla="*/ 248412 w 1571244"/>
                <a:gd name="connsiteY2" fmla="*/ 26415 h 240280"/>
                <a:gd name="connsiteX3" fmla="*/ 266700 w 1571244"/>
                <a:gd name="connsiteY3" fmla="*/ 20319 h 240280"/>
                <a:gd name="connsiteX4" fmla="*/ 272796 w 1571244"/>
                <a:gd name="connsiteY4" fmla="*/ 2031 h 240280"/>
                <a:gd name="connsiteX5" fmla="*/ 297180 w 1571244"/>
                <a:gd name="connsiteY5" fmla="*/ 26415 h 240280"/>
                <a:gd name="connsiteX6" fmla="*/ 333756 w 1571244"/>
                <a:gd name="connsiteY6" fmla="*/ 93471 h 240280"/>
                <a:gd name="connsiteX7" fmla="*/ 388620 w 1571244"/>
                <a:gd name="connsiteY7" fmla="*/ 136143 h 240280"/>
                <a:gd name="connsiteX8" fmla="*/ 413004 w 1571244"/>
                <a:gd name="connsiteY8" fmla="*/ 148335 h 240280"/>
                <a:gd name="connsiteX9" fmla="*/ 480060 w 1571244"/>
                <a:gd name="connsiteY9" fmla="*/ 160527 h 240280"/>
                <a:gd name="connsiteX10" fmla="*/ 498348 w 1571244"/>
                <a:gd name="connsiteY10" fmla="*/ 166623 h 240280"/>
                <a:gd name="connsiteX11" fmla="*/ 589788 w 1571244"/>
                <a:gd name="connsiteY11" fmla="*/ 154431 h 240280"/>
                <a:gd name="connsiteX12" fmla="*/ 608076 w 1571244"/>
                <a:gd name="connsiteY12" fmla="*/ 136143 h 240280"/>
                <a:gd name="connsiteX13" fmla="*/ 626364 w 1571244"/>
                <a:gd name="connsiteY13" fmla="*/ 130047 h 240280"/>
                <a:gd name="connsiteX14" fmla="*/ 650748 w 1571244"/>
                <a:gd name="connsiteY14" fmla="*/ 111759 h 240280"/>
                <a:gd name="connsiteX15" fmla="*/ 669036 w 1571244"/>
                <a:gd name="connsiteY15" fmla="*/ 93471 h 240280"/>
                <a:gd name="connsiteX16" fmla="*/ 717804 w 1571244"/>
                <a:gd name="connsiteY16" fmla="*/ 87375 h 240280"/>
                <a:gd name="connsiteX17" fmla="*/ 790956 w 1571244"/>
                <a:gd name="connsiteY17" fmla="*/ 111759 h 240280"/>
                <a:gd name="connsiteX18" fmla="*/ 827532 w 1571244"/>
                <a:gd name="connsiteY18" fmla="*/ 148335 h 240280"/>
                <a:gd name="connsiteX19" fmla="*/ 845820 w 1571244"/>
                <a:gd name="connsiteY19" fmla="*/ 154431 h 240280"/>
                <a:gd name="connsiteX20" fmla="*/ 888492 w 1571244"/>
                <a:gd name="connsiteY20" fmla="*/ 178815 h 240280"/>
                <a:gd name="connsiteX21" fmla="*/ 931164 w 1571244"/>
                <a:gd name="connsiteY21" fmla="*/ 191007 h 240280"/>
                <a:gd name="connsiteX22" fmla="*/ 967740 w 1571244"/>
                <a:gd name="connsiteY22" fmla="*/ 203199 h 240280"/>
                <a:gd name="connsiteX23" fmla="*/ 998220 w 1571244"/>
                <a:gd name="connsiteY23" fmla="*/ 209295 h 240280"/>
                <a:gd name="connsiteX24" fmla="*/ 1065276 w 1571244"/>
                <a:gd name="connsiteY24" fmla="*/ 221487 h 240280"/>
                <a:gd name="connsiteX25" fmla="*/ 1089660 w 1571244"/>
                <a:gd name="connsiteY25" fmla="*/ 233679 h 240280"/>
                <a:gd name="connsiteX26" fmla="*/ 1229868 w 1571244"/>
                <a:gd name="connsiteY26" fmla="*/ 233679 h 240280"/>
                <a:gd name="connsiteX27" fmla="*/ 1266444 w 1571244"/>
                <a:gd name="connsiteY27" fmla="*/ 191007 h 240280"/>
                <a:gd name="connsiteX28" fmla="*/ 1272540 w 1571244"/>
                <a:gd name="connsiteY28" fmla="*/ 172719 h 240280"/>
                <a:gd name="connsiteX29" fmla="*/ 1290828 w 1571244"/>
                <a:gd name="connsiteY29" fmla="*/ 154431 h 240280"/>
                <a:gd name="connsiteX30" fmla="*/ 1303020 w 1571244"/>
                <a:gd name="connsiteY30" fmla="*/ 136143 h 240280"/>
                <a:gd name="connsiteX31" fmla="*/ 1339596 w 1571244"/>
                <a:gd name="connsiteY31" fmla="*/ 111759 h 240280"/>
                <a:gd name="connsiteX32" fmla="*/ 1382268 w 1571244"/>
                <a:gd name="connsiteY32" fmla="*/ 81279 h 240280"/>
                <a:gd name="connsiteX33" fmla="*/ 1485900 w 1571244"/>
                <a:gd name="connsiteY33" fmla="*/ 87375 h 240280"/>
                <a:gd name="connsiteX34" fmla="*/ 1528572 w 1571244"/>
                <a:gd name="connsiteY34" fmla="*/ 99567 h 240280"/>
                <a:gd name="connsiteX35" fmla="*/ 1552956 w 1571244"/>
                <a:gd name="connsiteY35" fmla="*/ 111759 h 240280"/>
                <a:gd name="connsiteX36" fmla="*/ 1571244 w 1571244"/>
                <a:gd name="connsiteY36" fmla="*/ 117855 h 240280"/>
                <a:gd name="connsiteX0" fmla="*/ 0 w 1552956"/>
                <a:gd name="connsiteY0" fmla="*/ 67563 h 240280"/>
                <a:gd name="connsiteX1" fmla="*/ 224028 w 1552956"/>
                <a:gd name="connsiteY1" fmla="*/ 32511 h 240280"/>
                <a:gd name="connsiteX2" fmla="*/ 248412 w 1552956"/>
                <a:gd name="connsiteY2" fmla="*/ 26415 h 240280"/>
                <a:gd name="connsiteX3" fmla="*/ 266700 w 1552956"/>
                <a:gd name="connsiteY3" fmla="*/ 20319 h 240280"/>
                <a:gd name="connsiteX4" fmla="*/ 272796 w 1552956"/>
                <a:gd name="connsiteY4" fmla="*/ 2031 h 240280"/>
                <a:gd name="connsiteX5" fmla="*/ 297180 w 1552956"/>
                <a:gd name="connsiteY5" fmla="*/ 26415 h 240280"/>
                <a:gd name="connsiteX6" fmla="*/ 333756 w 1552956"/>
                <a:gd name="connsiteY6" fmla="*/ 93471 h 240280"/>
                <a:gd name="connsiteX7" fmla="*/ 388620 w 1552956"/>
                <a:gd name="connsiteY7" fmla="*/ 136143 h 240280"/>
                <a:gd name="connsiteX8" fmla="*/ 413004 w 1552956"/>
                <a:gd name="connsiteY8" fmla="*/ 148335 h 240280"/>
                <a:gd name="connsiteX9" fmla="*/ 480060 w 1552956"/>
                <a:gd name="connsiteY9" fmla="*/ 160527 h 240280"/>
                <a:gd name="connsiteX10" fmla="*/ 498348 w 1552956"/>
                <a:gd name="connsiteY10" fmla="*/ 166623 h 240280"/>
                <a:gd name="connsiteX11" fmla="*/ 589788 w 1552956"/>
                <a:gd name="connsiteY11" fmla="*/ 154431 h 240280"/>
                <a:gd name="connsiteX12" fmla="*/ 608076 w 1552956"/>
                <a:gd name="connsiteY12" fmla="*/ 136143 h 240280"/>
                <a:gd name="connsiteX13" fmla="*/ 626364 w 1552956"/>
                <a:gd name="connsiteY13" fmla="*/ 130047 h 240280"/>
                <a:gd name="connsiteX14" fmla="*/ 650748 w 1552956"/>
                <a:gd name="connsiteY14" fmla="*/ 111759 h 240280"/>
                <a:gd name="connsiteX15" fmla="*/ 669036 w 1552956"/>
                <a:gd name="connsiteY15" fmla="*/ 93471 h 240280"/>
                <a:gd name="connsiteX16" fmla="*/ 717804 w 1552956"/>
                <a:gd name="connsiteY16" fmla="*/ 87375 h 240280"/>
                <a:gd name="connsiteX17" fmla="*/ 790956 w 1552956"/>
                <a:gd name="connsiteY17" fmla="*/ 111759 h 240280"/>
                <a:gd name="connsiteX18" fmla="*/ 827532 w 1552956"/>
                <a:gd name="connsiteY18" fmla="*/ 148335 h 240280"/>
                <a:gd name="connsiteX19" fmla="*/ 845820 w 1552956"/>
                <a:gd name="connsiteY19" fmla="*/ 154431 h 240280"/>
                <a:gd name="connsiteX20" fmla="*/ 888492 w 1552956"/>
                <a:gd name="connsiteY20" fmla="*/ 178815 h 240280"/>
                <a:gd name="connsiteX21" fmla="*/ 931164 w 1552956"/>
                <a:gd name="connsiteY21" fmla="*/ 191007 h 240280"/>
                <a:gd name="connsiteX22" fmla="*/ 967740 w 1552956"/>
                <a:gd name="connsiteY22" fmla="*/ 203199 h 240280"/>
                <a:gd name="connsiteX23" fmla="*/ 998220 w 1552956"/>
                <a:gd name="connsiteY23" fmla="*/ 209295 h 240280"/>
                <a:gd name="connsiteX24" fmla="*/ 1065276 w 1552956"/>
                <a:gd name="connsiteY24" fmla="*/ 221487 h 240280"/>
                <a:gd name="connsiteX25" fmla="*/ 1089660 w 1552956"/>
                <a:gd name="connsiteY25" fmla="*/ 233679 h 240280"/>
                <a:gd name="connsiteX26" fmla="*/ 1229868 w 1552956"/>
                <a:gd name="connsiteY26" fmla="*/ 233679 h 240280"/>
                <a:gd name="connsiteX27" fmla="*/ 1266444 w 1552956"/>
                <a:gd name="connsiteY27" fmla="*/ 191007 h 240280"/>
                <a:gd name="connsiteX28" fmla="*/ 1272540 w 1552956"/>
                <a:gd name="connsiteY28" fmla="*/ 172719 h 240280"/>
                <a:gd name="connsiteX29" fmla="*/ 1290828 w 1552956"/>
                <a:gd name="connsiteY29" fmla="*/ 154431 h 240280"/>
                <a:gd name="connsiteX30" fmla="*/ 1303020 w 1552956"/>
                <a:gd name="connsiteY30" fmla="*/ 136143 h 240280"/>
                <a:gd name="connsiteX31" fmla="*/ 1339596 w 1552956"/>
                <a:gd name="connsiteY31" fmla="*/ 111759 h 240280"/>
                <a:gd name="connsiteX32" fmla="*/ 1382268 w 1552956"/>
                <a:gd name="connsiteY32" fmla="*/ 81279 h 240280"/>
                <a:gd name="connsiteX33" fmla="*/ 1485900 w 1552956"/>
                <a:gd name="connsiteY33" fmla="*/ 87375 h 240280"/>
                <a:gd name="connsiteX34" fmla="*/ 1528572 w 1552956"/>
                <a:gd name="connsiteY34" fmla="*/ 99567 h 240280"/>
                <a:gd name="connsiteX35" fmla="*/ 1552956 w 1552956"/>
                <a:gd name="connsiteY35" fmla="*/ 111759 h 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52956" h="240280">
                  <a:moveTo>
                    <a:pt x="0" y="67563"/>
                  </a:moveTo>
                  <a:lnTo>
                    <a:pt x="224028" y="32511"/>
                  </a:lnTo>
                  <a:cubicBezTo>
                    <a:pt x="232287" y="31105"/>
                    <a:pt x="240356" y="28717"/>
                    <a:pt x="248412" y="26415"/>
                  </a:cubicBezTo>
                  <a:cubicBezTo>
                    <a:pt x="254591" y="24650"/>
                    <a:pt x="260604" y="22351"/>
                    <a:pt x="266700" y="20319"/>
                  </a:cubicBezTo>
                  <a:cubicBezTo>
                    <a:pt x="268732" y="14223"/>
                    <a:pt x="267049" y="4905"/>
                    <a:pt x="272796" y="2031"/>
                  </a:cubicBezTo>
                  <a:cubicBezTo>
                    <a:pt x="292062" y="-7602"/>
                    <a:pt x="294170" y="19792"/>
                    <a:pt x="297180" y="26415"/>
                  </a:cubicBezTo>
                  <a:cubicBezTo>
                    <a:pt x="302732" y="38630"/>
                    <a:pt x="320395" y="77437"/>
                    <a:pt x="333756" y="93471"/>
                  </a:cubicBezTo>
                  <a:cubicBezTo>
                    <a:pt x="348091" y="110673"/>
                    <a:pt x="369200" y="126433"/>
                    <a:pt x="388620" y="136143"/>
                  </a:cubicBezTo>
                  <a:cubicBezTo>
                    <a:pt x="396748" y="140207"/>
                    <a:pt x="404495" y="145144"/>
                    <a:pt x="413004" y="148335"/>
                  </a:cubicBezTo>
                  <a:cubicBezTo>
                    <a:pt x="430692" y="154968"/>
                    <a:pt x="464484" y="158302"/>
                    <a:pt x="480060" y="160527"/>
                  </a:cubicBezTo>
                  <a:cubicBezTo>
                    <a:pt x="486156" y="162559"/>
                    <a:pt x="491922" y="166623"/>
                    <a:pt x="498348" y="166623"/>
                  </a:cubicBezTo>
                  <a:cubicBezTo>
                    <a:pt x="558015" y="166623"/>
                    <a:pt x="553510" y="166524"/>
                    <a:pt x="589788" y="154431"/>
                  </a:cubicBezTo>
                  <a:cubicBezTo>
                    <a:pt x="595884" y="148335"/>
                    <a:pt x="600903" y="140925"/>
                    <a:pt x="608076" y="136143"/>
                  </a:cubicBezTo>
                  <a:cubicBezTo>
                    <a:pt x="613423" y="132579"/>
                    <a:pt x="620785" y="133235"/>
                    <a:pt x="626364" y="130047"/>
                  </a:cubicBezTo>
                  <a:cubicBezTo>
                    <a:pt x="635185" y="125006"/>
                    <a:pt x="643034" y="118371"/>
                    <a:pt x="650748" y="111759"/>
                  </a:cubicBezTo>
                  <a:cubicBezTo>
                    <a:pt x="657294" y="106148"/>
                    <a:pt x="660934" y="96417"/>
                    <a:pt x="669036" y="93471"/>
                  </a:cubicBezTo>
                  <a:cubicBezTo>
                    <a:pt x="684432" y="87872"/>
                    <a:pt x="701548" y="89407"/>
                    <a:pt x="717804" y="87375"/>
                  </a:cubicBezTo>
                  <a:cubicBezTo>
                    <a:pt x="749315" y="92627"/>
                    <a:pt x="763738" y="91346"/>
                    <a:pt x="790956" y="111759"/>
                  </a:cubicBezTo>
                  <a:cubicBezTo>
                    <a:pt x="804750" y="122104"/>
                    <a:pt x="811175" y="142883"/>
                    <a:pt x="827532" y="148335"/>
                  </a:cubicBezTo>
                  <a:cubicBezTo>
                    <a:pt x="833628" y="150367"/>
                    <a:pt x="840073" y="151557"/>
                    <a:pt x="845820" y="154431"/>
                  </a:cubicBezTo>
                  <a:cubicBezTo>
                    <a:pt x="907042" y="185042"/>
                    <a:pt x="813681" y="146753"/>
                    <a:pt x="888492" y="178815"/>
                  </a:cubicBezTo>
                  <a:cubicBezTo>
                    <a:pt x="904426" y="185644"/>
                    <a:pt x="913978" y="185851"/>
                    <a:pt x="931164" y="191007"/>
                  </a:cubicBezTo>
                  <a:cubicBezTo>
                    <a:pt x="943474" y="194700"/>
                    <a:pt x="955138" y="200679"/>
                    <a:pt x="967740" y="203199"/>
                  </a:cubicBezTo>
                  <a:lnTo>
                    <a:pt x="998220" y="209295"/>
                  </a:lnTo>
                  <a:cubicBezTo>
                    <a:pt x="1084013" y="224894"/>
                    <a:pt x="989986" y="206429"/>
                    <a:pt x="1065276" y="221487"/>
                  </a:cubicBezTo>
                  <a:cubicBezTo>
                    <a:pt x="1073404" y="225551"/>
                    <a:pt x="1080711" y="232100"/>
                    <a:pt x="1089660" y="233679"/>
                  </a:cubicBezTo>
                  <a:cubicBezTo>
                    <a:pt x="1153403" y="244928"/>
                    <a:pt x="1170190" y="239647"/>
                    <a:pt x="1229868" y="233679"/>
                  </a:cubicBezTo>
                  <a:cubicBezTo>
                    <a:pt x="1244281" y="219266"/>
                    <a:pt x="1256017" y="209254"/>
                    <a:pt x="1266444" y="191007"/>
                  </a:cubicBezTo>
                  <a:cubicBezTo>
                    <a:pt x="1269632" y="185428"/>
                    <a:pt x="1268976" y="178066"/>
                    <a:pt x="1272540" y="172719"/>
                  </a:cubicBezTo>
                  <a:cubicBezTo>
                    <a:pt x="1277322" y="165546"/>
                    <a:pt x="1285309" y="161054"/>
                    <a:pt x="1290828" y="154431"/>
                  </a:cubicBezTo>
                  <a:cubicBezTo>
                    <a:pt x="1295518" y="148803"/>
                    <a:pt x="1297506" y="140968"/>
                    <a:pt x="1303020" y="136143"/>
                  </a:cubicBezTo>
                  <a:cubicBezTo>
                    <a:pt x="1314047" y="126494"/>
                    <a:pt x="1327404" y="119887"/>
                    <a:pt x="1339596" y="111759"/>
                  </a:cubicBezTo>
                  <a:cubicBezTo>
                    <a:pt x="1366338" y="93931"/>
                    <a:pt x="1352023" y="103963"/>
                    <a:pt x="1382268" y="81279"/>
                  </a:cubicBezTo>
                  <a:cubicBezTo>
                    <a:pt x="1416812" y="83311"/>
                    <a:pt x="1451452" y="84094"/>
                    <a:pt x="1485900" y="87375"/>
                  </a:cubicBezTo>
                  <a:cubicBezTo>
                    <a:pt x="1492529" y="88006"/>
                    <a:pt x="1520735" y="96208"/>
                    <a:pt x="1528572" y="99567"/>
                  </a:cubicBezTo>
                  <a:cubicBezTo>
                    <a:pt x="1536925" y="103147"/>
                    <a:pt x="1544603" y="108179"/>
                    <a:pt x="1552956" y="11175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7F6EC98-EED6-0C9D-AC74-E00057D650CD}"/>
                </a:ext>
              </a:extLst>
            </p:cNvPr>
            <p:cNvSpPr/>
            <p:nvPr/>
          </p:nvSpPr>
          <p:spPr>
            <a:xfrm>
              <a:off x="9713048" y="2129946"/>
              <a:ext cx="1550289" cy="176784"/>
            </a:xfrm>
            <a:custGeom>
              <a:avLst/>
              <a:gdLst>
                <a:gd name="connsiteX0" fmla="*/ 0 w 2139696"/>
                <a:gd name="connsiteY0" fmla="*/ 121920 h 182880"/>
                <a:gd name="connsiteX1" fmla="*/ 121920 w 2139696"/>
                <a:gd name="connsiteY1" fmla="*/ 91440 h 182880"/>
                <a:gd name="connsiteX2" fmla="*/ 176784 w 2139696"/>
                <a:gd name="connsiteY2" fmla="*/ 60960 h 182880"/>
                <a:gd name="connsiteX3" fmla="*/ 225552 w 2139696"/>
                <a:gd name="connsiteY3" fmla="*/ 42672 h 182880"/>
                <a:gd name="connsiteX4" fmla="*/ 249936 w 2139696"/>
                <a:gd name="connsiteY4" fmla="*/ 30480 h 182880"/>
                <a:gd name="connsiteX5" fmla="*/ 274320 w 2139696"/>
                <a:gd name="connsiteY5" fmla="*/ 24384 h 182880"/>
                <a:gd name="connsiteX6" fmla="*/ 341376 w 2139696"/>
                <a:gd name="connsiteY6" fmla="*/ 12192 h 182880"/>
                <a:gd name="connsiteX7" fmla="*/ 408432 w 2139696"/>
                <a:gd name="connsiteY7" fmla="*/ 18288 h 182880"/>
                <a:gd name="connsiteX8" fmla="*/ 445008 w 2139696"/>
                <a:gd name="connsiteY8" fmla="*/ 42672 h 182880"/>
                <a:gd name="connsiteX9" fmla="*/ 512064 w 2139696"/>
                <a:gd name="connsiteY9" fmla="*/ 91440 h 182880"/>
                <a:gd name="connsiteX10" fmla="*/ 548640 w 2139696"/>
                <a:gd name="connsiteY10" fmla="*/ 128016 h 182880"/>
                <a:gd name="connsiteX11" fmla="*/ 566928 w 2139696"/>
                <a:gd name="connsiteY11" fmla="*/ 146304 h 182880"/>
                <a:gd name="connsiteX12" fmla="*/ 609600 w 2139696"/>
                <a:gd name="connsiteY12" fmla="*/ 164592 h 182880"/>
                <a:gd name="connsiteX13" fmla="*/ 633984 w 2139696"/>
                <a:gd name="connsiteY13" fmla="*/ 176784 h 182880"/>
                <a:gd name="connsiteX14" fmla="*/ 652272 w 2139696"/>
                <a:gd name="connsiteY14" fmla="*/ 182880 h 182880"/>
                <a:gd name="connsiteX15" fmla="*/ 737616 w 2139696"/>
                <a:gd name="connsiteY15" fmla="*/ 176784 h 182880"/>
                <a:gd name="connsiteX16" fmla="*/ 774192 w 2139696"/>
                <a:gd name="connsiteY16" fmla="*/ 152400 h 182880"/>
                <a:gd name="connsiteX17" fmla="*/ 810768 w 2139696"/>
                <a:gd name="connsiteY17" fmla="*/ 146304 h 182880"/>
                <a:gd name="connsiteX18" fmla="*/ 853440 w 2139696"/>
                <a:gd name="connsiteY18" fmla="*/ 115824 h 182880"/>
                <a:gd name="connsiteX19" fmla="*/ 902208 w 2139696"/>
                <a:gd name="connsiteY19" fmla="*/ 91440 h 182880"/>
                <a:gd name="connsiteX20" fmla="*/ 957072 w 2139696"/>
                <a:gd name="connsiteY20" fmla="*/ 60960 h 182880"/>
                <a:gd name="connsiteX21" fmla="*/ 975360 w 2139696"/>
                <a:gd name="connsiteY21" fmla="*/ 48768 h 182880"/>
                <a:gd name="connsiteX22" fmla="*/ 1011936 w 2139696"/>
                <a:gd name="connsiteY22" fmla="*/ 36576 h 182880"/>
                <a:gd name="connsiteX23" fmla="*/ 1066800 w 2139696"/>
                <a:gd name="connsiteY23" fmla="*/ 18288 h 182880"/>
                <a:gd name="connsiteX24" fmla="*/ 1115568 w 2139696"/>
                <a:gd name="connsiteY24" fmla="*/ 6096 h 182880"/>
                <a:gd name="connsiteX25" fmla="*/ 1213104 w 2139696"/>
                <a:gd name="connsiteY25" fmla="*/ 12192 h 182880"/>
                <a:gd name="connsiteX26" fmla="*/ 1243584 w 2139696"/>
                <a:gd name="connsiteY26" fmla="*/ 18288 h 182880"/>
                <a:gd name="connsiteX27" fmla="*/ 1280160 w 2139696"/>
                <a:gd name="connsiteY27" fmla="*/ 30480 h 182880"/>
                <a:gd name="connsiteX28" fmla="*/ 1322832 w 2139696"/>
                <a:gd name="connsiteY28" fmla="*/ 67056 h 182880"/>
                <a:gd name="connsiteX29" fmla="*/ 1365504 w 2139696"/>
                <a:gd name="connsiteY29" fmla="*/ 97536 h 182880"/>
                <a:gd name="connsiteX30" fmla="*/ 1402080 w 2139696"/>
                <a:gd name="connsiteY30" fmla="*/ 115824 h 182880"/>
                <a:gd name="connsiteX31" fmla="*/ 1536192 w 2139696"/>
                <a:gd name="connsiteY31" fmla="*/ 103632 h 182880"/>
                <a:gd name="connsiteX32" fmla="*/ 1584960 w 2139696"/>
                <a:gd name="connsiteY32" fmla="*/ 85344 h 182880"/>
                <a:gd name="connsiteX33" fmla="*/ 1609344 w 2139696"/>
                <a:gd name="connsiteY33" fmla="*/ 67056 h 182880"/>
                <a:gd name="connsiteX34" fmla="*/ 1639824 w 2139696"/>
                <a:gd name="connsiteY34" fmla="*/ 60960 h 182880"/>
                <a:gd name="connsiteX35" fmla="*/ 1670304 w 2139696"/>
                <a:gd name="connsiteY35" fmla="*/ 36576 h 182880"/>
                <a:gd name="connsiteX36" fmla="*/ 1706880 w 2139696"/>
                <a:gd name="connsiteY36" fmla="*/ 24384 h 182880"/>
                <a:gd name="connsiteX37" fmla="*/ 1725168 w 2139696"/>
                <a:gd name="connsiteY37" fmla="*/ 18288 h 182880"/>
                <a:gd name="connsiteX38" fmla="*/ 1749552 w 2139696"/>
                <a:gd name="connsiteY38" fmla="*/ 12192 h 182880"/>
                <a:gd name="connsiteX39" fmla="*/ 1786128 w 2139696"/>
                <a:gd name="connsiteY39" fmla="*/ 0 h 182880"/>
                <a:gd name="connsiteX40" fmla="*/ 2139696 w 2139696"/>
                <a:gd name="connsiteY40" fmla="*/ 6096 h 182880"/>
                <a:gd name="connsiteX0" fmla="*/ 0 w 2139696"/>
                <a:gd name="connsiteY0" fmla="*/ 121920 h 182880"/>
                <a:gd name="connsiteX1" fmla="*/ 114300 w 2139696"/>
                <a:gd name="connsiteY1" fmla="*/ 91440 h 182880"/>
                <a:gd name="connsiteX2" fmla="*/ 176784 w 2139696"/>
                <a:gd name="connsiteY2" fmla="*/ 60960 h 182880"/>
                <a:gd name="connsiteX3" fmla="*/ 225552 w 2139696"/>
                <a:gd name="connsiteY3" fmla="*/ 42672 h 182880"/>
                <a:gd name="connsiteX4" fmla="*/ 249936 w 2139696"/>
                <a:gd name="connsiteY4" fmla="*/ 30480 h 182880"/>
                <a:gd name="connsiteX5" fmla="*/ 274320 w 2139696"/>
                <a:gd name="connsiteY5" fmla="*/ 24384 h 182880"/>
                <a:gd name="connsiteX6" fmla="*/ 341376 w 2139696"/>
                <a:gd name="connsiteY6" fmla="*/ 12192 h 182880"/>
                <a:gd name="connsiteX7" fmla="*/ 408432 w 2139696"/>
                <a:gd name="connsiteY7" fmla="*/ 18288 h 182880"/>
                <a:gd name="connsiteX8" fmla="*/ 445008 w 2139696"/>
                <a:gd name="connsiteY8" fmla="*/ 42672 h 182880"/>
                <a:gd name="connsiteX9" fmla="*/ 512064 w 2139696"/>
                <a:gd name="connsiteY9" fmla="*/ 91440 h 182880"/>
                <a:gd name="connsiteX10" fmla="*/ 548640 w 2139696"/>
                <a:gd name="connsiteY10" fmla="*/ 128016 h 182880"/>
                <a:gd name="connsiteX11" fmla="*/ 566928 w 2139696"/>
                <a:gd name="connsiteY11" fmla="*/ 146304 h 182880"/>
                <a:gd name="connsiteX12" fmla="*/ 609600 w 2139696"/>
                <a:gd name="connsiteY12" fmla="*/ 164592 h 182880"/>
                <a:gd name="connsiteX13" fmla="*/ 633984 w 2139696"/>
                <a:gd name="connsiteY13" fmla="*/ 176784 h 182880"/>
                <a:gd name="connsiteX14" fmla="*/ 652272 w 2139696"/>
                <a:gd name="connsiteY14" fmla="*/ 182880 h 182880"/>
                <a:gd name="connsiteX15" fmla="*/ 737616 w 2139696"/>
                <a:gd name="connsiteY15" fmla="*/ 176784 h 182880"/>
                <a:gd name="connsiteX16" fmla="*/ 774192 w 2139696"/>
                <a:gd name="connsiteY16" fmla="*/ 152400 h 182880"/>
                <a:gd name="connsiteX17" fmla="*/ 810768 w 2139696"/>
                <a:gd name="connsiteY17" fmla="*/ 146304 h 182880"/>
                <a:gd name="connsiteX18" fmla="*/ 853440 w 2139696"/>
                <a:gd name="connsiteY18" fmla="*/ 115824 h 182880"/>
                <a:gd name="connsiteX19" fmla="*/ 902208 w 2139696"/>
                <a:gd name="connsiteY19" fmla="*/ 91440 h 182880"/>
                <a:gd name="connsiteX20" fmla="*/ 957072 w 2139696"/>
                <a:gd name="connsiteY20" fmla="*/ 60960 h 182880"/>
                <a:gd name="connsiteX21" fmla="*/ 975360 w 2139696"/>
                <a:gd name="connsiteY21" fmla="*/ 48768 h 182880"/>
                <a:gd name="connsiteX22" fmla="*/ 1011936 w 2139696"/>
                <a:gd name="connsiteY22" fmla="*/ 36576 h 182880"/>
                <a:gd name="connsiteX23" fmla="*/ 1066800 w 2139696"/>
                <a:gd name="connsiteY23" fmla="*/ 18288 h 182880"/>
                <a:gd name="connsiteX24" fmla="*/ 1115568 w 2139696"/>
                <a:gd name="connsiteY24" fmla="*/ 6096 h 182880"/>
                <a:gd name="connsiteX25" fmla="*/ 1213104 w 2139696"/>
                <a:gd name="connsiteY25" fmla="*/ 12192 h 182880"/>
                <a:gd name="connsiteX26" fmla="*/ 1243584 w 2139696"/>
                <a:gd name="connsiteY26" fmla="*/ 18288 h 182880"/>
                <a:gd name="connsiteX27" fmla="*/ 1280160 w 2139696"/>
                <a:gd name="connsiteY27" fmla="*/ 30480 h 182880"/>
                <a:gd name="connsiteX28" fmla="*/ 1322832 w 2139696"/>
                <a:gd name="connsiteY28" fmla="*/ 67056 h 182880"/>
                <a:gd name="connsiteX29" fmla="*/ 1365504 w 2139696"/>
                <a:gd name="connsiteY29" fmla="*/ 97536 h 182880"/>
                <a:gd name="connsiteX30" fmla="*/ 1402080 w 2139696"/>
                <a:gd name="connsiteY30" fmla="*/ 115824 h 182880"/>
                <a:gd name="connsiteX31" fmla="*/ 1536192 w 2139696"/>
                <a:gd name="connsiteY31" fmla="*/ 103632 h 182880"/>
                <a:gd name="connsiteX32" fmla="*/ 1584960 w 2139696"/>
                <a:gd name="connsiteY32" fmla="*/ 85344 h 182880"/>
                <a:gd name="connsiteX33" fmla="*/ 1609344 w 2139696"/>
                <a:gd name="connsiteY33" fmla="*/ 67056 h 182880"/>
                <a:gd name="connsiteX34" fmla="*/ 1639824 w 2139696"/>
                <a:gd name="connsiteY34" fmla="*/ 60960 h 182880"/>
                <a:gd name="connsiteX35" fmla="*/ 1670304 w 2139696"/>
                <a:gd name="connsiteY35" fmla="*/ 36576 h 182880"/>
                <a:gd name="connsiteX36" fmla="*/ 1706880 w 2139696"/>
                <a:gd name="connsiteY36" fmla="*/ 24384 h 182880"/>
                <a:gd name="connsiteX37" fmla="*/ 1725168 w 2139696"/>
                <a:gd name="connsiteY37" fmla="*/ 18288 h 182880"/>
                <a:gd name="connsiteX38" fmla="*/ 1749552 w 2139696"/>
                <a:gd name="connsiteY38" fmla="*/ 12192 h 182880"/>
                <a:gd name="connsiteX39" fmla="*/ 1786128 w 2139696"/>
                <a:gd name="connsiteY39" fmla="*/ 0 h 182880"/>
                <a:gd name="connsiteX40" fmla="*/ 2139696 w 2139696"/>
                <a:gd name="connsiteY40" fmla="*/ 6096 h 182880"/>
                <a:gd name="connsiteX0" fmla="*/ 0 w 2025396"/>
                <a:gd name="connsiteY0" fmla="*/ 91440 h 182880"/>
                <a:gd name="connsiteX1" fmla="*/ 62484 w 2025396"/>
                <a:gd name="connsiteY1" fmla="*/ 60960 h 182880"/>
                <a:gd name="connsiteX2" fmla="*/ 111252 w 2025396"/>
                <a:gd name="connsiteY2" fmla="*/ 42672 h 182880"/>
                <a:gd name="connsiteX3" fmla="*/ 135636 w 2025396"/>
                <a:gd name="connsiteY3" fmla="*/ 30480 h 182880"/>
                <a:gd name="connsiteX4" fmla="*/ 160020 w 2025396"/>
                <a:gd name="connsiteY4" fmla="*/ 24384 h 182880"/>
                <a:gd name="connsiteX5" fmla="*/ 227076 w 2025396"/>
                <a:gd name="connsiteY5" fmla="*/ 12192 h 182880"/>
                <a:gd name="connsiteX6" fmla="*/ 294132 w 2025396"/>
                <a:gd name="connsiteY6" fmla="*/ 18288 h 182880"/>
                <a:gd name="connsiteX7" fmla="*/ 330708 w 2025396"/>
                <a:gd name="connsiteY7" fmla="*/ 42672 h 182880"/>
                <a:gd name="connsiteX8" fmla="*/ 397764 w 2025396"/>
                <a:gd name="connsiteY8" fmla="*/ 91440 h 182880"/>
                <a:gd name="connsiteX9" fmla="*/ 434340 w 2025396"/>
                <a:gd name="connsiteY9" fmla="*/ 128016 h 182880"/>
                <a:gd name="connsiteX10" fmla="*/ 452628 w 2025396"/>
                <a:gd name="connsiteY10" fmla="*/ 146304 h 182880"/>
                <a:gd name="connsiteX11" fmla="*/ 495300 w 2025396"/>
                <a:gd name="connsiteY11" fmla="*/ 164592 h 182880"/>
                <a:gd name="connsiteX12" fmla="*/ 519684 w 2025396"/>
                <a:gd name="connsiteY12" fmla="*/ 176784 h 182880"/>
                <a:gd name="connsiteX13" fmla="*/ 537972 w 2025396"/>
                <a:gd name="connsiteY13" fmla="*/ 182880 h 182880"/>
                <a:gd name="connsiteX14" fmla="*/ 623316 w 2025396"/>
                <a:gd name="connsiteY14" fmla="*/ 176784 h 182880"/>
                <a:gd name="connsiteX15" fmla="*/ 659892 w 2025396"/>
                <a:gd name="connsiteY15" fmla="*/ 152400 h 182880"/>
                <a:gd name="connsiteX16" fmla="*/ 696468 w 2025396"/>
                <a:gd name="connsiteY16" fmla="*/ 146304 h 182880"/>
                <a:gd name="connsiteX17" fmla="*/ 739140 w 2025396"/>
                <a:gd name="connsiteY17" fmla="*/ 115824 h 182880"/>
                <a:gd name="connsiteX18" fmla="*/ 787908 w 2025396"/>
                <a:gd name="connsiteY18" fmla="*/ 91440 h 182880"/>
                <a:gd name="connsiteX19" fmla="*/ 842772 w 2025396"/>
                <a:gd name="connsiteY19" fmla="*/ 60960 h 182880"/>
                <a:gd name="connsiteX20" fmla="*/ 861060 w 2025396"/>
                <a:gd name="connsiteY20" fmla="*/ 48768 h 182880"/>
                <a:gd name="connsiteX21" fmla="*/ 897636 w 2025396"/>
                <a:gd name="connsiteY21" fmla="*/ 36576 h 182880"/>
                <a:gd name="connsiteX22" fmla="*/ 952500 w 2025396"/>
                <a:gd name="connsiteY22" fmla="*/ 18288 h 182880"/>
                <a:gd name="connsiteX23" fmla="*/ 1001268 w 2025396"/>
                <a:gd name="connsiteY23" fmla="*/ 6096 h 182880"/>
                <a:gd name="connsiteX24" fmla="*/ 1098804 w 2025396"/>
                <a:gd name="connsiteY24" fmla="*/ 12192 h 182880"/>
                <a:gd name="connsiteX25" fmla="*/ 1129284 w 2025396"/>
                <a:gd name="connsiteY25" fmla="*/ 18288 h 182880"/>
                <a:gd name="connsiteX26" fmla="*/ 1165860 w 2025396"/>
                <a:gd name="connsiteY26" fmla="*/ 30480 h 182880"/>
                <a:gd name="connsiteX27" fmla="*/ 1208532 w 2025396"/>
                <a:gd name="connsiteY27" fmla="*/ 67056 h 182880"/>
                <a:gd name="connsiteX28" fmla="*/ 1251204 w 2025396"/>
                <a:gd name="connsiteY28" fmla="*/ 97536 h 182880"/>
                <a:gd name="connsiteX29" fmla="*/ 1287780 w 2025396"/>
                <a:gd name="connsiteY29" fmla="*/ 115824 h 182880"/>
                <a:gd name="connsiteX30" fmla="*/ 1421892 w 2025396"/>
                <a:gd name="connsiteY30" fmla="*/ 103632 h 182880"/>
                <a:gd name="connsiteX31" fmla="*/ 1470660 w 2025396"/>
                <a:gd name="connsiteY31" fmla="*/ 85344 h 182880"/>
                <a:gd name="connsiteX32" fmla="*/ 1495044 w 2025396"/>
                <a:gd name="connsiteY32" fmla="*/ 67056 h 182880"/>
                <a:gd name="connsiteX33" fmla="*/ 1525524 w 2025396"/>
                <a:gd name="connsiteY33" fmla="*/ 60960 h 182880"/>
                <a:gd name="connsiteX34" fmla="*/ 1556004 w 2025396"/>
                <a:gd name="connsiteY34" fmla="*/ 36576 h 182880"/>
                <a:gd name="connsiteX35" fmla="*/ 1592580 w 2025396"/>
                <a:gd name="connsiteY35" fmla="*/ 24384 h 182880"/>
                <a:gd name="connsiteX36" fmla="*/ 1610868 w 2025396"/>
                <a:gd name="connsiteY36" fmla="*/ 18288 h 182880"/>
                <a:gd name="connsiteX37" fmla="*/ 1635252 w 2025396"/>
                <a:gd name="connsiteY37" fmla="*/ 12192 h 182880"/>
                <a:gd name="connsiteX38" fmla="*/ 1671828 w 2025396"/>
                <a:gd name="connsiteY38" fmla="*/ 0 h 182880"/>
                <a:gd name="connsiteX39" fmla="*/ 2025396 w 2025396"/>
                <a:gd name="connsiteY39" fmla="*/ 6096 h 182880"/>
                <a:gd name="connsiteX0" fmla="*/ 0 w 1671828"/>
                <a:gd name="connsiteY0" fmla="*/ 91440 h 182880"/>
                <a:gd name="connsiteX1" fmla="*/ 62484 w 1671828"/>
                <a:gd name="connsiteY1" fmla="*/ 60960 h 182880"/>
                <a:gd name="connsiteX2" fmla="*/ 111252 w 1671828"/>
                <a:gd name="connsiteY2" fmla="*/ 42672 h 182880"/>
                <a:gd name="connsiteX3" fmla="*/ 135636 w 1671828"/>
                <a:gd name="connsiteY3" fmla="*/ 30480 h 182880"/>
                <a:gd name="connsiteX4" fmla="*/ 160020 w 1671828"/>
                <a:gd name="connsiteY4" fmla="*/ 24384 h 182880"/>
                <a:gd name="connsiteX5" fmla="*/ 227076 w 1671828"/>
                <a:gd name="connsiteY5" fmla="*/ 12192 h 182880"/>
                <a:gd name="connsiteX6" fmla="*/ 294132 w 1671828"/>
                <a:gd name="connsiteY6" fmla="*/ 18288 h 182880"/>
                <a:gd name="connsiteX7" fmla="*/ 330708 w 1671828"/>
                <a:gd name="connsiteY7" fmla="*/ 42672 h 182880"/>
                <a:gd name="connsiteX8" fmla="*/ 397764 w 1671828"/>
                <a:gd name="connsiteY8" fmla="*/ 91440 h 182880"/>
                <a:gd name="connsiteX9" fmla="*/ 434340 w 1671828"/>
                <a:gd name="connsiteY9" fmla="*/ 128016 h 182880"/>
                <a:gd name="connsiteX10" fmla="*/ 452628 w 1671828"/>
                <a:gd name="connsiteY10" fmla="*/ 146304 h 182880"/>
                <a:gd name="connsiteX11" fmla="*/ 495300 w 1671828"/>
                <a:gd name="connsiteY11" fmla="*/ 164592 h 182880"/>
                <a:gd name="connsiteX12" fmla="*/ 519684 w 1671828"/>
                <a:gd name="connsiteY12" fmla="*/ 176784 h 182880"/>
                <a:gd name="connsiteX13" fmla="*/ 537972 w 1671828"/>
                <a:gd name="connsiteY13" fmla="*/ 182880 h 182880"/>
                <a:gd name="connsiteX14" fmla="*/ 623316 w 1671828"/>
                <a:gd name="connsiteY14" fmla="*/ 176784 h 182880"/>
                <a:gd name="connsiteX15" fmla="*/ 659892 w 1671828"/>
                <a:gd name="connsiteY15" fmla="*/ 152400 h 182880"/>
                <a:gd name="connsiteX16" fmla="*/ 696468 w 1671828"/>
                <a:gd name="connsiteY16" fmla="*/ 146304 h 182880"/>
                <a:gd name="connsiteX17" fmla="*/ 739140 w 1671828"/>
                <a:gd name="connsiteY17" fmla="*/ 115824 h 182880"/>
                <a:gd name="connsiteX18" fmla="*/ 787908 w 1671828"/>
                <a:gd name="connsiteY18" fmla="*/ 91440 h 182880"/>
                <a:gd name="connsiteX19" fmla="*/ 842772 w 1671828"/>
                <a:gd name="connsiteY19" fmla="*/ 60960 h 182880"/>
                <a:gd name="connsiteX20" fmla="*/ 861060 w 1671828"/>
                <a:gd name="connsiteY20" fmla="*/ 48768 h 182880"/>
                <a:gd name="connsiteX21" fmla="*/ 897636 w 1671828"/>
                <a:gd name="connsiteY21" fmla="*/ 36576 h 182880"/>
                <a:gd name="connsiteX22" fmla="*/ 952500 w 1671828"/>
                <a:gd name="connsiteY22" fmla="*/ 18288 h 182880"/>
                <a:gd name="connsiteX23" fmla="*/ 1001268 w 1671828"/>
                <a:gd name="connsiteY23" fmla="*/ 6096 h 182880"/>
                <a:gd name="connsiteX24" fmla="*/ 1098804 w 1671828"/>
                <a:gd name="connsiteY24" fmla="*/ 12192 h 182880"/>
                <a:gd name="connsiteX25" fmla="*/ 1129284 w 1671828"/>
                <a:gd name="connsiteY25" fmla="*/ 18288 h 182880"/>
                <a:gd name="connsiteX26" fmla="*/ 1165860 w 1671828"/>
                <a:gd name="connsiteY26" fmla="*/ 30480 h 182880"/>
                <a:gd name="connsiteX27" fmla="*/ 1208532 w 1671828"/>
                <a:gd name="connsiteY27" fmla="*/ 67056 h 182880"/>
                <a:gd name="connsiteX28" fmla="*/ 1251204 w 1671828"/>
                <a:gd name="connsiteY28" fmla="*/ 97536 h 182880"/>
                <a:gd name="connsiteX29" fmla="*/ 1287780 w 1671828"/>
                <a:gd name="connsiteY29" fmla="*/ 115824 h 182880"/>
                <a:gd name="connsiteX30" fmla="*/ 1421892 w 1671828"/>
                <a:gd name="connsiteY30" fmla="*/ 103632 h 182880"/>
                <a:gd name="connsiteX31" fmla="*/ 1470660 w 1671828"/>
                <a:gd name="connsiteY31" fmla="*/ 85344 h 182880"/>
                <a:gd name="connsiteX32" fmla="*/ 1495044 w 1671828"/>
                <a:gd name="connsiteY32" fmla="*/ 67056 h 182880"/>
                <a:gd name="connsiteX33" fmla="*/ 1525524 w 1671828"/>
                <a:gd name="connsiteY33" fmla="*/ 60960 h 182880"/>
                <a:gd name="connsiteX34" fmla="*/ 1556004 w 1671828"/>
                <a:gd name="connsiteY34" fmla="*/ 36576 h 182880"/>
                <a:gd name="connsiteX35" fmla="*/ 1592580 w 1671828"/>
                <a:gd name="connsiteY35" fmla="*/ 24384 h 182880"/>
                <a:gd name="connsiteX36" fmla="*/ 1610868 w 1671828"/>
                <a:gd name="connsiteY36" fmla="*/ 18288 h 182880"/>
                <a:gd name="connsiteX37" fmla="*/ 1635252 w 1671828"/>
                <a:gd name="connsiteY37" fmla="*/ 12192 h 182880"/>
                <a:gd name="connsiteX38" fmla="*/ 1671828 w 1671828"/>
                <a:gd name="connsiteY38" fmla="*/ 0 h 182880"/>
                <a:gd name="connsiteX0" fmla="*/ 0 w 1635252"/>
                <a:gd name="connsiteY0" fmla="*/ 85344 h 176784"/>
                <a:gd name="connsiteX1" fmla="*/ 62484 w 1635252"/>
                <a:gd name="connsiteY1" fmla="*/ 54864 h 176784"/>
                <a:gd name="connsiteX2" fmla="*/ 111252 w 1635252"/>
                <a:gd name="connsiteY2" fmla="*/ 36576 h 176784"/>
                <a:gd name="connsiteX3" fmla="*/ 135636 w 1635252"/>
                <a:gd name="connsiteY3" fmla="*/ 24384 h 176784"/>
                <a:gd name="connsiteX4" fmla="*/ 160020 w 1635252"/>
                <a:gd name="connsiteY4" fmla="*/ 18288 h 176784"/>
                <a:gd name="connsiteX5" fmla="*/ 227076 w 1635252"/>
                <a:gd name="connsiteY5" fmla="*/ 6096 h 176784"/>
                <a:gd name="connsiteX6" fmla="*/ 294132 w 1635252"/>
                <a:gd name="connsiteY6" fmla="*/ 12192 h 176784"/>
                <a:gd name="connsiteX7" fmla="*/ 330708 w 1635252"/>
                <a:gd name="connsiteY7" fmla="*/ 36576 h 176784"/>
                <a:gd name="connsiteX8" fmla="*/ 397764 w 1635252"/>
                <a:gd name="connsiteY8" fmla="*/ 85344 h 176784"/>
                <a:gd name="connsiteX9" fmla="*/ 434340 w 1635252"/>
                <a:gd name="connsiteY9" fmla="*/ 121920 h 176784"/>
                <a:gd name="connsiteX10" fmla="*/ 452628 w 1635252"/>
                <a:gd name="connsiteY10" fmla="*/ 140208 h 176784"/>
                <a:gd name="connsiteX11" fmla="*/ 495300 w 1635252"/>
                <a:gd name="connsiteY11" fmla="*/ 158496 h 176784"/>
                <a:gd name="connsiteX12" fmla="*/ 519684 w 1635252"/>
                <a:gd name="connsiteY12" fmla="*/ 170688 h 176784"/>
                <a:gd name="connsiteX13" fmla="*/ 537972 w 1635252"/>
                <a:gd name="connsiteY13" fmla="*/ 176784 h 176784"/>
                <a:gd name="connsiteX14" fmla="*/ 623316 w 1635252"/>
                <a:gd name="connsiteY14" fmla="*/ 170688 h 176784"/>
                <a:gd name="connsiteX15" fmla="*/ 659892 w 1635252"/>
                <a:gd name="connsiteY15" fmla="*/ 146304 h 176784"/>
                <a:gd name="connsiteX16" fmla="*/ 696468 w 1635252"/>
                <a:gd name="connsiteY16" fmla="*/ 140208 h 176784"/>
                <a:gd name="connsiteX17" fmla="*/ 739140 w 1635252"/>
                <a:gd name="connsiteY17" fmla="*/ 109728 h 176784"/>
                <a:gd name="connsiteX18" fmla="*/ 787908 w 1635252"/>
                <a:gd name="connsiteY18" fmla="*/ 85344 h 176784"/>
                <a:gd name="connsiteX19" fmla="*/ 842772 w 1635252"/>
                <a:gd name="connsiteY19" fmla="*/ 54864 h 176784"/>
                <a:gd name="connsiteX20" fmla="*/ 861060 w 1635252"/>
                <a:gd name="connsiteY20" fmla="*/ 42672 h 176784"/>
                <a:gd name="connsiteX21" fmla="*/ 897636 w 1635252"/>
                <a:gd name="connsiteY21" fmla="*/ 30480 h 176784"/>
                <a:gd name="connsiteX22" fmla="*/ 952500 w 1635252"/>
                <a:gd name="connsiteY22" fmla="*/ 12192 h 176784"/>
                <a:gd name="connsiteX23" fmla="*/ 1001268 w 1635252"/>
                <a:gd name="connsiteY23" fmla="*/ 0 h 176784"/>
                <a:gd name="connsiteX24" fmla="*/ 1098804 w 1635252"/>
                <a:gd name="connsiteY24" fmla="*/ 6096 h 176784"/>
                <a:gd name="connsiteX25" fmla="*/ 1129284 w 1635252"/>
                <a:gd name="connsiteY25" fmla="*/ 12192 h 176784"/>
                <a:gd name="connsiteX26" fmla="*/ 1165860 w 1635252"/>
                <a:gd name="connsiteY26" fmla="*/ 24384 h 176784"/>
                <a:gd name="connsiteX27" fmla="*/ 1208532 w 1635252"/>
                <a:gd name="connsiteY27" fmla="*/ 60960 h 176784"/>
                <a:gd name="connsiteX28" fmla="*/ 1251204 w 1635252"/>
                <a:gd name="connsiteY28" fmla="*/ 91440 h 176784"/>
                <a:gd name="connsiteX29" fmla="*/ 1287780 w 1635252"/>
                <a:gd name="connsiteY29" fmla="*/ 109728 h 176784"/>
                <a:gd name="connsiteX30" fmla="*/ 1421892 w 1635252"/>
                <a:gd name="connsiteY30" fmla="*/ 97536 h 176784"/>
                <a:gd name="connsiteX31" fmla="*/ 1470660 w 1635252"/>
                <a:gd name="connsiteY31" fmla="*/ 79248 h 176784"/>
                <a:gd name="connsiteX32" fmla="*/ 1495044 w 1635252"/>
                <a:gd name="connsiteY32" fmla="*/ 60960 h 176784"/>
                <a:gd name="connsiteX33" fmla="*/ 1525524 w 1635252"/>
                <a:gd name="connsiteY33" fmla="*/ 54864 h 176784"/>
                <a:gd name="connsiteX34" fmla="*/ 1556004 w 1635252"/>
                <a:gd name="connsiteY34" fmla="*/ 30480 h 176784"/>
                <a:gd name="connsiteX35" fmla="*/ 1592580 w 1635252"/>
                <a:gd name="connsiteY35" fmla="*/ 18288 h 176784"/>
                <a:gd name="connsiteX36" fmla="*/ 1610868 w 1635252"/>
                <a:gd name="connsiteY36" fmla="*/ 12192 h 176784"/>
                <a:gd name="connsiteX37" fmla="*/ 1635252 w 1635252"/>
                <a:gd name="connsiteY37" fmla="*/ 6096 h 176784"/>
                <a:gd name="connsiteX0" fmla="*/ 0 w 1610868"/>
                <a:gd name="connsiteY0" fmla="*/ 85344 h 176784"/>
                <a:gd name="connsiteX1" fmla="*/ 62484 w 1610868"/>
                <a:gd name="connsiteY1" fmla="*/ 54864 h 176784"/>
                <a:gd name="connsiteX2" fmla="*/ 111252 w 1610868"/>
                <a:gd name="connsiteY2" fmla="*/ 36576 h 176784"/>
                <a:gd name="connsiteX3" fmla="*/ 135636 w 1610868"/>
                <a:gd name="connsiteY3" fmla="*/ 24384 h 176784"/>
                <a:gd name="connsiteX4" fmla="*/ 160020 w 1610868"/>
                <a:gd name="connsiteY4" fmla="*/ 18288 h 176784"/>
                <a:gd name="connsiteX5" fmla="*/ 227076 w 1610868"/>
                <a:gd name="connsiteY5" fmla="*/ 6096 h 176784"/>
                <a:gd name="connsiteX6" fmla="*/ 294132 w 1610868"/>
                <a:gd name="connsiteY6" fmla="*/ 12192 h 176784"/>
                <a:gd name="connsiteX7" fmla="*/ 330708 w 1610868"/>
                <a:gd name="connsiteY7" fmla="*/ 36576 h 176784"/>
                <a:gd name="connsiteX8" fmla="*/ 397764 w 1610868"/>
                <a:gd name="connsiteY8" fmla="*/ 85344 h 176784"/>
                <a:gd name="connsiteX9" fmla="*/ 434340 w 1610868"/>
                <a:gd name="connsiteY9" fmla="*/ 121920 h 176784"/>
                <a:gd name="connsiteX10" fmla="*/ 452628 w 1610868"/>
                <a:gd name="connsiteY10" fmla="*/ 140208 h 176784"/>
                <a:gd name="connsiteX11" fmla="*/ 495300 w 1610868"/>
                <a:gd name="connsiteY11" fmla="*/ 158496 h 176784"/>
                <a:gd name="connsiteX12" fmla="*/ 519684 w 1610868"/>
                <a:gd name="connsiteY12" fmla="*/ 170688 h 176784"/>
                <a:gd name="connsiteX13" fmla="*/ 537972 w 1610868"/>
                <a:gd name="connsiteY13" fmla="*/ 176784 h 176784"/>
                <a:gd name="connsiteX14" fmla="*/ 623316 w 1610868"/>
                <a:gd name="connsiteY14" fmla="*/ 170688 h 176784"/>
                <a:gd name="connsiteX15" fmla="*/ 659892 w 1610868"/>
                <a:gd name="connsiteY15" fmla="*/ 146304 h 176784"/>
                <a:gd name="connsiteX16" fmla="*/ 696468 w 1610868"/>
                <a:gd name="connsiteY16" fmla="*/ 140208 h 176784"/>
                <a:gd name="connsiteX17" fmla="*/ 739140 w 1610868"/>
                <a:gd name="connsiteY17" fmla="*/ 109728 h 176784"/>
                <a:gd name="connsiteX18" fmla="*/ 787908 w 1610868"/>
                <a:gd name="connsiteY18" fmla="*/ 85344 h 176784"/>
                <a:gd name="connsiteX19" fmla="*/ 842772 w 1610868"/>
                <a:gd name="connsiteY19" fmla="*/ 54864 h 176784"/>
                <a:gd name="connsiteX20" fmla="*/ 861060 w 1610868"/>
                <a:gd name="connsiteY20" fmla="*/ 42672 h 176784"/>
                <a:gd name="connsiteX21" fmla="*/ 897636 w 1610868"/>
                <a:gd name="connsiteY21" fmla="*/ 30480 h 176784"/>
                <a:gd name="connsiteX22" fmla="*/ 952500 w 1610868"/>
                <a:gd name="connsiteY22" fmla="*/ 12192 h 176784"/>
                <a:gd name="connsiteX23" fmla="*/ 1001268 w 1610868"/>
                <a:gd name="connsiteY23" fmla="*/ 0 h 176784"/>
                <a:gd name="connsiteX24" fmla="*/ 1098804 w 1610868"/>
                <a:gd name="connsiteY24" fmla="*/ 6096 h 176784"/>
                <a:gd name="connsiteX25" fmla="*/ 1129284 w 1610868"/>
                <a:gd name="connsiteY25" fmla="*/ 12192 h 176784"/>
                <a:gd name="connsiteX26" fmla="*/ 1165860 w 1610868"/>
                <a:gd name="connsiteY26" fmla="*/ 24384 h 176784"/>
                <a:gd name="connsiteX27" fmla="*/ 1208532 w 1610868"/>
                <a:gd name="connsiteY27" fmla="*/ 60960 h 176784"/>
                <a:gd name="connsiteX28" fmla="*/ 1251204 w 1610868"/>
                <a:gd name="connsiteY28" fmla="*/ 91440 h 176784"/>
                <a:gd name="connsiteX29" fmla="*/ 1287780 w 1610868"/>
                <a:gd name="connsiteY29" fmla="*/ 109728 h 176784"/>
                <a:gd name="connsiteX30" fmla="*/ 1421892 w 1610868"/>
                <a:gd name="connsiteY30" fmla="*/ 97536 h 176784"/>
                <a:gd name="connsiteX31" fmla="*/ 1470660 w 1610868"/>
                <a:gd name="connsiteY31" fmla="*/ 79248 h 176784"/>
                <a:gd name="connsiteX32" fmla="*/ 1495044 w 1610868"/>
                <a:gd name="connsiteY32" fmla="*/ 60960 h 176784"/>
                <a:gd name="connsiteX33" fmla="*/ 1525524 w 1610868"/>
                <a:gd name="connsiteY33" fmla="*/ 54864 h 176784"/>
                <a:gd name="connsiteX34" fmla="*/ 1556004 w 1610868"/>
                <a:gd name="connsiteY34" fmla="*/ 30480 h 176784"/>
                <a:gd name="connsiteX35" fmla="*/ 1592580 w 1610868"/>
                <a:gd name="connsiteY35" fmla="*/ 18288 h 176784"/>
                <a:gd name="connsiteX36" fmla="*/ 1610868 w 1610868"/>
                <a:gd name="connsiteY36" fmla="*/ 12192 h 176784"/>
                <a:gd name="connsiteX0" fmla="*/ 0 w 1592580"/>
                <a:gd name="connsiteY0" fmla="*/ 85344 h 176784"/>
                <a:gd name="connsiteX1" fmla="*/ 62484 w 1592580"/>
                <a:gd name="connsiteY1" fmla="*/ 54864 h 176784"/>
                <a:gd name="connsiteX2" fmla="*/ 111252 w 1592580"/>
                <a:gd name="connsiteY2" fmla="*/ 36576 h 176784"/>
                <a:gd name="connsiteX3" fmla="*/ 135636 w 1592580"/>
                <a:gd name="connsiteY3" fmla="*/ 24384 h 176784"/>
                <a:gd name="connsiteX4" fmla="*/ 160020 w 1592580"/>
                <a:gd name="connsiteY4" fmla="*/ 18288 h 176784"/>
                <a:gd name="connsiteX5" fmla="*/ 227076 w 1592580"/>
                <a:gd name="connsiteY5" fmla="*/ 6096 h 176784"/>
                <a:gd name="connsiteX6" fmla="*/ 294132 w 1592580"/>
                <a:gd name="connsiteY6" fmla="*/ 12192 h 176784"/>
                <a:gd name="connsiteX7" fmla="*/ 330708 w 1592580"/>
                <a:gd name="connsiteY7" fmla="*/ 36576 h 176784"/>
                <a:gd name="connsiteX8" fmla="*/ 397764 w 1592580"/>
                <a:gd name="connsiteY8" fmla="*/ 85344 h 176784"/>
                <a:gd name="connsiteX9" fmla="*/ 434340 w 1592580"/>
                <a:gd name="connsiteY9" fmla="*/ 121920 h 176784"/>
                <a:gd name="connsiteX10" fmla="*/ 452628 w 1592580"/>
                <a:gd name="connsiteY10" fmla="*/ 140208 h 176784"/>
                <a:gd name="connsiteX11" fmla="*/ 495300 w 1592580"/>
                <a:gd name="connsiteY11" fmla="*/ 158496 h 176784"/>
                <a:gd name="connsiteX12" fmla="*/ 519684 w 1592580"/>
                <a:gd name="connsiteY12" fmla="*/ 170688 h 176784"/>
                <a:gd name="connsiteX13" fmla="*/ 537972 w 1592580"/>
                <a:gd name="connsiteY13" fmla="*/ 176784 h 176784"/>
                <a:gd name="connsiteX14" fmla="*/ 623316 w 1592580"/>
                <a:gd name="connsiteY14" fmla="*/ 170688 h 176784"/>
                <a:gd name="connsiteX15" fmla="*/ 659892 w 1592580"/>
                <a:gd name="connsiteY15" fmla="*/ 146304 h 176784"/>
                <a:gd name="connsiteX16" fmla="*/ 696468 w 1592580"/>
                <a:gd name="connsiteY16" fmla="*/ 140208 h 176784"/>
                <a:gd name="connsiteX17" fmla="*/ 739140 w 1592580"/>
                <a:gd name="connsiteY17" fmla="*/ 109728 h 176784"/>
                <a:gd name="connsiteX18" fmla="*/ 787908 w 1592580"/>
                <a:gd name="connsiteY18" fmla="*/ 85344 h 176784"/>
                <a:gd name="connsiteX19" fmla="*/ 842772 w 1592580"/>
                <a:gd name="connsiteY19" fmla="*/ 54864 h 176784"/>
                <a:gd name="connsiteX20" fmla="*/ 861060 w 1592580"/>
                <a:gd name="connsiteY20" fmla="*/ 42672 h 176784"/>
                <a:gd name="connsiteX21" fmla="*/ 897636 w 1592580"/>
                <a:gd name="connsiteY21" fmla="*/ 30480 h 176784"/>
                <a:gd name="connsiteX22" fmla="*/ 952500 w 1592580"/>
                <a:gd name="connsiteY22" fmla="*/ 12192 h 176784"/>
                <a:gd name="connsiteX23" fmla="*/ 1001268 w 1592580"/>
                <a:gd name="connsiteY23" fmla="*/ 0 h 176784"/>
                <a:gd name="connsiteX24" fmla="*/ 1098804 w 1592580"/>
                <a:gd name="connsiteY24" fmla="*/ 6096 h 176784"/>
                <a:gd name="connsiteX25" fmla="*/ 1129284 w 1592580"/>
                <a:gd name="connsiteY25" fmla="*/ 12192 h 176784"/>
                <a:gd name="connsiteX26" fmla="*/ 1165860 w 1592580"/>
                <a:gd name="connsiteY26" fmla="*/ 24384 h 176784"/>
                <a:gd name="connsiteX27" fmla="*/ 1208532 w 1592580"/>
                <a:gd name="connsiteY27" fmla="*/ 60960 h 176784"/>
                <a:gd name="connsiteX28" fmla="*/ 1251204 w 1592580"/>
                <a:gd name="connsiteY28" fmla="*/ 91440 h 176784"/>
                <a:gd name="connsiteX29" fmla="*/ 1287780 w 1592580"/>
                <a:gd name="connsiteY29" fmla="*/ 109728 h 176784"/>
                <a:gd name="connsiteX30" fmla="*/ 1421892 w 1592580"/>
                <a:gd name="connsiteY30" fmla="*/ 97536 h 176784"/>
                <a:gd name="connsiteX31" fmla="*/ 1470660 w 1592580"/>
                <a:gd name="connsiteY31" fmla="*/ 79248 h 176784"/>
                <a:gd name="connsiteX32" fmla="*/ 1495044 w 1592580"/>
                <a:gd name="connsiteY32" fmla="*/ 60960 h 176784"/>
                <a:gd name="connsiteX33" fmla="*/ 1525524 w 1592580"/>
                <a:gd name="connsiteY33" fmla="*/ 54864 h 176784"/>
                <a:gd name="connsiteX34" fmla="*/ 1556004 w 1592580"/>
                <a:gd name="connsiteY34" fmla="*/ 30480 h 176784"/>
                <a:gd name="connsiteX35" fmla="*/ 1592580 w 1592580"/>
                <a:gd name="connsiteY35" fmla="*/ 18288 h 176784"/>
                <a:gd name="connsiteX0" fmla="*/ 0 w 1556004"/>
                <a:gd name="connsiteY0" fmla="*/ 85344 h 176784"/>
                <a:gd name="connsiteX1" fmla="*/ 62484 w 1556004"/>
                <a:gd name="connsiteY1" fmla="*/ 54864 h 176784"/>
                <a:gd name="connsiteX2" fmla="*/ 111252 w 1556004"/>
                <a:gd name="connsiteY2" fmla="*/ 36576 h 176784"/>
                <a:gd name="connsiteX3" fmla="*/ 135636 w 1556004"/>
                <a:gd name="connsiteY3" fmla="*/ 24384 h 176784"/>
                <a:gd name="connsiteX4" fmla="*/ 160020 w 1556004"/>
                <a:gd name="connsiteY4" fmla="*/ 18288 h 176784"/>
                <a:gd name="connsiteX5" fmla="*/ 227076 w 1556004"/>
                <a:gd name="connsiteY5" fmla="*/ 6096 h 176784"/>
                <a:gd name="connsiteX6" fmla="*/ 294132 w 1556004"/>
                <a:gd name="connsiteY6" fmla="*/ 12192 h 176784"/>
                <a:gd name="connsiteX7" fmla="*/ 330708 w 1556004"/>
                <a:gd name="connsiteY7" fmla="*/ 36576 h 176784"/>
                <a:gd name="connsiteX8" fmla="*/ 397764 w 1556004"/>
                <a:gd name="connsiteY8" fmla="*/ 85344 h 176784"/>
                <a:gd name="connsiteX9" fmla="*/ 434340 w 1556004"/>
                <a:gd name="connsiteY9" fmla="*/ 121920 h 176784"/>
                <a:gd name="connsiteX10" fmla="*/ 452628 w 1556004"/>
                <a:gd name="connsiteY10" fmla="*/ 140208 h 176784"/>
                <a:gd name="connsiteX11" fmla="*/ 495300 w 1556004"/>
                <a:gd name="connsiteY11" fmla="*/ 158496 h 176784"/>
                <a:gd name="connsiteX12" fmla="*/ 519684 w 1556004"/>
                <a:gd name="connsiteY12" fmla="*/ 170688 h 176784"/>
                <a:gd name="connsiteX13" fmla="*/ 537972 w 1556004"/>
                <a:gd name="connsiteY13" fmla="*/ 176784 h 176784"/>
                <a:gd name="connsiteX14" fmla="*/ 623316 w 1556004"/>
                <a:gd name="connsiteY14" fmla="*/ 170688 h 176784"/>
                <a:gd name="connsiteX15" fmla="*/ 659892 w 1556004"/>
                <a:gd name="connsiteY15" fmla="*/ 146304 h 176784"/>
                <a:gd name="connsiteX16" fmla="*/ 696468 w 1556004"/>
                <a:gd name="connsiteY16" fmla="*/ 140208 h 176784"/>
                <a:gd name="connsiteX17" fmla="*/ 739140 w 1556004"/>
                <a:gd name="connsiteY17" fmla="*/ 109728 h 176784"/>
                <a:gd name="connsiteX18" fmla="*/ 787908 w 1556004"/>
                <a:gd name="connsiteY18" fmla="*/ 85344 h 176784"/>
                <a:gd name="connsiteX19" fmla="*/ 842772 w 1556004"/>
                <a:gd name="connsiteY19" fmla="*/ 54864 h 176784"/>
                <a:gd name="connsiteX20" fmla="*/ 861060 w 1556004"/>
                <a:gd name="connsiteY20" fmla="*/ 42672 h 176784"/>
                <a:gd name="connsiteX21" fmla="*/ 897636 w 1556004"/>
                <a:gd name="connsiteY21" fmla="*/ 30480 h 176784"/>
                <a:gd name="connsiteX22" fmla="*/ 952500 w 1556004"/>
                <a:gd name="connsiteY22" fmla="*/ 12192 h 176784"/>
                <a:gd name="connsiteX23" fmla="*/ 1001268 w 1556004"/>
                <a:gd name="connsiteY23" fmla="*/ 0 h 176784"/>
                <a:gd name="connsiteX24" fmla="*/ 1098804 w 1556004"/>
                <a:gd name="connsiteY24" fmla="*/ 6096 h 176784"/>
                <a:gd name="connsiteX25" fmla="*/ 1129284 w 1556004"/>
                <a:gd name="connsiteY25" fmla="*/ 12192 h 176784"/>
                <a:gd name="connsiteX26" fmla="*/ 1165860 w 1556004"/>
                <a:gd name="connsiteY26" fmla="*/ 24384 h 176784"/>
                <a:gd name="connsiteX27" fmla="*/ 1208532 w 1556004"/>
                <a:gd name="connsiteY27" fmla="*/ 60960 h 176784"/>
                <a:gd name="connsiteX28" fmla="*/ 1251204 w 1556004"/>
                <a:gd name="connsiteY28" fmla="*/ 91440 h 176784"/>
                <a:gd name="connsiteX29" fmla="*/ 1287780 w 1556004"/>
                <a:gd name="connsiteY29" fmla="*/ 109728 h 176784"/>
                <a:gd name="connsiteX30" fmla="*/ 1421892 w 1556004"/>
                <a:gd name="connsiteY30" fmla="*/ 97536 h 176784"/>
                <a:gd name="connsiteX31" fmla="*/ 1470660 w 1556004"/>
                <a:gd name="connsiteY31" fmla="*/ 79248 h 176784"/>
                <a:gd name="connsiteX32" fmla="*/ 1495044 w 1556004"/>
                <a:gd name="connsiteY32" fmla="*/ 60960 h 176784"/>
                <a:gd name="connsiteX33" fmla="*/ 1525524 w 1556004"/>
                <a:gd name="connsiteY33" fmla="*/ 54864 h 176784"/>
                <a:gd name="connsiteX34" fmla="*/ 1556004 w 1556004"/>
                <a:gd name="connsiteY34" fmla="*/ 30480 h 176784"/>
                <a:gd name="connsiteX0" fmla="*/ 0 w 1550289"/>
                <a:gd name="connsiteY0" fmla="*/ 85344 h 176784"/>
                <a:gd name="connsiteX1" fmla="*/ 62484 w 1550289"/>
                <a:gd name="connsiteY1" fmla="*/ 54864 h 176784"/>
                <a:gd name="connsiteX2" fmla="*/ 111252 w 1550289"/>
                <a:gd name="connsiteY2" fmla="*/ 36576 h 176784"/>
                <a:gd name="connsiteX3" fmla="*/ 135636 w 1550289"/>
                <a:gd name="connsiteY3" fmla="*/ 24384 h 176784"/>
                <a:gd name="connsiteX4" fmla="*/ 160020 w 1550289"/>
                <a:gd name="connsiteY4" fmla="*/ 18288 h 176784"/>
                <a:gd name="connsiteX5" fmla="*/ 227076 w 1550289"/>
                <a:gd name="connsiteY5" fmla="*/ 6096 h 176784"/>
                <a:gd name="connsiteX6" fmla="*/ 294132 w 1550289"/>
                <a:gd name="connsiteY6" fmla="*/ 12192 h 176784"/>
                <a:gd name="connsiteX7" fmla="*/ 330708 w 1550289"/>
                <a:gd name="connsiteY7" fmla="*/ 36576 h 176784"/>
                <a:gd name="connsiteX8" fmla="*/ 397764 w 1550289"/>
                <a:gd name="connsiteY8" fmla="*/ 85344 h 176784"/>
                <a:gd name="connsiteX9" fmla="*/ 434340 w 1550289"/>
                <a:gd name="connsiteY9" fmla="*/ 121920 h 176784"/>
                <a:gd name="connsiteX10" fmla="*/ 452628 w 1550289"/>
                <a:gd name="connsiteY10" fmla="*/ 140208 h 176784"/>
                <a:gd name="connsiteX11" fmla="*/ 495300 w 1550289"/>
                <a:gd name="connsiteY11" fmla="*/ 158496 h 176784"/>
                <a:gd name="connsiteX12" fmla="*/ 519684 w 1550289"/>
                <a:gd name="connsiteY12" fmla="*/ 170688 h 176784"/>
                <a:gd name="connsiteX13" fmla="*/ 537972 w 1550289"/>
                <a:gd name="connsiteY13" fmla="*/ 176784 h 176784"/>
                <a:gd name="connsiteX14" fmla="*/ 623316 w 1550289"/>
                <a:gd name="connsiteY14" fmla="*/ 170688 h 176784"/>
                <a:gd name="connsiteX15" fmla="*/ 659892 w 1550289"/>
                <a:gd name="connsiteY15" fmla="*/ 146304 h 176784"/>
                <a:gd name="connsiteX16" fmla="*/ 696468 w 1550289"/>
                <a:gd name="connsiteY16" fmla="*/ 140208 h 176784"/>
                <a:gd name="connsiteX17" fmla="*/ 739140 w 1550289"/>
                <a:gd name="connsiteY17" fmla="*/ 109728 h 176784"/>
                <a:gd name="connsiteX18" fmla="*/ 787908 w 1550289"/>
                <a:gd name="connsiteY18" fmla="*/ 85344 h 176784"/>
                <a:gd name="connsiteX19" fmla="*/ 842772 w 1550289"/>
                <a:gd name="connsiteY19" fmla="*/ 54864 h 176784"/>
                <a:gd name="connsiteX20" fmla="*/ 861060 w 1550289"/>
                <a:gd name="connsiteY20" fmla="*/ 42672 h 176784"/>
                <a:gd name="connsiteX21" fmla="*/ 897636 w 1550289"/>
                <a:gd name="connsiteY21" fmla="*/ 30480 h 176784"/>
                <a:gd name="connsiteX22" fmla="*/ 952500 w 1550289"/>
                <a:gd name="connsiteY22" fmla="*/ 12192 h 176784"/>
                <a:gd name="connsiteX23" fmla="*/ 1001268 w 1550289"/>
                <a:gd name="connsiteY23" fmla="*/ 0 h 176784"/>
                <a:gd name="connsiteX24" fmla="*/ 1098804 w 1550289"/>
                <a:gd name="connsiteY24" fmla="*/ 6096 h 176784"/>
                <a:gd name="connsiteX25" fmla="*/ 1129284 w 1550289"/>
                <a:gd name="connsiteY25" fmla="*/ 12192 h 176784"/>
                <a:gd name="connsiteX26" fmla="*/ 1165860 w 1550289"/>
                <a:gd name="connsiteY26" fmla="*/ 24384 h 176784"/>
                <a:gd name="connsiteX27" fmla="*/ 1208532 w 1550289"/>
                <a:gd name="connsiteY27" fmla="*/ 60960 h 176784"/>
                <a:gd name="connsiteX28" fmla="*/ 1251204 w 1550289"/>
                <a:gd name="connsiteY28" fmla="*/ 91440 h 176784"/>
                <a:gd name="connsiteX29" fmla="*/ 1287780 w 1550289"/>
                <a:gd name="connsiteY29" fmla="*/ 109728 h 176784"/>
                <a:gd name="connsiteX30" fmla="*/ 1421892 w 1550289"/>
                <a:gd name="connsiteY30" fmla="*/ 97536 h 176784"/>
                <a:gd name="connsiteX31" fmla="*/ 1470660 w 1550289"/>
                <a:gd name="connsiteY31" fmla="*/ 79248 h 176784"/>
                <a:gd name="connsiteX32" fmla="*/ 1495044 w 1550289"/>
                <a:gd name="connsiteY32" fmla="*/ 60960 h 176784"/>
                <a:gd name="connsiteX33" fmla="*/ 1525524 w 1550289"/>
                <a:gd name="connsiteY33" fmla="*/ 54864 h 176784"/>
                <a:gd name="connsiteX34" fmla="*/ 1550289 w 1550289"/>
                <a:gd name="connsiteY34" fmla="*/ 32385 h 17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50289" h="176784">
                  <a:moveTo>
                    <a:pt x="0" y="85344"/>
                  </a:moveTo>
                  <a:cubicBezTo>
                    <a:pt x="72823" y="58035"/>
                    <a:pt x="43942" y="62992"/>
                    <a:pt x="62484" y="54864"/>
                  </a:cubicBezTo>
                  <a:cubicBezTo>
                    <a:pt x="81026" y="46736"/>
                    <a:pt x="87298" y="46842"/>
                    <a:pt x="111252" y="36576"/>
                  </a:cubicBezTo>
                  <a:cubicBezTo>
                    <a:pt x="119605" y="32996"/>
                    <a:pt x="127127" y="27575"/>
                    <a:pt x="135636" y="24384"/>
                  </a:cubicBezTo>
                  <a:cubicBezTo>
                    <a:pt x="143481" y="21442"/>
                    <a:pt x="151964" y="20590"/>
                    <a:pt x="160020" y="18288"/>
                  </a:cubicBezTo>
                  <a:cubicBezTo>
                    <a:pt x="203873" y="5758"/>
                    <a:pt x="146376" y="16183"/>
                    <a:pt x="227076" y="6096"/>
                  </a:cubicBezTo>
                  <a:cubicBezTo>
                    <a:pt x="249428" y="8128"/>
                    <a:pt x="272600" y="5859"/>
                    <a:pt x="294132" y="12192"/>
                  </a:cubicBezTo>
                  <a:cubicBezTo>
                    <a:pt x="308190" y="16327"/>
                    <a:pt x="318346" y="28709"/>
                    <a:pt x="330708" y="36576"/>
                  </a:cubicBezTo>
                  <a:cubicBezTo>
                    <a:pt x="370378" y="61820"/>
                    <a:pt x="358005" y="48898"/>
                    <a:pt x="397764" y="85344"/>
                  </a:cubicBezTo>
                  <a:cubicBezTo>
                    <a:pt x="410474" y="96995"/>
                    <a:pt x="422148" y="109728"/>
                    <a:pt x="434340" y="121920"/>
                  </a:cubicBezTo>
                  <a:cubicBezTo>
                    <a:pt x="440436" y="128016"/>
                    <a:pt x="445455" y="135426"/>
                    <a:pt x="452628" y="140208"/>
                  </a:cubicBezTo>
                  <a:cubicBezTo>
                    <a:pt x="489689" y="164916"/>
                    <a:pt x="450312" y="141625"/>
                    <a:pt x="495300" y="158496"/>
                  </a:cubicBezTo>
                  <a:cubicBezTo>
                    <a:pt x="503809" y="161687"/>
                    <a:pt x="511331" y="167108"/>
                    <a:pt x="519684" y="170688"/>
                  </a:cubicBezTo>
                  <a:cubicBezTo>
                    <a:pt x="525590" y="173219"/>
                    <a:pt x="531876" y="174752"/>
                    <a:pt x="537972" y="176784"/>
                  </a:cubicBezTo>
                  <a:cubicBezTo>
                    <a:pt x="566420" y="174752"/>
                    <a:pt x="594991" y="174020"/>
                    <a:pt x="623316" y="170688"/>
                  </a:cubicBezTo>
                  <a:cubicBezTo>
                    <a:pt x="661245" y="166226"/>
                    <a:pt x="621682" y="163286"/>
                    <a:pt x="659892" y="146304"/>
                  </a:cubicBezTo>
                  <a:cubicBezTo>
                    <a:pt x="671187" y="141284"/>
                    <a:pt x="684276" y="142240"/>
                    <a:pt x="696468" y="140208"/>
                  </a:cubicBezTo>
                  <a:cubicBezTo>
                    <a:pt x="704737" y="134006"/>
                    <a:pt x="728245" y="115671"/>
                    <a:pt x="739140" y="109728"/>
                  </a:cubicBezTo>
                  <a:cubicBezTo>
                    <a:pt x="755096" y="101025"/>
                    <a:pt x="772786" y="95426"/>
                    <a:pt x="787908" y="85344"/>
                  </a:cubicBezTo>
                  <a:cubicBezTo>
                    <a:pt x="829128" y="57864"/>
                    <a:pt x="778078" y="90805"/>
                    <a:pt x="842772" y="54864"/>
                  </a:cubicBezTo>
                  <a:cubicBezTo>
                    <a:pt x="849176" y="51306"/>
                    <a:pt x="854365" y="45648"/>
                    <a:pt x="861060" y="42672"/>
                  </a:cubicBezTo>
                  <a:cubicBezTo>
                    <a:pt x="872804" y="37453"/>
                    <a:pt x="885444" y="34544"/>
                    <a:pt x="897636" y="30480"/>
                  </a:cubicBezTo>
                  <a:lnTo>
                    <a:pt x="952500" y="12192"/>
                  </a:lnTo>
                  <a:lnTo>
                    <a:pt x="1001268" y="0"/>
                  </a:lnTo>
                  <a:cubicBezTo>
                    <a:pt x="1033780" y="2032"/>
                    <a:pt x="1066375" y="3008"/>
                    <a:pt x="1098804" y="6096"/>
                  </a:cubicBezTo>
                  <a:cubicBezTo>
                    <a:pt x="1109119" y="7078"/>
                    <a:pt x="1119288" y="9466"/>
                    <a:pt x="1129284" y="12192"/>
                  </a:cubicBezTo>
                  <a:cubicBezTo>
                    <a:pt x="1141683" y="15573"/>
                    <a:pt x="1165860" y="24384"/>
                    <a:pt x="1165860" y="24384"/>
                  </a:cubicBezTo>
                  <a:cubicBezTo>
                    <a:pt x="1202708" y="61232"/>
                    <a:pt x="1176038" y="37750"/>
                    <a:pt x="1208532" y="60960"/>
                  </a:cubicBezTo>
                  <a:cubicBezTo>
                    <a:pt x="1214975" y="65562"/>
                    <a:pt x="1241626" y="86651"/>
                    <a:pt x="1251204" y="91440"/>
                  </a:cubicBezTo>
                  <a:cubicBezTo>
                    <a:pt x="1301681" y="116679"/>
                    <a:pt x="1235369" y="74787"/>
                    <a:pt x="1287780" y="109728"/>
                  </a:cubicBezTo>
                  <a:cubicBezTo>
                    <a:pt x="1365217" y="105426"/>
                    <a:pt x="1371268" y="112000"/>
                    <a:pt x="1421892" y="97536"/>
                  </a:cubicBezTo>
                  <a:cubicBezTo>
                    <a:pt x="1433164" y="94315"/>
                    <a:pt x="1463840" y="83037"/>
                    <a:pt x="1470660" y="79248"/>
                  </a:cubicBezTo>
                  <a:cubicBezTo>
                    <a:pt x="1479541" y="74314"/>
                    <a:pt x="1485760" y="65086"/>
                    <a:pt x="1495044" y="60960"/>
                  </a:cubicBezTo>
                  <a:cubicBezTo>
                    <a:pt x="1504512" y="56752"/>
                    <a:pt x="1515364" y="56896"/>
                    <a:pt x="1525524" y="54864"/>
                  </a:cubicBezTo>
                  <a:cubicBezTo>
                    <a:pt x="1535684" y="46736"/>
                    <a:pt x="1538867" y="38615"/>
                    <a:pt x="1550289" y="32385"/>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529BC99-E864-C5CC-919B-8B9323A5C904}"/>
                </a:ext>
              </a:extLst>
            </p:cNvPr>
            <p:cNvSpPr/>
            <p:nvPr/>
          </p:nvSpPr>
          <p:spPr>
            <a:xfrm>
              <a:off x="9708096" y="2075082"/>
              <a:ext cx="1554861" cy="213360"/>
            </a:xfrm>
            <a:custGeom>
              <a:avLst/>
              <a:gdLst>
                <a:gd name="connsiteX0" fmla="*/ 0 w 2054352"/>
                <a:gd name="connsiteY0" fmla="*/ 12192 h 213360"/>
                <a:gd name="connsiteX1" fmla="*/ 158496 w 2054352"/>
                <a:gd name="connsiteY1" fmla="*/ 158496 h 213360"/>
                <a:gd name="connsiteX2" fmla="*/ 176784 w 2054352"/>
                <a:gd name="connsiteY2" fmla="*/ 170688 h 213360"/>
                <a:gd name="connsiteX3" fmla="*/ 195072 w 2054352"/>
                <a:gd name="connsiteY3" fmla="*/ 188976 h 213360"/>
                <a:gd name="connsiteX4" fmla="*/ 219456 w 2054352"/>
                <a:gd name="connsiteY4" fmla="*/ 201168 h 213360"/>
                <a:gd name="connsiteX5" fmla="*/ 237744 w 2054352"/>
                <a:gd name="connsiteY5" fmla="*/ 213360 h 213360"/>
                <a:gd name="connsiteX6" fmla="*/ 316992 w 2054352"/>
                <a:gd name="connsiteY6" fmla="*/ 201168 h 213360"/>
                <a:gd name="connsiteX7" fmla="*/ 353568 w 2054352"/>
                <a:gd name="connsiteY7" fmla="*/ 188976 h 213360"/>
                <a:gd name="connsiteX8" fmla="*/ 396240 w 2054352"/>
                <a:gd name="connsiteY8" fmla="*/ 152400 h 213360"/>
                <a:gd name="connsiteX9" fmla="*/ 445008 w 2054352"/>
                <a:gd name="connsiteY9" fmla="*/ 140208 h 213360"/>
                <a:gd name="connsiteX10" fmla="*/ 463296 w 2054352"/>
                <a:gd name="connsiteY10" fmla="*/ 134112 h 213360"/>
                <a:gd name="connsiteX11" fmla="*/ 487680 w 2054352"/>
                <a:gd name="connsiteY11" fmla="*/ 128016 h 213360"/>
                <a:gd name="connsiteX12" fmla="*/ 505968 w 2054352"/>
                <a:gd name="connsiteY12" fmla="*/ 121920 h 213360"/>
                <a:gd name="connsiteX13" fmla="*/ 597408 w 2054352"/>
                <a:gd name="connsiteY13" fmla="*/ 115824 h 213360"/>
                <a:gd name="connsiteX14" fmla="*/ 615696 w 2054352"/>
                <a:gd name="connsiteY14" fmla="*/ 109728 h 213360"/>
                <a:gd name="connsiteX15" fmla="*/ 652272 w 2054352"/>
                <a:gd name="connsiteY15" fmla="*/ 85344 h 213360"/>
                <a:gd name="connsiteX16" fmla="*/ 670560 w 2054352"/>
                <a:gd name="connsiteY16" fmla="*/ 79248 h 213360"/>
                <a:gd name="connsiteX17" fmla="*/ 713232 w 2054352"/>
                <a:gd name="connsiteY17" fmla="*/ 48768 h 213360"/>
                <a:gd name="connsiteX18" fmla="*/ 743712 w 2054352"/>
                <a:gd name="connsiteY18" fmla="*/ 42672 h 213360"/>
                <a:gd name="connsiteX19" fmla="*/ 798576 w 2054352"/>
                <a:gd name="connsiteY19" fmla="*/ 24384 h 213360"/>
                <a:gd name="connsiteX20" fmla="*/ 847344 w 2054352"/>
                <a:gd name="connsiteY20" fmla="*/ 30480 h 213360"/>
                <a:gd name="connsiteX21" fmla="*/ 865632 w 2054352"/>
                <a:gd name="connsiteY21" fmla="*/ 42672 h 213360"/>
                <a:gd name="connsiteX22" fmla="*/ 920496 w 2054352"/>
                <a:gd name="connsiteY22" fmla="*/ 85344 h 213360"/>
                <a:gd name="connsiteX23" fmla="*/ 950976 w 2054352"/>
                <a:gd name="connsiteY23" fmla="*/ 121920 h 213360"/>
                <a:gd name="connsiteX24" fmla="*/ 975360 w 2054352"/>
                <a:gd name="connsiteY24" fmla="*/ 158496 h 213360"/>
                <a:gd name="connsiteX25" fmla="*/ 987552 w 2054352"/>
                <a:gd name="connsiteY25" fmla="*/ 176784 h 213360"/>
                <a:gd name="connsiteX26" fmla="*/ 1152144 w 2054352"/>
                <a:gd name="connsiteY26" fmla="*/ 170688 h 213360"/>
                <a:gd name="connsiteX27" fmla="*/ 1176528 w 2054352"/>
                <a:gd name="connsiteY27" fmla="*/ 158496 h 213360"/>
                <a:gd name="connsiteX28" fmla="*/ 1194816 w 2054352"/>
                <a:gd name="connsiteY28" fmla="*/ 152400 h 213360"/>
                <a:gd name="connsiteX29" fmla="*/ 1255776 w 2054352"/>
                <a:gd name="connsiteY29" fmla="*/ 134112 h 213360"/>
                <a:gd name="connsiteX30" fmla="*/ 1274064 w 2054352"/>
                <a:gd name="connsiteY30" fmla="*/ 128016 h 213360"/>
                <a:gd name="connsiteX31" fmla="*/ 1292352 w 2054352"/>
                <a:gd name="connsiteY31" fmla="*/ 115824 h 213360"/>
                <a:gd name="connsiteX32" fmla="*/ 1316736 w 2054352"/>
                <a:gd name="connsiteY32" fmla="*/ 103632 h 213360"/>
                <a:gd name="connsiteX33" fmla="*/ 1335024 w 2054352"/>
                <a:gd name="connsiteY33" fmla="*/ 85344 h 213360"/>
                <a:gd name="connsiteX34" fmla="*/ 1438656 w 2054352"/>
                <a:gd name="connsiteY34" fmla="*/ 18288 h 213360"/>
                <a:gd name="connsiteX35" fmla="*/ 1475232 w 2054352"/>
                <a:gd name="connsiteY35" fmla="*/ 0 h 213360"/>
                <a:gd name="connsiteX36" fmla="*/ 1530096 w 2054352"/>
                <a:gd name="connsiteY36" fmla="*/ 6096 h 213360"/>
                <a:gd name="connsiteX37" fmla="*/ 1554480 w 2054352"/>
                <a:gd name="connsiteY37" fmla="*/ 18288 h 213360"/>
                <a:gd name="connsiteX38" fmla="*/ 1578864 w 2054352"/>
                <a:gd name="connsiteY38" fmla="*/ 24384 h 213360"/>
                <a:gd name="connsiteX39" fmla="*/ 1621536 w 2054352"/>
                <a:gd name="connsiteY39" fmla="*/ 42672 h 213360"/>
                <a:gd name="connsiteX40" fmla="*/ 1676400 w 2054352"/>
                <a:gd name="connsiteY40" fmla="*/ 60960 h 213360"/>
                <a:gd name="connsiteX41" fmla="*/ 1719072 w 2054352"/>
                <a:gd name="connsiteY41" fmla="*/ 91440 h 213360"/>
                <a:gd name="connsiteX42" fmla="*/ 1737360 w 2054352"/>
                <a:gd name="connsiteY42" fmla="*/ 97536 h 213360"/>
                <a:gd name="connsiteX43" fmla="*/ 1853184 w 2054352"/>
                <a:gd name="connsiteY43" fmla="*/ 85344 h 213360"/>
                <a:gd name="connsiteX44" fmla="*/ 1883664 w 2054352"/>
                <a:gd name="connsiteY44" fmla="*/ 73152 h 213360"/>
                <a:gd name="connsiteX45" fmla="*/ 1901952 w 2054352"/>
                <a:gd name="connsiteY45" fmla="*/ 67056 h 213360"/>
                <a:gd name="connsiteX46" fmla="*/ 1956816 w 2054352"/>
                <a:gd name="connsiteY46" fmla="*/ 48768 h 213360"/>
                <a:gd name="connsiteX47" fmla="*/ 1975104 w 2054352"/>
                <a:gd name="connsiteY47" fmla="*/ 36576 h 213360"/>
                <a:gd name="connsiteX48" fmla="*/ 2017776 w 2054352"/>
                <a:gd name="connsiteY48" fmla="*/ 24384 h 213360"/>
                <a:gd name="connsiteX49" fmla="*/ 2054352 w 2054352"/>
                <a:gd name="connsiteY49" fmla="*/ 12192 h 213360"/>
                <a:gd name="connsiteX0" fmla="*/ 0 w 1987677"/>
                <a:gd name="connsiteY0" fmla="*/ 78867 h 213360"/>
                <a:gd name="connsiteX1" fmla="*/ 91821 w 1987677"/>
                <a:gd name="connsiteY1" fmla="*/ 158496 h 213360"/>
                <a:gd name="connsiteX2" fmla="*/ 110109 w 1987677"/>
                <a:gd name="connsiteY2" fmla="*/ 170688 h 213360"/>
                <a:gd name="connsiteX3" fmla="*/ 128397 w 1987677"/>
                <a:gd name="connsiteY3" fmla="*/ 188976 h 213360"/>
                <a:gd name="connsiteX4" fmla="*/ 152781 w 1987677"/>
                <a:gd name="connsiteY4" fmla="*/ 201168 h 213360"/>
                <a:gd name="connsiteX5" fmla="*/ 171069 w 1987677"/>
                <a:gd name="connsiteY5" fmla="*/ 213360 h 213360"/>
                <a:gd name="connsiteX6" fmla="*/ 250317 w 1987677"/>
                <a:gd name="connsiteY6" fmla="*/ 201168 h 213360"/>
                <a:gd name="connsiteX7" fmla="*/ 286893 w 1987677"/>
                <a:gd name="connsiteY7" fmla="*/ 188976 h 213360"/>
                <a:gd name="connsiteX8" fmla="*/ 329565 w 1987677"/>
                <a:gd name="connsiteY8" fmla="*/ 152400 h 213360"/>
                <a:gd name="connsiteX9" fmla="*/ 378333 w 1987677"/>
                <a:gd name="connsiteY9" fmla="*/ 140208 h 213360"/>
                <a:gd name="connsiteX10" fmla="*/ 396621 w 1987677"/>
                <a:gd name="connsiteY10" fmla="*/ 134112 h 213360"/>
                <a:gd name="connsiteX11" fmla="*/ 421005 w 1987677"/>
                <a:gd name="connsiteY11" fmla="*/ 128016 h 213360"/>
                <a:gd name="connsiteX12" fmla="*/ 439293 w 1987677"/>
                <a:gd name="connsiteY12" fmla="*/ 121920 h 213360"/>
                <a:gd name="connsiteX13" fmla="*/ 530733 w 1987677"/>
                <a:gd name="connsiteY13" fmla="*/ 115824 h 213360"/>
                <a:gd name="connsiteX14" fmla="*/ 549021 w 1987677"/>
                <a:gd name="connsiteY14" fmla="*/ 109728 h 213360"/>
                <a:gd name="connsiteX15" fmla="*/ 585597 w 1987677"/>
                <a:gd name="connsiteY15" fmla="*/ 85344 h 213360"/>
                <a:gd name="connsiteX16" fmla="*/ 603885 w 1987677"/>
                <a:gd name="connsiteY16" fmla="*/ 79248 h 213360"/>
                <a:gd name="connsiteX17" fmla="*/ 646557 w 1987677"/>
                <a:gd name="connsiteY17" fmla="*/ 48768 h 213360"/>
                <a:gd name="connsiteX18" fmla="*/ 677037 w 1987677"/>
                <a:gd name="connsiteY18" fmla="*/ 42672 h 213360"/>
                <a:gd name="connsiteX19" fmla="*/ 731901 w 1987677"/>
                <a:gd name="connsiteY19" fmla="*/ 24384 h 213360"/>
                <a:gd name="connsiteX20" fmla="*/ 780669 w 1987677"/>
                <a:gd name="connsiteY20" fmla="*/ 30480 h 213360"/>
                <a:gd name="connsiteX21" fmla="*/ 798957 w 1987677"/>
                <a:gd name="connsiteY21" fmla="*/ 42672 h 213360"/>
                <a:gd name="connsiteX22" fmla="*/ 853821 w 1987677"/>
                <a:gd name="connsiteY22" fmla="*/ 85344 h 213360"/>
                <a:gd name="connsiteX23" fmla="*/ 884301 w 1987677"/>
                <a:gd name="connsiteY23" fmla="*/ 121920 h 213360"/>
                <a:gd name="connsiteX24" fmla="*/ 908685 w 1987677"/>
                <a:gd name="connsiteY24" fmla="*/ 158496 h 213360"/>
                <a:gd name="connsiteX25" fmla="*/ 920877 w 1987677"/>
                <a:gd name="connsiteY25" fmla="*/ 176784 h 213360"/>
                <a:gd name="connsiteX26" fmla="*/ 1085469 w 1987677"/>
                <a:gd name="connsiteY26" fmla="*/ 170688 h 213360"/>
                <a:gd name="connsiteX27" fmla="*/ 1109853 w 1987677"/>
                <a:gd name="connsiteY27" fmla="*/ 158496 h 213360"/>
                <a:gd name="connsiteX28" fmla="*/ 1128141 w 1987677"/>
                <a:gd name="connsiteY28" fmla="*/ 152400 h 213360"/>
                <a:gd name="connsiteX29" fmla="*/ 1189101 w 1987677"/>
                <a:gd name="connsiteY29" fmla="*/ 134112 h 213360"/>
                <a:gd name="connsiteX30" fmla="*/ 1207389 w 1987677"/>
                <a:gd name="connsiteY30" fmla="*/ 128016 h 213360"/>
                <a:gd name="connsiteX31" fmla="*/ 1225677 w 1987677"/>
                <a:gd name="connsiteY31" fmla="*/ 115824 h 213360"/>
                <a:gd name="connsiteX32" fmla="*/ 1250061 w 1987677"/>
                <a:gd name="connsiteY32" fmla="*/ 103632 h 213360"/>
                <a:gd name="connsiteX33" fmla="*/ 1268349 w 1987677"/>
                <a:gd name="connsiteY33" fmla="*/ 85344 h 213360"/>
                <a:gd name="connsiteX34" fmla="*/ 1371981 w 1987677"/>
                <a:gd name="connsiteY34" fmla="*/ 18288 h 213360"/>
                <a:gd name="connsiteX35" fmla="*/ 1408557 w 1987677"/>
                <a:gd name="connsiteY35" fmla="*/ 0 h 213360"/>
                <a:gd name="connsiteX36" fmla="*/ 1463421 w 1987677"/>
                <a:gd name="connsiteY36" fmla="*/ 6096 h 213360"/>
                <a:gd name="connsiteX37" fmla="*/ 1487805 w 1987677"/>
                <a:gd name="connsiteY37" fmla="*/ 18288 h 213360"/>
                <a:gd name="connsiteX38" fmla="*/ 1512189 w 1987677"/>
                <a:gd name="connsiteY38" fmla="*/ 24384 h 213360"/>
                <a:gd name="connsiteX39" fmla="*/ 1554861 w 1987677"/>
                <a:gd name="connsiteY39" fmla="*/ 42672 h 213360"/>
                <a:gd name="connsiteX40" fmla="*/ 1609725 w 1987677"/>
                <a:gd name="connsiteY40" fmla="*/ 60960 h 213360"/>
                <a:gd name="connsiteX41" fmla="*/ 1652397 w 1987677"/>
                <a:gd name="connsiteY41" fmla="*/ 91440 h 213360"/>
                <a:gd name="connsiteX42" fmla="*/ 1670685 w 1987677"/>
                <a:gd name="connsiteY42" fmla="*/ 97536 h 213360"/>
                <a:gd name="connsiteX43" fmla="*/ 1786509 w 1987677"/>
                <a:gd name="connsiteY43" fmla="*/ 85344 h 213360"/>
                <a:gd name="connsiteX44" fmla="*/ 1816989 w 1987677"/>
                <a:gd name="connsiteY44" fmla="*/ 73152 h 213360"/>
                <a:gd name="connsiteX45" fmla="*/ 1835277 w 1987677"/>
                <a:gd name="connsiteY45" fmla="*/ 67056 h 213360"/>
                <a:gd name="connsiteX46" fmla="*/ 1890141 w 1987677"/>
                <a:gd name="connsiteY46" fmla="*/ 48768 h 213360"/>
                <a:gd name="connsiteX47" fmla="*/ 1908429 w 1987677"/>
                <a:gd name="connsiteY47" fmla="*/ 36576 h 213360"/>
                <a:gd name="connsiteX48" fmla="*/ 1951101 w 1987677"/>
                <a:gd name="connsiteY48" fmla="*/ 24384 h 213360"/>
                <a:gd name="connsiteX49" fmla="*/ 1987677 w 1987677"/>
                <a:gd name="connsiteY49" fmla="*/ 12192 h 213360"/>
                <a:gd name="connsiteX0" fmla="*/ 0 w 1951101"/>
                <a:gd name="connsiteY0" fmla="*/ 78867 h 213360"/>
                <a:gd name="connsiteX1" fmla="*/ 91821 w 1951101"/>
                <a:gd name="connsiteY1" fmla="*/ 158496 h 213360"/>
                <a:gd name="connsiteX2" fmla="*/ 110109 w 1951101"/>
                <a:gd name="connsiteY2" fmla="*/ 170688 h 213360"/>
                <a:gd name="connsiteX3" fmla="*/ 128397 w 1951101"/>
                <a:gd name="connsiteY3" fmla="*/ 188976 h 213360"/>
                <a:gd name="connsiteX4" fmla="*/ 152781 w 1951101"/>
                <a:gd name="connsiteY4" fmla="*/ 201168 h 213360"/>
                <a:gd name="connsiteX5" fmla="*/ 171069 w 1951101"/>
                <a:gd name="connsiteY5" fmla="*/ 213360 h 213360"/>
                <a:gd name="connsiteX6" fmla="*/ 250317 w 1951101"/>
                <a:gd name="connsiteY6" fmla="*/ 201168 h 213360"/>
                <a:gd name="connsiteX7" fmla="*/ 286893 w 1951101"/>
                <a:gd name="connsiteY7" fmla="*/ 188976 h 213360"/>
                <a:gd name="connsiteX8" fmla="*/ 329565 w 1951101"/>
                <a:gd name="connsiteY8" fmla="*/ 152400 h 213360"/>
                <a:gd name="connsiteX9" fmla="*/ 378333 w 1951101"/>
                <a:gd name="connsiteY9" fmla="*/ 140208 h 213360"/>
                <a:gd name="connsiteX10" fmla="*/ 396621 w 1951101"/>
                <a:gd name="connsiteY10" fmla="*/ 134112 h 213360"/>
                <a:gd name="connsiteX11" fmla="*/ 421005 w 1951101"/>
                <a:gd name="connsiteY11" fmla="*/ 128016 h 213360"/>
                <a:gd name="connsiteX12" fmla="*/ 439293 w 1951101"/>
                <a:gd name="connsiteY12" fmla="*/ 121920 h 213360"/>
                <a:gd name="connsiteX13" fmla="*/ 530733 w 1951101"/>
                <a:gd name="connsiteY13" fmla="*/ 115824 h 213360"/>
                <a:gd name="connsiteX14" fmla="*/ 549021 w 1951101"/>
                <a:gd name="connsiteY14" fmla="*/ 109728 h 213360"/>
                <a:gd name="connsiteX15" fmla="*/ 585597 w 1951101"/>
                <a:gd name="connsiteY15" fmla="*/ 85344 h 213360"/>
                <a:gd name="connsiteX16" fmla="*/ 603885 w 1951101"/>
                <a:gd name="connsiteY16" fmla="*/ 79248 h 213360"/>
                <a:gd name="connsiteX17" fmla="*/ 646557 w 1951101"/>
                <a:gd name="connsiteY17" fmla="*/ 48768 h 213360"/>
                <a:gd name="connsiteX18" fmla="*/ 677037 w 1951101"/>
                <a:gd name="connsiteY18" fmla="*/ 42672 h 213360"/>
                <a:gd name="connsiteX19" fmla="*/ 731901 w 1951101"/>
                <a:gd name="connsiteY19" fmla="*/ 24384 h 213360"/>
                <a:gd name="connsiteX20" fmla="*/ 780669 w 1951101"/>
                <a:gd name="connsiteY20" fmla="*/ 30480 h 213360"/>
                <a:gd name="connsiteX21" fmla="*/ 798957 w 1951101"/>
                <a:gd name="connsiteY21" fmla="*/ 42672 h 213360"/>
                <a:gd name="connsiteX22" fmla="*/ 853821 w 1951101"/>
                <a:gd name="connsiteY22" fmla="*/ 85344 h 213360"/>
                <a:gd name="connsiteX23" fmla="*/ 884301 w 1951101"/>
                <a:gd name="connsiteY23" fmla="*/ 121920 h 213360"/>
                <a:gd name="connsiteX24" fmla="*/ 908685 w 1951101"/>
                <a:gd name="connsiteY24" fmla="*/ 158496 h 213360"/>
                <a:gd name="connsiteX25" fmla="*/ 920877 w 1951101"/>
                <a:gd name="connsiteY25" fmla="*/ 176784 h 213360"/>
                <a:gd name="connsiteX26" fmla="*/ 1085469 w 1951101"/>
                <a:gd name="connsiteY26" fmla="*/ 170688 h 213360"/>
                <a:gd name="connsiteX27" fmla="*/ 1109853 w 1951101"/>
                <a:gd name="connsiteY27" fmla="*/ 158496 h 213360"/>
                <a:gd name="connsiteX28" fmla="*/ 1128141 w 1951101"/>
                <a:gd name="connsiteY28" fmla="*/ 152400 h 213360"/>
                <a:gd name="connsiteX29" fmla="*/ 1189101 w 1951101"/>
                <a:gd name="connsiteY29" fmla="*/ 134112 h 213360"/>
                <a:gd name="connsiteX30" fmla="*/ 1207389 w 1951101"/>
                <a:gd name="connsiteY30" fmla="*/ 128016 h 213360"/>
                <a:gd name="connsiteX31" fmla="*/ 1225677 w 1951101"/>
                <a:gd name="connsiteY31" fmla="*/ 115824 h 213360"/>
                <a:gd name="connsiteX32" fmla="*/ 1250061 w 1951101"/>
                <a:gd name="connsiteY32" fmla="*/ 103632 h 213360"/>
                <a:gd name="connsiteX33" fmla="*/ 1268349 w 1951101"/>
                <a:gd name="connsiteY33" fmla="*/ 85344 h 213360"/>
                <a:gd name="connsiteX34" fmla="*/ 1371981 w 1951101"/>
                <a:gd name="connsiteY34" fmla="*/ 18288 h 213360"/>
                <a:gd name="connsiteX35" fmla="*/ 1408557 w 1951101"/>
                <a:gd name="connsiteY35" fmla="*/ 0 h 213360"/>
                <a:gd name="connsiteX36" fmla="*/ 1463421 w 1951101"/>
                <a:gd name="connsiteY36" fmla="*/ 6096 h 213360"/>
                <a:gd name="connsiteX37" fmla="*/ 1487805 w 1951101"/>
                <a:gd name="connsiteY37" fmla="*/ 18288 h 213360"/>
                <a:gd name="connsiteX38" fmla="*/ 1512189 w 1951101"/>
                <a:gd name="connsiteY38" fmla="*/ 24384 h 213360"/>
                <a:gd name="connsiteX39" fmla="*/ 1554861 w 1951101"/>
                <a:gd name="connsiteY39" fmla="*/ 42672 h 213360"/>
                <a:gd name="connsiteX40" fmla="*/ 1609725 w 1951101"/>
                <a:gd name="connsiteY40" fmla="*/ 60960 h 213360"/>
                <a:gd name="connsiteX41" fmla="*/ 1652397 w 1951101"/>
                <a:gd name="connsiteY41" fmla="*/ 91440 h 213360"/>
                <a:gd name="connsiteX42" fmla="*/ 1670685 w 1951101"/>
                <a:gd name="connsiteY42" fmla="*/ 97536 h 213360"/>
                <a:gd name="connsiteX43" fmla="*/ 1786509 w 1951101"/>
                <a:gd name="connsiteY43" fmla="*/ 85344 h 213360"/>
                <a:gd name="connsiteX44" fmla="*/ 1816989 w 1951101"/>
                <a:gd name="connsiteY44" fmla="*/ 73152 h 213360"/>
                <a:gd name="connsiteX45" fmla="*/ 1835277 w 1951101"/>
                <a:gd name="connsiteY45" fmla="*/ 67056 h 213360"/>
                <a:gd name="connsiteX46" fmla="*/ 1890141 w 1951101"/>
                <a:gd name="connsiteY46" fmla="*/ 48768 h 213360"/>
                <a:gd name="connsiteX47" fmla="*/ 1908429 w 1951101"/>
                <a:gd name="connsiteY47" fmla="*/ 36576 h 213360"/>
                <a:gd name="connsiteX48" fmla="*/ 1951101 w 1951101"/>
                <a:gd name="connsiteY48" fmla="*/ 24384 h 213360"/>
                <a:gd name="connsiteX0" fmla="*/ 0 w 1908429"/>
                <a:gd name="connsiteY0" fmla="*/ 78867 h 213360"/>
                <a:gd name="connsiteX1" fmla="*/ 91821 w 1908429"/>
                <a:gd name="connsiteY1" fmla="*/ 158496 h 213360"/>
                <a:gd name="connsiteX2" fmla="*/ 110109 w 1908429"/>
                <a:gd name="connsiteY2" fmla="*/ 170688 h 213360"/>
                <a:gd name="connsiteX3" fmla="*/ 128397 w 1908429"/>
                <a:gd name="connsiteY3" fmla="*/ 188976 h 213360"/>
                <a:gd name="connsiteX4" fmla="*/ 152781 w 1908429"/>
                <a:gd name="connsiteY4" fmla="*/ 201168 h 213360"/>
                <a:gd name="connsiteX5" fmla="*/ 171069 w 1908429"/>
                <a:gd name="connsiteY5" fmla="*/ 213360 h 213360"/>
                <a:gd name="connsiteX6" fmla="*/ 250317 w 1908429"/>
                <a:gd name="connsiteY6" fmla="*/ 201168 h 213360"/>
                <a:gd name="connsiteX7" fmla="*/ 286893 w 1908429"/>
                <a:gd name="connsiteY7" fmla="*/ 188976 h 213360"/>
                <a:gd name="connsiteX8" fmla="*/ 329565 w 1908429"/>
                <a:gd name="connsiteY8" fmla="*/ 152400 h 213360"/>
                <a:gd name="connsiteX9" fmla="*/ 378333 w 1908429"/>
                <a:gd name="connsiteY9" fmla="*/ 140208 h 213360"/>
                <a:gd name="connsiteX10" fmla="*/ 396621 w 1908429"/>
                <a:gd name="connsiteY10" fmla="*/ 134112 h 213360"/>
                <a:gd name="connsiteX11" fmla="*/ 421005 w 1908429"/>
                <a:gd name="connsiteY11" fmla="*/ 128016 h 213360"/>
                <a:gd name="connsiteX12" fmla="*/ 439293 w 1908429"/>
                <a:gd name="connsiteY12" fmla="*/ 121920 h 213360"/>
                <a:gd name="connsiteX13" fmla="*/ 530733 w 1908429"/>
                <a:gd name="connsiteY13" fmla="*/ 115824 h 213360"/>
                <a:gd name="connsiteX14" fmla="*/ 549021 w 1908429"/>
                <a:gd name="connsiteY14" fmla="*/ 109728 h 213360"/>
                <a:gd name="connsiteX15" fmla="*/ 585597 w 1908429"/>
                <a:gd name="connsiteY15" fmla="*/ 85344 h 213360"/>
                <a:gd name="connsiteX16" fmla="*/ 603885 w 1908429"/>
                <a:gd name="connsiteY16" fmla="*/ 79248 h 213360"/>
                <a:gd name="connsiteX17" fmla="*/ 646557 w 1908429"/>
                <a:gd name="connsiteY17" fmla="*/ 48768 h 213360"/>
                <a:gd name="connsiteX18" fmla="*/ 677037 w 1908429"/>
                <a:gd name="connsiteY18" fmla="*/ 42672 h 213360"/>
                <a:gd name="connsiteX19" fmla="*/ 731901 w 1908429"/>
                <a:gd name="connsiteY19" fmla="*/ 24384 h 213360"/>
                <a:gd name="connsiteX20" fmla="*/ 780669 w 1908429"/>
                <a:gd name="connsiteY20" fmla="*/ 30480 h 213360"/>
                <a:gd name="connsiteX21" fmla="*/ 798957 w 1908429"/>
                <a:gd name="connsiteY21" fmla="*/ 42672 h 213360"/>
                <a:gd name="connsiteX22" fmla="*/ 853821 w 1908429"/>
                <a:gd name="connsiteY22" fmla="*/ 85344 h 213360"/>
                <a:gd name="connsiteX23" fmla="*/ 884301 w 1908429"/>
                <a:gd name="connsiteY23" fmla="*/ 121920 h 213360"/>
                <a:gd name="connsiteX24" fmla="*/ 908685 w 1908429"/>
                <a:gd name="connsiteY24" fmla="*/ 158496 h 213360"/>
                <a:gd name="connsiteX25" fmla="*/ 920877 w 1908429"/>
                <a:gd name="connsiteY25" fmla="*/ 176784 h 213360"/>
                <a:gd name="connsiteX26" fmla="*/ 1085469 w 1908429"/>
                <a:gd name="connsiteY26" fmla="*/ 170688 h 213360"/>
                <a:gd name="connsiteX27" fmla="*/ 1109853 w 1908429"/>
                <a:gd name="connsiteY27" fmla="*/ 158496 h 213360"/>
                <a:gd name="connsiteX28" fmla="*/ 1128141 w 1908429"/>
                <a:gd name="connsiteY28" fmla="*/ 152400 h 213360"/>
                <a:gd name="connsiteX29" fmla="*/ 1189101 w 1908429"/>
                <a:gd name="connsiteY29" fmla="*/ 134112 h 213360"/>
                <a:gd name="connsiteX30" fmla="*/ 1207389 w 1908429"/>
                <a:gd name="connsiteY30" fmla="*/ 128016 h 213360"/>
                <a:gd name="connsiteX31" fmla="*/ 1225677 w 1908429"/>
                <a:gd name="connsiteY31" fmla="*/ 115824 h 213360"/>
                <a:gd name="connsiteX32" fmla="*/ 1250061 w 1908429"/>
                <a:gd name="connsiteY32" fmla="*/ 103632 h 213360"/>
                <a:gd name="connsiteX33" fmla="*/ 1268349 w 1908429"/>
                <a:gd name="connsiteY33" fmla="*/ 85344 h 213360"/>
                <a:gd name="connsiteX34" fmla="*/ 1371981 w 1908429"/>
                <a:gd name="connsiteY34" fmla="*/ 18288 h 213360"/>
                <a:gd name="connsiteX35" fmla="*/ 1408557 w 1908429"/>
                <a:gd name="connsiteY35" fmla="*/ 0 h 213360"/>
                <a:gd name="connsiteX36" fmla="*/ 1463421 w 1908429"/>
                <a:gd name="connsiteY36" fmla="*/ 6096 h 213360"/>
                <a:gd name="connsiteX37" fmla="*/ 1487805 w 1908429"/>
                <a:gd name="connsiteY37" fmla="*/ 18288 h 213360"/>
                <a:gd name="connsiteX38" fmla="*/ 1512189 w 1908429"/>
                <a:gd name="connsiteY38" fmla="*/ 24384 h 213360"/>
                <a:gd name="connsiteX39" fmla="*/ 1554861 w 1908429"/>
                <a:gd name="connsiteY39" fmla="*/ 42672 h 213360"/>
                <a:gd name="connsiteX40" fmla="*/ 1609725 w 1908429"/>
                <a:gd name="connsiteY40" fmla="*/ 60960 h 213360"/>
                <a:gd name="connsiteX41" fmla="*/ 1652397 w 1908429"/>
                <a:gd name="connsiteY41" fmla="*/ 91440 h 213360"/>
                <a:gd name="connsiteX42" fmla="*/ 1670685 w 1908429"/>
                <a:gd name="connsiteY42" fmla="*/ 97536 h 213360"/>
                <a:gd name="connsiteX43" fmla="*/ 1786509 w 1908429"/>
                <a:gd name="connsiteY43" fmla="*/ 85344 h 213360"/>
                <a:gd name="connsiteX44" fmla="*/ 1816989 w 1908429"/>
                <a:gd name="connsiteY44" fmla="*/ 73152 h 213360"/>
                <a:gd name="connsiteX45" fmla="*/ 1835277 w 1908429"/>
                <a:gd name="connsiteY45" fmla="*/ 67056 h 213360"/>
                <a:gd name="connsiteX46" fmla="*/ 1890141 w 1908429"/>
                <a:gd name="connsiteY46" fmla="*/ 48768 h 213360"/>
                <a:gd name="connsiteX47" fmla="*/ 1908429 w 1908429"/>
                <a:gd name="connsiteY47" fmla="*/ 36576 h 213360"/>
                <a:gd name="connsiteX0" fmla="*/ 0 w 1890141"/>
                <a:gd name="connsiteY0" fmla="*/ 78867 h 213360"/>
                <a:gd name="connsiteX1" fmla="*/ 91821 w 1890141"/>
                <a:gd name="connsiteY1" fmla="*/ 158496 h 213360"/>
                <a:gd name="connsiteX2" fmla="*/ 110109 w 1890141"/>
                <a:gd name="connsiteY2" fmla="*/ 170688 h 213360"/>
                <a:gd name="connsiteX3" fmla="*/ 128397 w 1890141"/>
                <a:gd name="connsiteY3" fmla="*/ 188976 h 213360"/>
                <a:gd name="connsiteX4" fmla="*/ 152781 w 1890141"/>
                <a:gd name="connsiteY4" fmla="*/ 201168 h 213360"/>
                <a:gd name="connsiteX5" fmla="*/ 171069 w 1890141"/>
                <a:gd name="connsiteY5" fmla="*/ 213360 h 213360"/>
                <a:gd name="connsiteX6" fmla="*/ 250317 w 1890141"/>
                <a:gd name="connsiteY6" fmla="*/ 201168 h 213360"/>
                <a:gd name="connsiteX7" fmla="*/ 286893 w 1890141"/>
                <a:gd name="connsiteY7" fmla="*/ 188976 h 213360"/>
                <a:gd name="connsiteX8" fmla="*/ 329565 w 1890141"/>
                <a:gd name="connsiteY8" fmla="*/ 152400 h 213360"/>
                <a:gd name="connsiteX9" fmla="*/ 378333 w 1890141"/>
                <a:gd name="connsiteY9" fmla="*/ 140208 h 213360"/>
                <a:gd name="connsiteX10" fmla="*/ 396621 w 1890141"/>
                <a:gd name="connsiteY10" fmla="*/ 134112 h 213360"/>
                <a:gd name="connsiteX11" fmla="*/ 421005 w 1890141"/>
                <a:gd name="connsiteY11" fmla="*/ 128016 h 213360"/>
                <a:gd name="connsiteX12" fmla="*/ 439293 w 1890141"/>
                <a:gd name="connsiteY12" fmla="*/ 121920 h 213360"/>
                <a:gd name="connsiteX13" fmla="*/ 530733 w 1890141"/>
                <a:gd name="connsiteY13" fmla="*/ 115824 h 213360"/>
                <a:gd name="connsiteX14" fmla="*/ 549021 w 1890141"/>
                <a:gd name="connsiteY14" fmla="*/ 109728 h 213360"/>
                <a:gd name="connsiteX15" fmla="*/ 585597 w 1890141"/>
                <a:gd name="connsiteY15" fmla="*/ 85344 h 213360"/>
                <a:gd name="connsiteX16" fmla="*/ 603885 w 1890141"/>
                <a:gd name="connsiteY16" fmla="*/ 79248 h 213360"/>
                <a:gd name="connsiteX17" fmla="*/ 646557 w 1890141"/>
                <a:gd name="connsiteY17" fmla="*/ 48768 h 213360"/>
                <a:gd name="connsiteX18" fmla="*/ 677037 w 1890141"/>
                <a:gd name="connsiteY18" fmla="*/ 42672 h 213360"/>
                <a:gd name="connsiteX19" fmla="*/ 731901 w 1890141"/>
                <a:gd name="connsiteY19" fmla="*/ 24384 h 213360"/>
                <a:gd name="connsiteX20" fmla="*/ 780669 w 1890141"/>
                <a:gd name="connsiteY20" fmla="*/ 30480 h 213360"/>
                <a:gd name="connsiteX21" fmla="*/ 798957 w 1890141"/>
                <a:gd name="connsiteY21" fmla="*/ 42672 h 213360"/>
                <a:gd name="connsiteX22" fmla="*/ 853821 w 1890141"/>
                <a:gd name="connsiteY22" fmla="*/ 85344 h 213360"/>
                <a:gd name="connsiteX23" fmla="*/ 884301 w 1890141"/>
                <a:gd name="connsiteY23" fmla="*/ 121920 h 213360"/>
                <a:gd name="connsiteX24" fmla="*/ 908685 w 1890141"/>
                <a:gd name="connsiteY24" fmla="*/ 158496 h 213360"/>
                <a:gd name="connsiteX25" fmla="*/ 920877 w 1890141"/>
                <a:gd name="connsiteY25" fmla="*/ 176784 h 213360"/>
                <a:gd name="connsiteX26" fmla="*/ 1085469 w 1890141"/>
                <a:gd name="connsiteY26" fmla="*/ 170688 h 213360"/>
                <a:gd name="connsiteX27" fmla="*/ 1109853 w 1890141"/>
                <a:gd name="connsiteY27" fmla="*/ 158496 h 213360"/>
                <a:gd name="connsiteX28" fmla="*/ 1128141 w 1890141"/>
                <a:gd name="connsiteY28" fmla="*/ 152400 h 213360"/>
                <a:gd name="connsiteX29" fmla="*/ 1189101 w 1890141"/>
                <a:gd name="connsiteY29" fmla="*/ 134112 h 213360"/>
                <a:gd name="connsiteX30" fmla="*/ 1207389 w 1890141"/>
                <a:gd name="connsiteY30" fmla="*/ 128016 h 213360"/>
                <a:gd name="connsiteX31" fmla="*/ 1225677 w 1890141"/>
                <a:gd name="connsiteY31" fmla="*/ 115824 h 213360"/>
                <a:gd name="connsiteX32" fmla="*/ 1250061 w 1890141"/>
                <a:gd name="connsiteY32" fmla="*/ 103632 h 213360"/>
                <a:gd name="connsiteX33" fmla="*/ 1268349 w 1890141"/>
                <a:gd name="connsiteY33" fmla="*/ 85344 h 213360"/>
                <a:gd name="connsiteX34" fmla="*/ 1371981 w 1890141"/>
                <a:gd name="connsiteY34" fmla="*/ 18288 h 213360"/>
                <a:gd name="connsiteX35" fmla="*/ 1408557 w 1890141"/>
                <a:gd name="connsiteY35" fmla="*/ 0 h 213360"/>
                <a:gd name="connsiteX36" fmla="*/ 1463421 w 1890141"/>
                <a:gd name="connsiteY36" fmla="*/ 6096 h 213360"/>
                <a:gd name="connsiteX37" fmla="*/ 1487805 w 1890141"/>
                <a:gd name="connsiteY37" fmla="*/ 18288 h 213360"/>
                <a:gd name="connsiteX38" fmla="*/ 1512189 w 1890141"/>
                <a:gd name="connsiteY38" fmla="*/ 24384 h 213360"/>
                <a:gd name="connsiteX39" fmla="*/ 1554861 w 1890141"/>
                <a:gd name="connsiteY39" fmla="*/ 42672 h 213360"/>
                <a:gd name="connsiteX40" fmla="*/ 1609725 w 1890141"/>
                <a:gd name="connsiteY40" fmla="*/ 60960 h 213360"/>
                <a:gd name="connsiteX41" fmla="*/ 1652397 w 1890141"/>
                <a:gd name="connsiteY41" fmla="*/ 91440 h 213360"/>
                <a:gd name="connsiteX42" fmla="*/ 1670685 w 1890141"/>
                <a:gd name="connsiteY42" fmla="*/ 97536 h 213360"/>
                <a:gd name="connsiteX43" fmla="*/ 1786509 w 1890141"/>
                <a:gd name="connsiteY43" fmla="*/ 85344 h 213360"/>
                <a:gd name="connsiteX44" fmla="*/ 1816989 w 1890141"/>
                <a:gd name="connsiteY44" fmla="*/ 73152 h 213360"/>
                <a:gd name="connsiteX45" fmla="*/ 1835277 w 1890141"/>
                <a:gd name="connsiteY45" fmla="*/ 67056 h 213360"/>
                <a:gd name="connsiteX46" fmla="*/ 1890141 w 1890141"/>
                <a:gd name="connsiteY46" fmla="*/ 48768 h 213360"/>
                <a:gd name="connsiteX0" fmla="*/ 0 w 1835277"/>
                <a:gd name="connsiteY0" fmla="*/ 78867 h 213360"/>
                <a:gd name="connsiteX1" fmla="*/ 91821 w 1835277"/>
                <a:gd name="connsiteY1" fmla="*/ 158496 h 213360"/>
                <a:gd name="connsiteX2" fmla="*/ 110109 w 1835277"/>
                <a:gd name="connsiteY2" fmla="*/ 170688 h 213360"/>
                <a:gd name="connsiteX3" fmla="*/ 128397 w 1835277"/>
                <a:gd name="connsiteY3" fmla="*/ 188976 h 213360"/>
                <a:gd name="connsiteX4" fmla="*/ 152781 w 1835277"/>
                <a:gd name="connsiteY4" fmla="*/ 201168 h 213360"/>
                <a:gd name="connsiteX5" fmla="*/ 171069 w 1835277"/>
                <a:gd name="connsiteY5" fmla="*/ 213360 h 213360"/>
                <a:gd name="connsiteX6" fmla="*/ 250317 w 1835277"/>
                <a:gd name="connsiteY6" fmla="*/ 201168 h 213360"/>
                <a:gd name="connsiteX7" fmla="*/ 286893 w 1835277"/>
                <a:gd name="connsiteY7" fmla="*/ 188976 h 213360"/>
                <a:gd name="connsiteX8" fmla="*/ 329565 w 1835277"/>
                <a:gd name="connsiteY8" fmla="*/ 152400 h 213360"/>
                <a:gd name="connsiteX9" fmla="*/ 378333 w 1835277"/>
                <a:gd name="connsiteY9" fmla="*/ 140208 h 213360"/>
                <a:gd name="connsiteX10" fmla="*/ 396621 w 1835277"/>
                <a:gd name="connsiteY10" fmla="*/ 134112 h 213360"/>
                <a:gd name="connsiteX11" fmla="*/ 421005 w 1835277"/>
                <a:gd name="connsiteY11" fmla="*/ 128016 h 213360"/>
                <a:gd name="connsiteX12" fmla="*/ 439293 w 1835277"/>
                <a:gd name="connsiteY12" fmla="*/ 121920 h 213360"/>
                <a:gd name="connsiteX13" fmla="*/ 530733 w 1835277"/>
                <a:gd name="connsiteY13" fmla="*/ 115824 h 213360"/>
                <a:gd name="connsiteX14" fmla="*/ 549021 w 1835277"/>
                <a:gd name="connsiteY14" fmla="*/ 109728 h 213360"/>
                <a:gd name="connsiteX15" fmla="*/ 585597 w 1835277"/>
                <a:gd name="connsiteY15" fmla="*/ 85344 h 213360"/>
                <a:gd name="connsiteX16" fmla="*/ 603885 w 1835277"/>
                <a:gd name="connsiteY16" fmla="*/ 79248 h 213360"/>
                <a:gd name="connsiteX17" fmla="*/ 646557 w 1835277"/>
                <a:gd name="connsiteY17" fmla="*/ 48768 h 213360"/>
                <a:gd name="connsiteX18" fmla="*/ 677037 w 1835277"/>
                <a:gd name="connsiteY18" fmla="*/ 42672 h 213360"/>
                <a:gd name="connsiteX19" fmla="*/ 731901 w 1835277"/>
                <a:gd name="connsiteY19" fmla="*/ 24384 h 213360"/>
                <a:gd name="connsiteX20" fmla="*/ 780669 w 1835277"/>
                <a:gd name="connsiteY20" fmla="*/ 30480 h 213360"/>
                <a:gd name="connsiteX21" fmla="*/ 798957 w 1835277"/>
                <a:gd name="connsiteY21" fmla="*/ 42672 h 213360"/>
                <a:gd name="connsiteX22" fmla="*/ 853821 w 1835277"/>
                <a:gd name="connsiteY22" fmla="*/ 85344 h 213360"/>
                <a:gd name="connsiteX23" fmla="*/ 884301 w 1835277"/>
                <a:gd name="connsiteY23" fmla="*/ 121920 h 213360"/>
                <a:gd name="connsiteX24" fmla="*/ 908685 w 1835277"/>
                <a:gd name="connsiteY24" fmla="*/ 158496 h 213360"/>
                <a:gd name="connsiteX25" fmla="*/ 920877 w 1835277"/>
                <a:gd name="connsiteY25" fmla="*/ 176784 h 213360"/>
                <a:gd name="connsiteX26" fmla="*/ 1085469 w 1835277"/>
                <a:gd name="connsiteY26" fmla="*/ 170688 h 213360"/>
                <a:gd name="connsiteX27" fmla="*/ 1109853 w 1835277"/>
                <a:gd name="connsiteY27" fmla="*/ 158496 h 213360"/>
                <a:gd name="connsiteX28" fmla="*/ 1128141 w 1835277"/>
                <a:gd name="connsiteY28" fmla="*/ 152400 h 213360"/>
                <a:gd name="connsiteX29" fmla="*/ 1189101 w 1835277"/>
                <a:gd name="connsiteY29" fmla="*/ 134112 h 213360"/>
                <a:gd name="connsiteX30" fmla="*/ 1207389 w 1835277"/>
                <a:gd name="connsiteY30" fmla="*/ 128016 h 213360"/>
                <a:gd name="connsiteX31" fmla="*/ 1225677 w 1835277"/>
                <a:gd name="connsiteY31" fmla="*/ 115824 h 213360"/>
                <a:gd name="connsiteX32" fmla="*/ 1250061 w 1835277"/>
                <a:gd name="connsiteY32" fmla="*/ 103632 h 213360"/>
                <a:gd name="connsiteX33" fmla="*/ 1268349 w 1835277"/>
                <a:gd name="connsiteY33" fmla="*/ 85344 h 213360"/>
                <a:gd name="connsiteX34" fmla="*/ 1371981 w 1835277"/>
                <a:gd name="connsiteY34" fmla="*/ 18288 h 213360"/>
                <a:gd name="connsiteX35" fmla="*/ 1408557 w 1835277"/>
                <a:gd name="connsiteY35" fmla="*/ 0 h 213360"/>
                <a:gd name="connsiteX36" fmla="*/ 1463421 w 1835277"/>
                <a:gd name="connsiteY36" fmla="*/ 6096 h 213360"/>
                <a:gd name="connsiteX37" fmla="*/ 1487805 w 1835277"/>
                <a:gd name="connsiteY37" fmla="*/ 18288 h 213360"/>
                <a:gd name="connsiteX38" fmla="*/ 1512189 w 1835277"/>
                <a:gd name="connsiteY38" fmla="*/ 24384 h 213360"/>
                <a:gd name="connsiteX39" fmla="*/ 1554861 w 1835277"/>
                <a:gd name="connsiteY39" fmla="*/ 42672 h 213360"/>
                <a:gd name="connsiteX40" fmla="*/ 1609725 w 1835277"/>
                <a:gd name="connsiteY40" fmla="*/ 60960 h 213360"/>
                <a:gd name="connsiteX41" fmla="*/ 1652397 w 1835277"/>
                <a:gd name="connsiteY41" fmla="*/ 91440 h 213360"/>
                <a:gd name="connsiteX42" fmla="*/ 1670685 w 1835277"/>
                <a:gd name="connsiteY42" fmla="*/ 97536 h 213360"/>
                <a:gd name="connsiteX43" fmla="*/ 1786509 w 1835277"/>
                <a:gd name="connsiteY43" fmla="*/ 85344 h 213360"/>
                <a:gd name="connsiteX44" fmla="*/ 1816989 w 1835277"/>
                <a:gd name="connsiteY44" fmla="*/ 73152 h 213360"/>
                <a:gd name="connsiteX45" fmla="*/ 1835277 w 1835277"/>
                <a:gd name="connsiteY45" fmla="*/ 67056 h 213360"/>
                <a:gd name="connsiteX0" fmla="*/ 0 w 1816989"/>
                <a:gd name="connsiteY0" fmla="*/ 78867 h 213360"/>
                <a:gd name="connsiteX1" fmla="*/ 91821 w 1816989"/>
                <a:gd name="connsiteY1" fmla="*/ 158496 h 213360"/>
                <a:gd name="connsiteX2" fmla="*/ 110109 w 1816989"/>
                <a:gd name="connsiteY2" fmla="*/ 170688 h 213360"/>
                <a:gd name="connsiteX3" fmla="*/ 128397 w 1816989"/>
                <a:gd name="connsiteY3" fmla="*/ 188976 h 213360"/>
                <a:gd name="connsiteX4" fmla="*/ 152781 w 1816989"/>
                <a:gd name="connsiteY4" fmla="*/ 201168 h 213360"/>
                <a:gd name="connsiteX5" fmla="*/ 171069 w 1816989"/>
                <a:gd name="connsiteY5" fmla="*/ 213360 h 213360"/>
                <a:gd name="connsiteX6" fmla="*/ 250317 w 1816989"/>
                <a:gd name="connsiteY6" fmla="*/ 201168 h 213360"/>
                <a:gd name="connsiteX7" fmla="*/ 286893 w 1816989"/>
                <a:gd name="connsiteY7" fmla="*/ 188976 h 213360"/>
                <a:gd name="connsiteX8" fmla="*/ 329565 w 1816989"/>
                <a:gd name="connsiteY8" fmla="*/ 152400 h 213360"/>
                <a:gd name="connsiteX9" fmla="*/ 378333 w 1816989"/>
                <a:gd name="connsiteY9" fmla="*/ 140208 h 213360"/>
                <a:gd name="connsiteX10" fmla="*/ 396621 w 1816989"/>
                <a:gd name="connsiteY10" fmla="*/ 134112 h 213360"/>
                <a:gd name="connsiteX11" fmla="*/ 421005 w 1816989"/>
                <a:gd name="connsiteY11" fmla="*/ 128016 h 213360"/>
                <a:gd name="connsiteX12" fmla="*/ 439293 w 1816989"/>
                <a:gd name="connsiteY12" fmla="*/ 121920 h 213360"/>
                <a:gd name="connsiteX13" fmla="*/ 530733 w 1816989"/>
                <a:gd name="connsiteY13" fmla="*/ 115824 h 213360"/>
                <a:gd name="connsiteX14" fmla="*/ 549021 w 1816989"/>
                <a:gd name="connsiteY14" fmla="*/ 109728 h 213360"/>
                <a:gd name="connsiteX15" fmla="*/ 585597 w 1816989"/>
                <a:gd name="connsiteY15" fmla="*/ 85344 h 213360"/>
                <a:gd name="connsiteX16" fmla="*/ 603885 w 1816989"/>
                <a:gd name="connsiteY16" fmla="*/ 79248 h 213360"/>
                <a:gd name="connsiteX17" fmla="*/ 646557 w 1816989"/>
                <a:gd name="connsiteY17" fmla="*/ 48768 h 213360"/>
                <a:gd name="connsiteX18" fmla="*/ 677037 w 1816989"/>
                <a:gd name="connsiteY18" fmla="*/ 42672 h 213360"/>
                <a:gd name="connsiteX19" fmla="*/ 731901 w 1816989"/>
                <a:gd name="connsiteY19" fmla="*/ 24384 h 213360"/>
                <a:gd name="connsiteX20" fmla="*/ 780669 w 1816989"/>
                <a:gd name="connsiteY20" fmla="*/ 30480 h 213360"/>
                <a:gd name="connsiteX21" fmla="*/ 798957 w 1816989"/>
                <a:gd name="connsiteY21" fmla="*/ 42672 h 213360"/>
                <a:gd name="connsiteX22" fmla="*/ 853821 w 1816989"/>
                <a:gd name="connsiteY22" fmla="*/ 85344 h 213360"/>
                <a:gd name="connsiteX23" fmla="*/ 884301 w 1816989"/>
                <a:gd name="connsiteY23" fmla="*/ 121920 h 213360"/>
                <a:gd name="connsiteX24" fmla="*/ 908685 w 1816989"/>
                <a:gd name="connsiteY24" fmla="*/ 158496 h 213360"/>
                <a:gd name="connsiteX25" fmla="*/ 920877 w 1816989"/>
                <a:gd name="connsiteY25" fmla="*/ 176784 h 213360"/>
                <a:gd name="connsiteX26" fmla="*/ 1085469 w 1816989"/>
                <a:gd name="connsiteY26" fmla="*/ 170688 h 213360"/>
                <a:gd name="connsiteX27" fmla="*/ 1109853 w 1816989"/>
                <a:gd name="connsiteY27" fmla="*/ 158496 h 213360"/>
                <a:gd name="connsiteX28" fmla="*/ 1128141 w 1816989"/>
                <a:gd name="connsiteY28" fmla="*/ 152400 h 213360"/>
                <a:gd name="connsiteX29" fmla="*/ 1189101 w 1816989"/>
                <a:gd name="connsiteY29" fmla="*/ 134112 h 213360"/>
                <a:gd name="connsiteX30" fmla="*/ 1207389 w 1816989"/>
                <a:gd name="connsiteY30" fmla="*/ 128016 h 213360"/>
                <a:gd name="connsiteX31" fmla="*/ 1225677 w 1816989"/>
                <a:gd name="connsiteY31" fmla="*/ 115824 h 213360"/>
                <a:gd name="connsiteX32" fmla="*/ 1250061 w 1816989"/>
                <a:gd name="connsiteY32" fmla="*/ 103632 h 213360"/>
                <a:gd name="connsiteX33" fmla="*/ 1268349 w 1816989"/>
                <a:gd name="connsiteY33" fmla="*/ 85344 h 213360"/>
                <a:gd name="connsiteX34" fmla="*/ 1371981 w 1816989"/>
                <a:gd name="connsiteY34" fmla="*/ 18288 h 213360"/>
                <a:gd name="connsiteX35" fmla="*/ 1408557 w 1816989"/>
                <a:gd name="connsiteY35" fmla="*/ 0 h 213360"/>
                <a:gd name="connsiteX36" fmla="*/ 1463421 w 1816989"/>
                <a:gd name="connsiteY36" fmla="*/ 6096 h 213360"/>
                <a:gd name="connsiteX37" fmla="*/ 1487805 w 1816989"/>
                <a:gd name="connsiteY37" fmla="*/ 18288 h 213360"/>
                <a:gd name="connsiteX38" fmla="*/ 1512189 w 1816989"/>
                <a:gd name="connsiteY38" fmla="*/ 24384 h 213360"/>
                <a:gd name="connsiteX39" fmla="*/ 1554861 w 1816989"/>
                <a:gd name="connsiteY39" fmla="*/ 42672 h 213360"/>
                <a:gd name="connsiteX40" fmla="*/ 1609725 w 1816989"/>
                <a:gd name="connsiteY40" fmla="*/ 60960 h 213360"/>
                <a:gd name="connsiteX41" fmla="*/ 1652397 w 1816989"/>
                <a:gd name="connsiteY41" fmla="*/ 91440 h 213360"/>
                <a:gd name="connsiteX42" fmla="*/ 1670685 w 1816989"/>
                <a:gd name="connsiteY42" fmla="*/ 97536 h 213360"/>
                <a:gd name="connsiteX43" fmla="*/ 1786509 w 1816989"/>
                <a:gd name="connsiteY43" fmla="*/ 85344 h 213360"/>
                <a:gd name="connsiteX44" fmla="*/ 1816989 w 1816989"/>
                <a:gd name="connsiteY44" fmla="*/ 73152 h 213360"/>
                <a:gd name="connsiteX0" fmla="*/ 0 w 1786509"/>
                <a:gd name="connsiteY0" fmla="*/ 78867 h 213360"/>
                <a:gd name="connsiteX1" fmla="*/ 91821 w 1786509"/>
                <a:gd name="connsiteY1" fmla="*/ 158496 h 213360"/>
                <a:gd name="connsiteX2" fmla="*/ 110109 w 1786509"/>
                <a:gd name="connsiteY2" fmla="*/ 170688 h 213360"/>
                <a:gd name="connsiteX3" fmla="*/ 128397 w 1786509"/>
                <a:gd name="connsiteY3" fmla="*/ 188976 h 213360"/>
                <a:gd name="connsiteX4" fmla="*/ 152781 w 1786509"/>
                <a:gd name="connsiteY4" fmla="*/ 201168 h 213360"/>
                <a:gd name="connsiteX5" fmla="*/ 171069 w 1786509"/>
                <a:gd name="connsiteY5" fmla="*/ 213360 h 213360"/>
                <a:gd name="connsiteX6" fmla="*/ 250317 w 1786509"/>
                <a:gd name="connsiteY6" fmla="*/ 201168 h 213360"/>
                <a:gd name="connsiteX7" fmla="*/ 286893 w 1786509"/>
                <a:gd name="connsiteY7" fmla="*/ 188976 h 213360"/>
                <a:gd name="connsiteX8" fmla="*/ 329565 w 1786509"/>
                <a:gd name="connsiteY8" fmla="*/ 152400 h 213360"/>
                <a:gd name="connsiteX9" fmla="*/ 378333 w 1786509"/>
                <a:gd name="connsiteY9" fmla="*/ 140208 h 213360"/>
                <a:gd name="connsiteX10" fmla="*/ 396621 w 1786509"/>
                <a:gd name="connsiteY10" fmla="*/ 134112 h 213360"/>
                <a:gd name="connsiteX11" fmla="*/ 421005 w 1786509"/>
                <a:gd name="connsiteY11" fmla="*/ 128016 h 213360"/>
                <a:gd name="connsiteX12" fmla="*/ 439293 w 1786509"/>
                <a:gd name="connsiteY12" fmla="*/ 121920 h 213360"/>
                <a:gd name="connsiteX13" fmla="*/ 530733 w 1786509"/>
                <a:gd name="connsiteY13" fmla="*/ 115824 h 213360"/>
                <a:gd name="connsiteX14" fmla="*/ 549021 w 1786509"/>
                <a:gd name="connsiteY14" fmla="*/ 109728 h 213360"/>
                <a:gd name="connsiteX15" fmla="*/ 585597 w 1786509"/>
                <a:gd name="connsiteY15" fmla="*/ 85344 h 213360"/>
                <a:gd name="connsiteX16" fmla="*/ 603885 w 1786509"/>
                <a:gd name="connsiteY16" fmla="*/ 79248 h 213360"/>
                <a:gd name="connsiteX17" fmla="*/ 646557 w 1786509"/>
                <a:gd name="connsiteY17" fmla="*/ 48768 h 213360"/>
                <a:gd name="connsiteX18" fmla="*/ 677037 w 1786509"/>
                <a:gd name="connsiteY18" fmla="*/ 42672 h 213360"/>
                <a:gd name="connsiteX19" fmla="*/ 731901 w 1786509"/>
                <a:gd name="connsiteY19" fmla="*/ 24384 h 213360"/>
                <a:gd name="connsiteX20" fmla="*/ 780669 w 1786509"/>
                <a:gd name="connsiteY20" fmla="*/ 30480 h 213360"/>
                <a:gd name="connsiteX21" fmla="*/ 798957 w 1786509"/>
                <a:gd name="connsiteY21" fmla="*/ 42672 h 213360"/>
                <a:gd name="connsiteX22" fmla="*/ 853821 w 1786509"/>
                <a:gd name="connsiteY22" fmla="*/ 85344 h 213360"/>
                <a:gd name="connsiteX23" fmla="*/ 884301 w 1786509"/>
                <a:gd name="connsiteY23" fmla="*/ 121920 h 213360"/>
                <a:gd name="connsiteX24" fmla="*/ 908685 w 1786509"/>
                <a:gd name="connsiteY24" fmla="*/ 158496 h 213360"/>
                <a:gd name="connsiteX25" fmla="*/ 920877 w 1786509"/>
                <a:gd name="connsiteY25" fmla="*/ 176784 h 213360"/>
                <a:gd name="connsiteX26" fmla="*/ 1085469 w 1786509"/>
                <a:gd name="connsiteY26" fmla="*/ 170688 h 213360"/>
                <a:gd name="connsiteX27" fmla="*/ 1109853 w 1786509"/>
                <a:gd name="connsiteY27" fmla="*/ 158496 h 213360"/>
                <a:gd name="connsiteX28" fmla="*/ 1128141 w 1786509"/>
                <a:gd name="connsiteY28" fmla="*/ 152400 h 213360"/>
                <a:gd name="connsiteX29" fmla="*/ 1189101 w 1786509"/>
                <a:gd name="connsiteY29" fmla="*/ 134112 h 213360"/>
                <a:gd name="connsiteX30" fmla="*/ 1207389 w 1786509"/>
                <a:gd name="connsiteY30" fmla="*/ 128016 h 213360"/>
                <a:gd name="connsiteX31" fmla="*/ 1225677 w 1786509"/>
                <a:gd name="connsiteY31" fmla="*/ 115824 h 213360"/>
                <a:gd name="connsiteX32" fmla="*/ 1250061 w 1786509"/>
                <a:gd name="connsiteY32" fmla="*/ 103632 h 213360"/>
                <a:gd name="connsiteX33" fmla="*/ 1268349 w 1786509"/>
                <a:gd name="connsiteY33" fmla="*/ 85344 h 213360"/>
                <a:gd name="connsiteX34" fmla="*/ 1371981 w 1786509"/>
                <a:gd name="connsiteY34" fmla="*/ 18288 h 213360"/>
                <a:gd name="connsiteX35" fmla="*/ 1408557 w 1786509"/>
                <a:gd name="connsiteY35" fmla="*/ 0 h 213360"/>
                <a:gd name="connsiteX36" fmla="*/ 1463421 w 1786509"/>
                <a:gd name="connsiteY36" fmla="*/ 6096 h 213360"/>
                <a:gd name="connsiteX37" fmla="*/ 1487805 w 1786509"/>
                <a:gd name="connsiteY37" fmla="*/ 18288 h 213360"/>
                <a:gd name="connsiteX38" fmla="*/ 1512189 w 1786509"/>
                <a:gd name="connsiteY38" fmla="*/ 24384 h 213360"/>
                <a:gd name="connsiteX39" fmla="*/ 1554861 w 1786509"/>
                <a:gd name="connsiteY39" fmla="*/ 42672 h 213360"/>
                <a:gd name="connsiteX40" fmla="*/ 1609725 w 1786509"/>
                <a:gd name="connsiteY40" fmla="*/ 60960 h 213360"/>
                <a:gd name="connsiteX41" fmla="*/ 1652397 w 1786509"/>
                <a:gd name="connsiteY41" fmla="*/ 91440 h 213360"/>
                <a:gd name="connsiteX42" fmla="*/ 1670685 w 1786509"/>
                <a:gd name="connsiteY42" fmla="*/ 97536 h 213360"/>
                <a:gd name="connsiteX43" fmla="*/ 1786509 w 1786509"/>
                <a:gd name="connsiteY43" fmla="*/ 85344 h 213360"/>
                <a:gd name="connsiteX0" fmla="*/ 0 w 1670685"/>
                <a:gd name="connsiteY0" fmla="*/ 78867 h 213360"/>
                <a:gd name="connsiteX1" fmla="*/ 91821 w 1670685"/>
                <a:gd name="connsiteY1" fmla="*/ 158496 h 213360"/>
                <a:gd name="connsiteX2" fmla="*/ 110109 w 1670685"/>
                <a:gd name="connsiteY2" fmla="*/ 170688 h 213360"/>
                <a:gd name="connsiteX3" fmla="*/ 128397 w 1670685"/>
                <a:gd name="connsiteY3" fmla="*/ 188976 h 213360"/>
                <a:gd name="connsiteX4" fmla="*/ 152781 w 1670685"/>
                <a:gd name="connsiteY4" fmla="*/ 201168 h 213360"/>
                <a:gd name="connsiteX5" fmla="*/ 171069 w 1670685"/>
                <a:gd name="connsiteY5" fmla="*/ 213360 h 213360"/>
                <a:gd name="connsiteX6" fmla="*/ 250317 w 1670685"/>
                <a:gd name="connsiteY6" fmla="*/ 201168 h 213360"/>
                <a:gd name="connsiteX7" fmla="*/ 286893 w 1670685"/>
                <a:gd name="connsiteY7" fmla="*/ 188976 h 213360"/>
                <a:gd name="connsiteX8" fmla="*/ 329565 w 1670685"/>
                <a:gd name="connsiteY8" fmla="*/ 152400 h 213360"/>
                <a:gd name="connsiteX9" fmla="*/ 378333 w 1670685"/>
                <a:gd name="connsiteY9" fmla="*/ 140208 h 213360"/>
                <a:gd name="connsiteX10" fmla="*/ 396621 w 1670685"/>
                <a:gd name="connsiteY10" fmla="*/ 134112 h 213360"/>
                <a:gd name="connsiteX11" fmla="*/ 421005 w 1670685"/>
                <a:gd name="connsiteY11" fmla="*/ 128016 h 213360"/>
                <a:gd name="connsiteX12" fmla="*/ 439293 w 1670685"/>
                <a:gd name="connsiteY12" fmla="*/ 121920 h 213360"/>
                <a:gd name="connsiteX13" fmla="*/ 530733 w 1670685"/>
                <a:gd name="connsiteY13" fmla="*/ 115824 h 213360"/>
                <a:gd name="connsiteX14" fmla="*/ 549021 w 1670685"/>
                <a:gd name="connsiteY14" fmla="*/ 109728 h 213360"/>
                <a:gd name="connsiteX15" fmla="*/ 585597 w 1670685"/>
                <a:gd name="connsiteY15" fmla="*/ 85344 h 213360"/>
                <a:gd name="connsiteX16" fmla="*/ 603885 w 1670685"/>
                <a:gd name="connsiteY16" fmla="*/ 79248 h 213360"/>
                <a:gd name="connsiteX17" fmla="*/ 646557 w 1670685"/>
                <a:gd name="connsiteY17" fmla="*/ 48768 h 213360"/>
                <a:gd name="connsiteX18" fmla="*/ 677037 w 1670685"/>
                <a:gd name="connsiteY18" fmla="*/ 42672 h 213360"/>
                <a:gd name="connsiteX19" fmla="*/ 731901 w 1670685"/>
                <a:gd name="connsiteY19" fmla="*/ 24384 h 213360"/>
                <a:gd name="connsiteX20" fmla="*/ 780669 w 1670685"/>
                <a:gd name="connsiteY20" fmla="*/ 30480 h 213360"/>
                <a:gd name="connsiteX21" fmla="*/ 798957 w 1670685"/>
                <a:gd name="connsiteY21" fmla="*/ 42672 h 213360"/>
                <a:gd name="connsiteX22" fmla="*/ 853821 w 1670685"/>
                <a:gd name="connsiteY22" fmla="*/ 85344 h 213360"/>
                <a:gd name="connsiteX23" fmla="*/ 884301 w 1670685"/>
                <a:gd name="connsiteY23" fmla="*/ 121920 h 213360"/>
                <a:gd name="connsiteX24" fmla="*/ 908685 w 1670685"/>
                <a:gd name="connsiteY24" fmla="*/ 158496 h 213360"/>
                <a:gd name="connsiteX25" fmla="*/ 920877 w 1670685"/>
                <a:gd name="connsiteY25" fmla="*/ 176784 h 213360"/>
                <a:gd name="connsiteX26" fmla="*/ 1085469 w 1670685"/>
                <a:gd name="connsiteY26" fmla="*/ 170688 h 213360"/>
                <a:gd name="connsiteX27" fmla="*/ 1109853 w 1670685"/>
                <a:gd name="connsiteY27" fmla="*/ 158496 h 213360"/>
                <a:gd name="connsiteX28" fmla="*/ 1128141 w 1670685"/>
                <a:gd name="connsiteY28" fmla="*/ 152400 h 213360"/>
                <a:gd name="connsiteX29" fmla="*/ 1189101 w 1670685"/>
                <a:gd name="connsiteY29" fmla="*/ 134112 h 213360"/>
                <a:gd name="connsiteX30" fmla="*/ 1207389 w 1670685"/>
                <a:gd name="connsiteY30" fmla="*/ 128016 h 213360"/>
                <a:gd name="connsiteX31" fmla="*/ 1225677 w 1670685"/>
                <a:gd name="connsiteY31" fmla="*/ 115824 h 213360"/>
                <a:gd name="connsiteX32" fmla="*/ 1250061 w 1670685"/>
                <a:gd name="connsiteY32" fmla="*/ 103632 h 213360"/>
                <a:gd name="connsiteX33" fmla="*/ 1268349 w 1670685"/>
                <a:gd name="connsiteY33" fmla="*/ 85344 h 213360"/>
                <a:gd name="connsiteX34" fmla="*/ 1371981 w 1670685"/>
                <a:gd name="connsiteY34" fmla="*/ 18288 h 213360"/>
                <a:gd name="connsiteX35" fmla="*/ 1408557 w 1670685"/>
                <a:gd name="connsiteY35" fmla="*/ 0 h 213360"/>
                <a:gd name="connsiteX36" fmla="*/ 1463421 w 1670685"/>
                <a:gd name="connsiteY36" fmla="*/ 6096 h 213360"/>
                <a:gd name="connsiteX37" fmla="*/ 1487805 w 1670685"/>
                <a:gd name="connsiteY37" fmla="*/ 18288 h 213360"/>
                <a:gd name="connsiteX38" fmla="*/ 1512189 w 1670685"/>
                <a:gd name="connsiteY38" fmla="*/ 24384 h 213360"/>
                <a:gd name="connsiteX39" fmla="*/ 1554861 w 1670685"/>
                <a:gd name="connsiteY39" fmla="*/ 42672 h 213360"/>
                <a:gd name="connsiteX40" fmla="*/ 1609725 w 1670685"/>
                <a:gd name="connsiteY40" fmla="*/ 60960 h 213360"/>
                <a:gd name="connsiteX41" fmla="*/ 1652397 w 1670685"/>
                <a:gd name="connsiteY41" fmla="*/ 91440 h 213360"/>
                <a:gd name="connsiteX42" fmla="*/ 1670685 w 1670685"/>
                <a:gd name="connsiteY42" fmla="*/ 97536 h 213360"/>
                <a:gd name="connsiteX0" fmla="*/ 0 w 1652397"/>
                <a:gd name="connsiteY0" fmla="*/ 78867 h 213360"/>
                <a:gd name="connsiteX1" fmla="*/ 91821 w 1652397"/>
                <a:gd name="connsiteY1" fmla="*/ 158496 h 213360"/>
                <a:gd name="connsiteX2" fmla="*/ 110109 w 1652397"/>
                <a:gd name="connsiteY2" fmla="*/ 170688 h 213360"/>
                <a:gd name="connsiteX3" fmla="*/ 128397 w 1652397"/>
                <a:gd name="connsiteY3" fmla="*/ 188976 h 213360"/>
                <a:gd name="connsiteX4" fmla="*/ 152781 w 1652397"/>
                <a:gd name="connsiteY4" fmla="*/ 201168 h 213360"/>
                <a:gd name="connsiteX5" fmla="*/ 171069 w 1652397"/>
                <a:gd name="connsiteY5" fmla="*/ 213360 h 213360"/>
                <a:gd name="connsiteX6" fmla="*/ 250317 w 1652397"/>
                <a:gd name="connsiteY6" fmla="*/ 201168 h 213360"/>
                <a:gd name="connsiteX7" fmla="*/ 286893 w 1652397"/>
                <a:gd name="connsiteY7" fmla="*/ 188976 h 213360"/>
                <a:gd name="connsiteX8" fmla="*/ 329565 w 1652397"/>
                <a:gd name="connsiteY8" fmla="*/ 152400 h 213360"/>
                <a:gd name="connsiteX9" fmla="*/ 378333 w 1652397"/>
                <a:gd name="connsiteY9" fmla="*/ 140208 h 213360"/>
                <a:gd name="connsiteX10" fmla="*/ 396621 w 1652397"/>
                <a:gd name="connsiteY10" fmla="*/ 134112 h 213360"/>
                <a:gd name="connsiteX11" fmla="*/ 421005 w 1652397"/>
                <a:gd name="connsiteY11" fmla="*/ 128016 h 213360"/>
                <a:gd name="connsiteX12" fmla="*/ 439293 w 1652397"/>
                <a:gd name="connsiteY12" fmla="*/ 121920 h 213360"/>
                <a:gd name="connsiteX13" fmla="*/ 530733 w 1652397"/>
                <a:gd name="connsiteY13" fmla="*/ 115824 h 213360"/>
                <a:gd name="connsiteX14" fmla="*/ 549021 w 1652397"/>
                <a:gd name="connsiteY14" fmla="*/ 109728 h 213360"/>
                <a:gd name="connsiteX15" fmla="*/ 585597 w 1652397"/>
                <a:gd name="connsiteY15" fmla="*/ 85344 h 213360"/>
                <a:gd name="connsiteX16" fmla="*/ 603885 w 1652397"/>
                <a:gd name="connsiteY16" fmla="*/ 79248 h 213360"/>
                <a:gd name="connsiteX17" fmla="*/ 646557 w 1652397"/>
                <a:gd name="connsiteY17" fmla="*/ 48768 h 213360"/>
                <a:gd name="connsiteX18" fmla="*/ 677037 w 1652397"/>
                <a:gd name="connsiteY18" fmla="*/ 42672 h 213360"/>
                <a:gd name="connsiteX19" fmla="*/ 731901 w 1652397"/>
                <a:gd name="connsiteY19" fmla="*/ 24384 h 213360"/>
                <a:gd name="connsiteX20" fmla="*/ 780669 w 1652397"/>
                <a:gd name="connsiteY20" fmla="*/ 30480 h 213360"/>
                <a:gd name="connsiteX21" fmla="*/ 798957 w 1652397"/>
                <a:gd name="connsiteY21" fmla="*/ 42672 h 213360"/>
                <a:gd name="connsiteX22" fmla="*/ 853821 w 1652397"/>
                <a:gd name="connsiteY22" fmla="*/ 85344 h 213360"/>
                <a:gd name="connsiteX23" fmla="*/ 884301 w 1652397"/>
                <a:gd name="connsiteY23" fmla="*/ 121920 h 213360"/>
                <a:gd name="connsiteX24" fmla="*/ 908685 w 1652397"/>
                <a:gd name="connsiteY24" fmla="*/ 158496 h 213360"/>
                <a:gd name="connsiteX25" fmla="*/ 920877 w 1652397"/>
                <a:gd name="connsiteY25" fmla="*/ 176784 h 213360"/>
                <a:gd name="connsiteX26" fmla="*/ 1085469 w 1652397"/>
                <a:gd name="connsiteY26" fmla="*/ 170688 h 213360"/>
                <a:gd name="connsiteX27" fmla="*/ 1109853 w 1652397"/>
                <a:gd name="connsiteY27" fmla="*/ 158496 h 213360"/>
                <a:gd name="connsiteX28" fmla="*/ 1128141 w 1652397"/>
                <a:gd name="connsiteY28" fmla="*/ 152400 h 213360"/>
                <a:gd name="connsiteX29" fmla="*/ 1189101 w 1652397"/>
                <a:gd name="connsiteY29" fmla="*/ 134112 h 213360"/>
                <a:gd name="connsiteX30" fmla="*/ 1207389 w 1652397"/>
                <a:gd name="connsiteY30" fmla="*/ 128016 h 213360"/>
                <a:gd name="connsiteX31" fmla="*/ 1225677 w 1652397"/>
                <a:gd name="connsiteY31" fmla="*/ 115824 h 213360"/>
                <a:gd name="connsiteX32" fmla="*/ 1250061 w 1652397"/>
                <a:gd name="connsiteY32" fmla="*/ 103632 h 213360"/>
                <a:gd name="connsiteX33" fmla="*/ 1268349 w 1652397"/>
                <a:gd name="connsiteY33" fmla="*/ 85344 h 213360"/>
                <a:gd name="connsiteX34" fmla="*/ 1371981 w 1652397"/>
                <a:gd name="connsiteY34" fmla="*/ 18288 h 213360"/>
                <a:gd name="connsiteX35" fmla="*/ 1408557 w 1652397"/>
                <a:gd name="connsiteY35" fmla="*/ 0 h 213360"/>
                <a:gd name="connsiteX36" fmla="*/ 1463421 w 1652397"/>
                <a:gd name="connsiteY36" fmla="*/ 6096 h 213360"/>
                <a:gd name="connsiteX37" fmla="*/ 1487805 w 1652397"/>
                <a:gd name="connsiteY37" fmla="*/ 18288 h 213360"/>
                <a:gd name="connsiteX38" fmla="*/ 1512189 w 1652397"/>
                <a:gd name="connsiteY38" fmla="*/ 24384 h 213360"/>
                <a:gd name="connsiteX39" fmla="*/ 1554861 w 1652397"/>
                <a:gd name="connsiteY39" fmla="*/ 42672 h 213360"/>
                <a:gd name="connsiteX40" fmla="*/ 1609725 w 1652397"/>
                <a:gd name="connsiteY40" fmla="*/ 60960 h 213360"/>
                <a:gd name="connsiteX41" fmla="*/ 1652397 w 1652397"/>
                <a:gd name="connsiteY41" fmla="*/ 91440 h 213360"/>
                <a:gd name="connsiteX0" fmla="*/ 0 w 1609725"/>
                <a:gd name="connsiteY0" fmla="*/ 78867 h 213360"/>
                <a:gd name="connsiteX1" fmla="*/ 91821 w 1609725"/>
                <a:gd name="connsiteY1" fmla="*/ 158496 h 213360"/>
                <a:gd name="connsiteX2" fmla="*/ 110109 w 1609725"/>
                <a:gd name="connsiteY2" fmla="*/ 170688 h 213360"/>
                <a:gd name="connsiteX3" fmla="*/ 128397 w 1609725"/>
                <a:gd name="connsiteY3" fmla="*/ 188976 h 213360"/>
                <a:gd name="connsiteX4" fmla="*/ 152781 w 1609725"/>
                <a:gd name="connsiteY4" fmla="*/ 201168 h 213360"/>
                <a:gd name="connsiteX5" fmla="*/ 171069 w 1609725"/>
                <a:gd name="connsiteY5" fmla="*/ 213360 h 213360"/>
                <a:gd name="connsiteX6" fmla="*/ 250317 w 1609725"/>
                <a:gd name="connsiteY6" fmla="*/ 201168 h 213360"/>
                <a:gd name="connsiteX7" fmla="*/ 286893 w 1609725"/>
                <a:gd name="connsiteY7" fmla="*/ 188976 h 213360"/>
                <a:gd name="connsiteX8" fmla="*/ 329565 w 1609725"/>
                <a:gd name="connsiteY8" fmla="*/ 152400 h 213360"/>
                <a:gd name="connsiteX9" fmla="*/ 378333 w 1609725"/>
                <a:gd name="connsiteY9" fmla="*/ 140208 h 213360"/>
                <a:gd name="connsiteX10" fmla="*/ 396621 w 1609725"/>
                <a:gd name="connsiteY10" fmla="*/ 134112 h 213360"/>
                <a:gd name="connsiteX11" fmla="*/ 421005 w 1609725"/>
                <a:gd name="connsiteY11" fmla="*/ 128016 h 213360"/>
                <a:gd name="connsiteX12" fmla="*/ 439293 w 1609725"/>
                <a:gd name="connsiteY12" fmla="*/ 121920 h 213360"/>
                <a:gd name="connsiteX13" fmla="*/ 530733 w 1609725"/>
                <a:gd name="connsiteY13" fmla="*/ 115824 h 213360"/>
                <a:gd name="connsiteX14" fmla="*/ 549021 w 1609725"/>
                <a:gd name="connsiteY14" fmla="*/ 109728 h 213360"/>
                <a:gd name="connsiteX15" fmla="*/ 585597 w 1609725"/>
                <a:gd name="connsiteY15" fmla="*/ 85344 h 213360"/>
                <a:gd name="connsiteX16" fmla="*/ 603885 w 1609725"/>
                <a:gd name="connsiteY16" fmla="*/ 79248 h 213360"/>
                <a:gd name="connsiteX17" fmla="*/ 646557 w 1609725"/>
                <a:gd name="connsiteY17" fmla="*/ 48768 h 213360"/>
                <a:gd name="connsiteX18" fmla="*/ 677037 w 1609725"/>
                <a:gd name="connsiteY18" fmla="*/ 42672 h 213360"/>
                <a:gd name="connsiteX19" fmla="*/ 731901 w 1609725"/>
                <a:gd name="connsiteY19" fmla="*/ 24384 h 213360"/>
                <a:gd name="connsiteX20" fmla="*/ 780669 w 1609725"/>
                <a:gd name="connsiteY20" fmla="*/ 30480 h 213360"/>
                <a:gd name="connsiteX21" fmla="*/ 798957 w 1609725"/>
                <a:gd name="connsiteY21" fmla="*/ 42672 h 213360"/>
                <a:gd name="connsiteX22" fmla="*/ 853821 w 1609725"/>
                <a:gd name="connsiteY22" fmla="*/ 85344 h 213360"/>
                <a:gd name="connsiteX23" fmla="*/ 884301 w 1609725"/>
                <a:gd name="connsiteY23" fmla="*/ 121920 h 213360"/>
                <a:gd name="connsiteX24" fmla="*/ 908685 w 1609725"/>
                <a:gd name="connsiteY24" fmla="*/ 158496 h 213360"/>
                <a:gd name="connsiteX25" fmla="*/ 920877 w 1609725"/>
                <a:gd name="connsiteY25" fmla="*/ 176784 h 213360"/>
                <a:gd name="connsiteX26" fmla="*/ 1085469 w 1609725"/>
                <a:gd name="connsiteY26" fmla="*/ 170688 h 213360"/>
                <a:gd name="connsiteX27" fmla="*/ 1109853 w 1609725"/>
                <a:gd name="connsiteY27" fmla="*/ 158496 h 213360"/>
                <a:gd name="connsiteX28" fmla="*/ 1128141 w 1609725"/>
                <a:gd name="connsiteY28" fmla="*/ 152400 h 213360"/>
                <a:gd name="connsiteX29" fmla="*/ 1189101 w 1609725"/>
                <a:gd name="connsiteY29" fmla="*/ 134112 h 213360"/>
                <a:gd name="connsiteX30" fmla="*/ 1207389 w 1609725"/>
                <a:gd name="connsiteY30" fmla="*/ 128016 h 213360"/>
                <a:gd name="connsiteX31" fmla="*/ 1225677 w 1609725"/>
                <a:gd name="connsiteY31" fmla="*/ 115824 h 213360"/>
                <a:gd name="connsiteX32" fmla="*/ 1250061 w 1609725"/>
                <a:gd name="connsiteY32" fmla="*/ 103632 h 213360"/>
                <a:gd name="connsiteX33" fmla="*/ 1268349 w 1609725"/>
                <a:gd name="connsiteY33" fmla="*/ 85344 h 213360"/>
                <a:gd name="connsiteX34" fmla="*/ 1371981 w 1609725"/>
                <a:gd name="connsiteY34" fmla="*/ 18288 h 213360"/>
                <a:gd name="connsiteX35" fmla="*/ 1408557 w 1609725"/>
                <a:gd name="connsiteY35" fmla="*/ 0 h 213360"/>
                <a:gd name="connsiteX36" fmla="*/ 1463421 w 1609725"/>
                <a:gd name="connsiteY36" fmla="*/ 6096 h 213360"/>
                <a:gd name="connsiteX37" fmla="*/ 1487805 w 1609725"/>
                <a:gd name="connsiteY37" fmla="*/ 18288 h 213360"/>
                <a:gd name="connsiteX38" fmla="*/ 1512189 w 1609725"/>
                <a:gd name="connsiteY38" fmla="*/ 24384 h 213360"/>
                <a:gd name="connsiteX39" fmla="*/ 1554861 w 1609725"/>
                <a:gd name="connsiteY39" fmla="*/ 42672 h 213360"/>
                <a:gd name="connsiteX40" fmla="*/ 1609725 w 1609725"/>
                <a:gd name="connsiteY40" fmla="*/ 60960 h 213360"/>
                <a:gd name="connsiteX0" fmla="*/ 0 w 1554861"/>
                <a:gd name="connsiteY0" fmla="*/ 78867 h 213360"/>
                <a:gd name="connsiteX1" fmla="*/ 91821 w 1554861"/>
                <a:gd name="connsiteY1" fmla="*/ 158496 h 213360"/>
                <a:gd name="connsiteX2" fmla="*/ 110109 w 1554861"/>
                <a:gd name="connsiteY2" fmla="*/ 170688 h 213360"/>
                <a:gd name="connsiteX3" fmla="*/ 128397 w 1554861"/>
                <a:gd name="connsiteY3" fmla="*/ 188976 h 213360"/>
                <a:gd name="connsiteX4" fmla="*/ 152781 w 1554861"/>
                <a:gd name="connsiteY4" fmla="*/ 201168 h 213360"/>
                <a:gd name="connsiteX5" fmla="*/ 171069 w 1554861"/>
                <a:gd name="connsiteY5" fmla="*/ 213360 h 213360"/>
                <a:gd name="connsiteX6" fmla="*/ 250317 w 1554861"/>
                <a:gd name="connsiteY6" fmla="*/ 201168 h 213360"/>
                <a:gd name="connsiteX7" fmla="*/ 286893 w 1554861"/>
                <a:gd name="connsiteY7" fmla="*/ 188976 h 213360"/>
                <a:gd name="connsiteX8" fmla="*/ 329565 w 1554861"/>
                <a:gd name="connsiteY8" fmla="*/ 152400 h 213360"/>
                <a:gd name="connsiteX9" fmla="*/ 378333 w 1554861"/>
                <a:gd name="connsiteY9" fmla="*/ 140208 h 213360"/>
                <a:gd name="connsiteX10" fmla="*/ 396621 w 1554861"/>
                <a:gd name="connsiteY10" fmla="*/ 134112 h 213360"/>
                <a:gd name="connsiteX11" fmla="*/ 421005 w 1554861"/>
                <a:gd name="connsiteY11" fmla="*/ 128016 h 213360"/>
                <a:gd name="connsiteX12" fmla="*/ 439293 w 1554861"/>
                <a:gd name="connsiteY12" fmla="*/ 121920 h 213360"/>
                <a:gd name="connsiteX13" fmla="*/ 530733 w 1554861"/>
                <a:gd name="connsiteY13" fmla="*/ 115824 h 213360"/>
                <a:gd name="connsiteX14" fmla="*/ 549021 w 1554861"/>
                <a:gd name="connsiteY14" fmla="*/ 109728 h 213360"/>
                <a:gd name="connsiteX15" fmla="*/ 585597 w 1554861"/>
                <a:gd name="connsiteY15" fmla="*/ 85344 h 213360"/>
                <a:gd name="connsiteX16" fmla="*/ 603885 w 1554861"/>
                <a:gd name="connsiteY16" fmla="*/ 79248 h 213360"/>
                <a:gd name="connsiteX17" fmla="*/ 646557 w 1554861"/>
                <a:gd name="connsiteY17" fmla="*/ 48768 h 213360"/>
                <a:gd name="connsiteX18" fmla="*/ 677037 w 1554861"/>
                <a:gd name="connsiteY18" fmla="*/ 42672 h 213360"/>
                <a:gd name="connsiteX19" fmla="*/ 731901 w 1554861"/>
                <a:gd name="connsiteY19" fmla="*/ 24384 h 213360"/>
                <a:gd name="connsiteX20" fmla="*/ 780669 w 1554861"/>
                <a:gd name="connsiteY20" fmla="*/ 30480 h 213360"/>
                <a:gd name="connsiteX21" fmla="*/ 798957 w 1554861"/>
                <a:gd name="connsiteY21" fmla="*/ 42672 h 213360"/>
                <a:gd name="connsiteX22" fmla="*/ 853821 w 1554861"/>
                <a:gd name="connsiteY22" fmla="*/ 85344 h 213360"/>
                <a:gd name="connsiteX23" fmla="*/ 884301 w 1554861"/>
                <a:gd name="connsiteY23" fmla="*/ 121920 h 213360"/>
                <a:gd name="connsiteX24" fmla="*/ 908685 w 1554861"/>
                <a:gd name="connsiteY24" fmla="*/ 158496 h 213360"/>
                <a:gd name="connsiteX25" fmla="*/ 920877 w 1554861"/>
                <a:gd name="connsiteY25" fmla="*/ 176784 h 213360"/>
                <a:gd name="connsiteX26" fmla="*/ 1085469 w 1554861"/>
                <a:gd name="connsiteY26" fmla="*/ 170688 h 213360"/>
                <a:gd name="connsiteX27" fmla="*/ 1109853 w 1554861"/>
                <a:gd name="connsiteY27" fmla="*/ 158496 h 213360"/>
                <a:gd name="connsiteX28" fmla="*/ 1128141 w 1554861"/>
                <a:gd name="connsiteY28" fmla="*/ 152400 h 213360"/>
                <a:gd name="connsiteX29" fmla="*/ 1189101 w 1554861"/>
                <a:gd name="connsiteY29" fmla="*/ 134112 h 213360"/>
                <a:gd name="connsiteX30" fmla="*/ 1207389 w 1554861"/>
                <a:gd name="connsiteY30" fmla="*/ 128016 h 213360"/>
                <a:gd name="connsiteX31" fmla="*/ 1225677 w 1554861"/>
                <a:gd name="connsiteY31" fmla="*/ 115824 h 213360"/>
                <a:gd name="connsiteX32" fmla="*/ 1250061 w 1554861"/>
                <a:gd name="connsiteY32" fmla="*/ 103632 h 213360"/>
                <a:gd name="connsiteX33" fmla="*/ 1268349 w 1554861"/>
                <a:gd name="connsiteY33" fmla="*/ 85344 h 213360"/>
                <a:gd name="connsiteX34" fmla="*/ 1371981 w 1554861"/>
                <a:gd name="connsiteY34" fmla="*/ 18288 h 213360"/>
                <a:gd name="connsiteX35" fmla="*/ 1408557 w 1554861"/>
                <a:gd name="connsiteY35" fmla="*/ 0 h 213360"/>
                <a:gd name="connsiteX36" fmla="*/ 1463421 w 1554861"/>
                <a:gd name="connsiteY36" fmla="*/ 6096 h 213360"/>
                <a:gd name="connsiteX37" fmla="*/ 1487805 w 1554861"/>
                <a:gd name="connsiteY37" fmla="*/ 18288 h 213360"/>
                <a:gd name="connsiteX38" fmla="*/ 1512189 w 1554861"/>
                <a:gd name="connsiteY38" fmla="*/ 24384 h 213360"/>
                <a:gd name="connsiteX39" fmla="*/ 1554861 w 1554861"/>
                <a:gd name="connsiteY39" fmla="*/ 42672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4861" h="213360">
                  <a:moveTo>
                    <a:pt x="0" y="78867"/>
                  </a:moveTo>
                  <a:cubicBezTo>
                    <a:pt x="52832" y="127635"/>
                    <a:pt x="73470" y="143193"/>
                    <a:pt x="91821" y="158496"/>
                  </a:cubicBezTo>
                  <a:cubicBezTo>
                    <a:pt x="110173" y="173800"/>
                    <a:pt x="104481" y="165998"/>
                    <a:pt x="110109" y="170688"/>
                  </a:cubicBezTo>
                  <a:cubicBezTo>
                    <a:pt x="116732" y="176207"/>
                    <a:pt x="121382" y="183965"/>
                    <a:pt x="128397" y="188976"/>
                  </a:cubicBezTo>
                  <a:cubicBezTo>
                    <a:pt x="135792" y="194258"/>
                    <a:pt x="144891" y="196659"/>
                    <a:pt x="152781" y="201168"/>
                  </a:cubicBezTo>
                  <a:cubicBezTo>
                    <a:pt x="159142" y="204803"/>
                    <a:pt x="164973" y="209296"/>
                    <a:pt x="171069" y="213360"/>
                  </a:cubicBezTo>
                  <a:cubicBezTo>
                    <a:pt x="180092" y="212071"/>
                    <a:pt x="239039" y="203987"/>
                    <a:pt x="250317" y="201168"/>
                  </a:cubicBezTo>
                  <a:cubicBezTo>
                    <a:pt x="262785" y="198051"/>
                    <a:pt x="286893" y="188976"/>
                    <a:pt x="286893" y="188976"/>
                  </a:cubicBezTo>
                  <a:cubicBezTo>
                    <a:pt x="301306" y="174563"/>
                    <a:pt x="311318" y="162827"/>
                    <a:pt x="329565" y="152400"/>
                  </a:cubicBezTo>
                  <a:cubicBezTo>
                    <a:pt x="340403" y="146207"/>
                    <a:pt x="369414" y="142438"/>
                    <a:pt x="378333" y="140208"/>
                  </a:cubicBezTo>
                  <a:cubicBezTo>
                    <a:pt x="384567" y="138650"/>
                    <a:pt x="390442" y="135877"/>
                    <a:pt x="396621" y="134112"/>
                  </a:cubicBezTo>
                  <a:cubicBezTo>
                    <a:pt x="404677" y="131810"/>
                    <a:pt x="412949" y="130318"/>
                    <a:pt x="421005" y="128016"/>
                  </a:cubicBezTo>
                  <a:cubicBezTo>
                    <a:pt x="427184" y="126251"/>
                    <a:pt x="432907" y="122630"/>
                    <a:pt x="439293" y="121920"/>
                  </a:cubicBezTo>
                  <a:cubicBezTo>
                    <a:pt x="469654" y="118547"/>
                    <a:pt x="500253" y="117856"/>
                    <a:pt x="530733" y="115824"/>
                  </a:cubicBezTo>
                  <a:cubicBezTo>
                    <a:pt x="536829" y="113792"/>
                    <a:pt x="543404" y="112849"/>
                    <a:pt x="549021" y="109728"/>
                  </a:cubicBezTo>
                  <a:cubicBezTo>
                    <a:pt x="561830" y="102612"/>
                    <a:pt x="571696" y="89978"/>
                    <a:pt x="585597" y="85344"/>
                  </a:cubicBezTo>
                  <a:lnTo>
                    <a:pt x="603885" y="79248"/>
                  </a:lnTo>
                  <a:cubicBezTo>
                    <a:pt x="605287" y="78196"/>
                    <a:pt x="640614" y="50996"/>
                    <a:pt x="646557" y="48768"/>
                  </a:cubicBezTo>
                  <a:cubicBezTo>
                    <a:pt x="656259" y="45130"/>
                    <a:pt x="666877" y="44704"/>
                    <a:pt x="677037" y="42672"/>
                  </a:cubicBezTo>
                  <a:cubicBezTo>
                    <a:pt x="696869" y="32756"/>
                    <a:pt x="708266" y="24384"/>
                    <a:pt x="731901" y="24384"/>
                  </a:cubicBezTo>
                  <a:cubicBezTo>
                    <a:pt x="748284" y="24384"/>
                    <a:pt x="764413" y="28448"/>
                    <a:pt x="780669" y="30480"/>
                  </a:cubicBezTo>
                  <a:cubicBezTo>
                    <a:pt x="786765" y="34544"/>
                    <a:pt x="793096" y="38276"/>
                    <a:pt x="798957" y="42672"/>
                  </a:cubicBezTo>
                  <a:cubicBezTo>
                    <a:pt x="817492" y="56573"/>
                    <a:pt x="853821" y="85344"/>
                    <a:pt x="853821" y="85344"/>
                  </a:cubicBezTo>
                  <a:cubicBezTo>
                    <a:pt x="887102" y="151905"/>
                    <a:pt x="844091" y="75966"/>
                    <a:pt x="884301" y="121920"/>
                  </a:cubicBezTo>
                  <a:cubicBezTo>
                    <a:pt x="893950" y="132947"/>
                    <a:pt x="900557" y="146304"/>
                    <a:pt x="908685" y="158496"/>
                  </a:cubicBezTo>
                  <a:lnTo>
                    <a:pt x="920877" y="176784"/>
                  </a:lnTo>
                  <a:cubicBezTo>
                    <a:pt x="975741" y="174752"/>
                    <a:pt x="1030823" y="175976"/>
                    <a:pt x="1085469" y="170688"/>
                  </a:cubicBezTo>
                  <a:cubicBezTo>
                    <a:pt x="1094514" y="169813"/>
                    <a:pt x="1101500" y="162076"/>
                    <a:pt x="1109853" y="158496"/>
                  </a:cubicBezTo>
                  <a:cubicBezTo>
                    <a:pt x="1115759" y="155965"/>
                    <a:pt x="1121962" y="154165"/>
                    <a:pt x="1128141" y="152400"/>
                  </a:cubicBezTo>
                  <a:cubicBezTo>
                    <a:pt x="1192632" y="133974"/>
                    <a:pt x="1102181" y="163085"/>
                    <a:pt x="1189101" y="134112"/>
                  </a:cubicBezTo>
                  <a:cubicBezTo>
                    <a:pt x="1195197" y="132080"/>
                    <a:pt x="1202042" y="131580"/>
                    <a:pt x="1207389" y="128016"/>
                  </a:cubicBezTo>
                  <a:cubicBezTo>
                    <a:pt x="1213485" y="123952"/>
                    <a:pt x="1219316" y="119459"/>
                    <a:pt x="1225677" y="115824"/>
                  </a:cubicBezTo>
                  <a:cubicBezTo>
                    <a:pt x="1233567" y="111315"/>
                    <a:pt x="1242666" y="108914"/>
                    <a:pt x="1250061" y="103632"/>
                  </a:cubicBezTo>
                  <a:cubicBezTo>
                    <a:pt x="1257076" y="98621"/>
                    <a:pt x="1261286" y="90288"/>
                    <a:pt x="1268349" y="85344"/>
                  </a:cubicBezTo>
                  <a:cubicBezTo>
                    <a:pt x="1302056" y="61749"/>
                    <a:pt x="1337483" y="40711"/>
                    <a:pt x="1371981" y="18288"/>
                  </a:cubicBezTo>
                  <a:cubicBezTo>
                    <a:pt x="1396859" y="2117"/>
                    <a:pt x="1382227" y="8777"/>
                    <a:pt x="1408557" y="0"/>
                  </a:cubicBezTo>
                  <a:cubicBezTo>
                    <a:pt x="1426845" y="2032"/>
                    <a:pt x="1445492" y="1958"/>
                    <a:pt x="1463421" y="6096"/>
                  </a:cubicBezTo>
                  <a:cubicBezTo>
                    <a:pt x="1472276" y="8139"/>
                    <a:pt x="1479296" y="15097"/>
                    <a:pt x="1487805" y="18288"/>
                  </a:cubicBezTo>
                  <a:cubicBezTo>
                    <a:pt x="1495650" y="21230"/>
                    <a:pt x="1504061" y="22352"/>
                    <a:pt x="1512189" y="24384"/>
                  </a:cubicBezTo>
                  <a:cubicBezTo>
                    <a:pt x="1544333" y="45813"/>
                    <a:pt x="1515496" y="29550"/>
                    <a:pt x="1554861" y="42672"/>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85ADAE0-7DF7-3BBD-0214-A53D64E0B493}"/>
                    </a:ext>
                  </a:extLst>
                </p:cNvPr>
                <p:cNvSpPr txBox="1"/>
                <p:nvPr/>
              </p:nvSpPr>
              <p:spPr>
                <a:xfrm>
                  <a:off x="10242810" y="216572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23" name="TextBox 22">
                  <a:extLst>
                    <a:ext uri="{FF2B5EF4-FFF2-40B4-BE49-F238E27FC236}">
                      <a16:creationId xmlns:a16="http://schemas.microsoft.com/office/drawing/2014/main" id="{485ADAE0-7DF7-3BBD-0214-A53D64E0B493}"/>
                    </a:ext>
                  </a:extLst>
                </p:cNvPr>
                <p:cNvSpPr txBox="1">
                  <a:spLocks noRot="1" noChangeAspect="1" noMove="1" noResize="1" noEditPoints="1" noAdjustHandles="1" noChangeArrowheads="1" noChangeShapeType="1" noTextEdit="1"/>
                </p:cNvSpPr>
                <p:nvPr/>
              </p:nvSpPr>
              <p:spPr>
                <a:xfrm>
                  <a:off x="10242810" y="2165723"/>
                  <a:ext cx="367986" cy="369332"/>
                </a:xfrm>
                <a:prstGeom prst="rect">
                  <a:avLst/>
                </a:prstGeom>
                <a:blipFill>
                  <a:blip r:embed="rId5"/>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E786F4C5-F33C-BCC9-9989-04FA3BC8BA82}"/>
                </a:ext>
              </a:extLst>
            </p:cNvPr>
            <p:cNvSpPr/>
            <p:nvPr/>
          </p:nvSpPr>
          <p:spPr>
            <a:xfrm>
              <a:off x="10297317" y="228731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A6C4A01-3B71-322F-7D08-824F7625162D}"/>
              </a:ext>
            </a:extLst>
          </p:cNvPr>
          <p:cNvGrpSpPr/>
          <p:nvPr/>
        </p:nvGrpSpPr>
        <p:grpSpPr>
          <a:xfrm>
            <a:off x="5586991" y="1862434"/>
            <a:ext cx="3268754" cy="2253494"/>
            <a:chOff x="1679454" y="-461092"/>
            <a:chExt cx="5572540" cy="3841734"/>
          </a:xfrm>
        </p:grpSpPr>
        <p:sp>
          <p:nvSpPr>
            <p:cNvPr id="27" name="Freeform: Shape 26">
              <a:extLst>
                <a:ext uri="{FF2B5EF4-FFF2-40B4-BE49-F238E27FC236}">
                  <a16:creationId xmlns:a16="http://schemas.microsoft.com/office/drawing/2014/main" id="{7E842CB8-0EDA-075D-EBA6-C201F7CB6EEF}"/>
                </a:ext>
              </a:extLst>
            </p:cNvPr>
            <p:cNvSpPr/>
            <p:nvPr/>
          </p:nvSpPr>
          <p:spPr>
            <a:xfrm>
              <a:off x="1833188" y="1071197"/>
              <a:ext cx="1109356" cy="61384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Freeform: Shape 27">
              <a:extLst>
                <a:ext uri="{FF2B5EF4-FFF2-40B4-BE49-F238E27FC236}">
                  <a16:creationId xmlns:a16="http://schemas.microsoft.com/office/drawing/2014/main" id="{8F1BE7A7-A59D-A58B-FEEE-E7B2ECBB4213}"/>
                </a:ext>
              </a:extLst>
            </p:cNvPr>
            <p:cNvSpPr/>
            <p:nvPr/>
          </p:nvSpPr>
          <p:spPr>
            <a:xfrm>
              <a:off x="1819999" y="464532"/>
              <a:ext cx="1122545" cy="74130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Lst>
              <a:ahLst/>
              <a:cxnLst>
                <a:cxn ang="0">
                  <a:pos x="connsiteX0" y="connsiteY0"/>
                </a:cxn>
                <a:cxn ang="0">
                  <a:pos x="connsiteX1" y="connsiteY1"/>
                </a:cxn>
                <a:cxn ang="0">
                  <a:pos x="connsiteX2" y="connsiteY2"/>
                </a:cxn>
              </a:cxnLst>
              <a:rect l="l" t="t" r="r" b="b"/>
              <a:pathLst>
                <a:path w="1496727" h="988409">
                  <a:moveTo>
                    <a:pt x="0" y="988409"/>
                  </a:moveTo>
                  <a:cubicBezTo>
                    <a:pt x="28472" y="486410"/>
                    <a:pt x="452975" y="151468"/>
                    <a:pt x="702429" y="43388"/>
                  </a:cubicBezTo>
                  <a:cubicBezTo>
                    <a:pt x="951883" y="-64692"/>
                    <a:pt x="1355184" y="27328"/>
                    <a:pt x="1496727" y="3399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Freeform: Shape 28">
              <a:extLst>
                <a:ext uri="{FF2B5EF4-FFF2-40B4-BE49-F238E27FC236}">
                  <a16:creationId xmlns:a16="http://schemas.microsoft.com/office/drawing/2014/main" id="{86F5DBD7-2B98-51FD-983E-5E1F4197232D}"/>
                </a:ext>
              </a:extLst>
            </p:cNvPr>
            <p:cNvSpPr/>
            <p:nvPr/>
          </p:nvSpPr>
          <p:spPr>
            <a:xfrm>
              <a:off x="1833188" y="1557505"/>
              <a:ext cx="1122545" cy="765400"/>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700797 h 1042301"/>
                <a:gd name="connsiteX1" fmla="*/ 784491 w 1496727"/>
                <a:gd name="connsiteY1" fmla="*/ 1033590 h 1042301"/>
                <a:gd name="connsiteX2" fmla="*/ 1496727 w 1496727"/>
                <a:gd name="connsiteY2" fmla="*/ 52319 h 1042301"/>
                <a:gd name="connsiteX0" fmla="*/ 0 w 1496727"/>
                <a:gd name="connsiteY0" fmla="*/ 700797 h 1072850"/>
                <a:gd name="connsiteX1" fmla="*/ 784491 w 1496727"/>
                <a:gd name="connsiteY1" fmla="*/ 1033590 h 1072850"/>
                <a:gd name="connsiteX2" fmla="*/ 1496727 w 1496727"/>
                <a:gd name="connsiteY2" fmla="*/ 52319 h 1072850"/>
                <a:gd name="connsiteX0" fmla="*/ 0 w 1496727"/>
                <a:gd name="connsiteY0" fmla="*/ 648478 h 1020531"/>
                <a:gd name="connsiteX1" fmla="*/ 784491 w 1496727"/>
                <a:gd name="connsiteY1" fmla="*/ 981271 h 1020531"/>
                <a:gd name="connsiteX2" fmla="*/ 1496727 w 1496727"/>
                <a:gd name="connsiteY2" fmla="*/ 0 h 1020531"/>
              </a:gdLst>
              <a:ahLst/>
              <a:cxnLst>
                <a:cxn ang="0">
                  <a:pos x="connsiteX0" y="connsiteY0"/>
                </a:cxn>
                <a:cxn ang="0">
                  <a:pos x="connsiteX1" y="connsiteY1"/>
                </a:cxn>
                <a:cxn ang="0">
                  <a:pos x="connsiteX2" y="connsiteY2"/>
                </a:cxn>
              </a:cxnLst>
              <a:rect l="l" t="t" r="r" b="b"/>
              <a:pathLst>
                <a:path w="1496727" h="1020531">
                  <a:moveTo>
                    <a:pt x="0" y="648478"/>
                  </a:moveTo>
                  <a:cubicBezTo>
                    <a:pt x="104672" y="972955"/>
                    <a:pt x="535037" y="1089351"/>
                    <a:pt x="784491" y="981271"/>
                  </a:cubicBezTo>
                  <a:cubicBezTo>
                    <a:pt x="1033945" y="873191"/>
                    <a:pt x="1378631" y="431812"/>
                    <a:pt x="14967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801052-7AB2-6C51-473A-568C10212B05}"/>
                    </a:ext>
                  </a:extLst>
                </p:cNvPr>
                <p:cNvSpPr txBox="1"/>
                <p:nvPr/>
              </p:nvSpPr>
              <p:spPr>
                <a:xfrm>
                  <a:off x="2006215" y="2662238"/>
                  <a:ext cx="851209" cy="472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𝑥</m:t>
                        </m:r>
                        <m:r>
                          <a:rPr lang="en-US" sz="1200" b="0" i="1" smtClean="0">
                            <a:latin typeface="Cambria Math" panose="02040503050406030204" pitchFamily="18" charset="0"/>
                          </a:rPr>
                          <m:t>(</m:t>
                        </m:r>
                        <m:r>
                          <a:rPr lang="en-US" sz="1200" i="1">
                            <a:latin typeface="Cambria Math" panose="02040503050406030204" pitchFamily="18" charset="0"/>
                          </a:rPr>
                          <m:t>𝑡</m:t>
                        </m:r>
                        <m:r>
                          <a:rPr lang="en-US" sz="1200" b="0" i="1" smtClean="0">
                            <a:latin typeface="Cambria Math" panose="02040503050406030204" pitchFamily="18" charset="0"/>
                          </a:rPr>
                          <m:t>)</m:t>
                        </m:r>
                      </m:oMath>
                    </m:oMathPara>
                  </a14:m>
                  <a:endParaRPr lang="en-US" sz="1200" dirty="0"/>
                </a:p>
              </p:txBody>
            </p:sp>
          </mc:Choice>
          <mc:Fallback xmlns="">
            <p:sp>
              <p:nvSpPr>
                <p:cNvPr id="30" name="TextBox 29">
                  <a:extLst>
                    <a:ext uri="{FF2B5EF4-FFF2-40B4-BE49-F238E27FC236}">
                      <a16:creationId xmlns:a16="http://schemas.microsoft.com/office/drawing/2014/main" id="{50801052-7AB2-6C51-473A-568C10212B05}"/>
                    </a:ext>
                  </a:extLst>
                </p:cNvPr>
                <p:cNvSpPr txBox="1">
                  <a:spLocks noRot="1" noChangeAspect="1" noMove="1" noResize="1" noEditPoints="1" noAdjustHandles="1" noChangeArrowheads="1" noChangeShapeType="1" noTextEdit="1"/>
                </p:cNvSpPr>
                <p:nvPr/>
              </p:nvSpPr>
              <p:spPr>
                <a:xfrm>
                  <a:off x="2006215" y="2662238"/>
                  <a:ext cx="851209" cy="472225"/>
                </a:xfrm>
                <a:prstGeom prst="rect">
                  <a:avLst/>
                </a:prstGeom>
                <a:blipFill>
                  <a:blip r:embed="rId6"/>
                  <a:stretch>
                    <a:fillRect b="-8889"/>
                  </a:stretch>
                </a:blipFill>
              </p:spPr>
              <p:txBody>
                <a:bodyPr/>
                <a:lstStyle/>
                <a:p>
                  <a:r>
                    <a:rPr lang="en-US">
                      <a:noFill/>
                    </a:rPr>
                    <a:t> </a:t>
                  </a:r>
                </a:p>
              </p:txBody>
            </p:sp>
          </mc:Fallback>
        </mc:AlternateContent>
        <p:sp>
          <p:nvSpPr>
            <p:cNvPr id="31" name="Freeform: Shape 30">
              <a:extLst>
                <a:ext uri="{FF2B5EF4-FFF2-40B4-BE49-F238E27FC236}">
                  <a16:creationId xmlns:a16="http://schemas.microsoft.com/office/drawing/2014/main" id="{B6FB9898-AC0E-4727-B99B-0BEE98490D06}"/>
                </a:ext>
              </a:extLst>
            </p:cNvPr>
            <p:cNvSpPr/>
            <p:nvPr/>
          </p:nvSpPr>
          <p:spPr>
            <a:xfrm>
              <a:off x="3913984" y="2712426"/>
              <a:ext cx="548740" cy="572961"/>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Shape 31">
              <a:extLst>
                <a:ext uri="{FF2B5EF4-FFF2-40B4-BE49-F238E27FC236}">
                  <a16:creationId xmlns:a16="http://schemas.microsoft.com/office/drawing/2014/main" id="{6FB48040-DC8F-3B2C-5745-73693624D0AF}"/>
                </a:ext>
              </a:extLst>
            </p:cNvPr>
            <p:cNvSpPr/>
            <p:nvPr/>
          </p:nvSpPr>
          <p:spPr>
            <a:xfrm>
              <a:off x="4939703" y="2712425"/>
              <a:ext cx="252155" cy="572961"/>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Freeform: Shape 32">
              <a:extLst>
                <a:ext uri="{FF2B5EF4-FFF2-40B4-BE49-F238E27FC236}">
                  <a16:creationId xmlns:a16="http://schemas.microsoft.com/office/drawing/2014/main" id="{32A05A43-7031-3A5E-8172-D0335CEC0057}"/>
                </a:ext>
              </a:extLst>
            </p:cNvPr>
            <p:cNvSpPr/>
            <p:nvPr/>
          </p:nvSpPr>
          <p:spPr>
            <a:xfrm flipH="1">
              <a:off x="5713266" y="2712424"/>
              <a:ext cx="330819" cy="572961"/>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A9DEFCB-6228-3425-4F50-FF97AAEF903B}"/>
                    </a:ext>
                  </a:extLst>
                </p:cNvPr>
                <p:cNvSpPr txBox="1"/>
                <p:nvPr/>
              </p:nvSpPr>
              <p:spPr>
                <a:xfrm>
                  <a:off x="6396085" y="2895626"/>
                  <a:ext cx="855909" cy="472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𝑦</m:t>
                        </m:r>
                        <m:r>
                          <a:rPr lang="en-US" sz="1200" b="0" i="1" smtClean="0">
                            <a:latin typeface="Cambria Math" panose="02040503050406030204" pitchFamily="18" charset="0"/>
                          </a:rPr>
                          <m:t>(</m:t>
                        </m:r>
                        <m:r>
                          <a:rPr lang="en-US" sz="1200" i="1">
                            <a:latin typeface="Cambria Math" panose="02040503050406030204" pitchFamily="18" charset="0"/>
                          </a:rPr>
                          <m:t>𝑡</m:t>
                        </m:r>
                        <m:r>
                          <a:rPr lang="en-US" sz="1200" b="0" i="1" smtClean="0">
                            <a:latin typeface="Cambria Math" panose="02040503050406030204" pitchFamily="18" charset="0"/>
                          </a:rPr>
                          <m:t>)</m:t>
                        </m:r>
                      </m:oMath>
                    </m:oMathPara>
                  </a14:m>
                  <a:endParaRPr lang="en-US" sz="1200" dirty="0"/>
                </a:p>
              </p:txBody>
            </p:sp>
          </mc:Choice>
          <mc:Fallback xmlns="">
            <p:sp>
              <p:nvSpPr>
                <p:cNvPr id="34" name="TextBox 33">
                  <a:extLst>
                    <a:ext uri="{FF2B5EF4-FFF2-40B4-BE49-F238E27FC236}">
                      <a16:creationId xmlns:a16="http://schemas.microsoft.com/office/drawing/2014/main" id="{8A9DEFCB-6228-3425-4F50-FF97AAEF903B}"/>
                    </a:ext>
                  </a:extLst>
                </p:cNvPr>
                <p:cNvSpPr txBox="1">
                  <a:spLocks noRot="1" noChangeAspect="1" noMove="1" noResize="1" noEditPoints="1" noAdjustHandles="1" noChangeArrowheads="1" noChangeShapeType="1" noTextEdit="1"/>
                </p:cNvSpPr>
                <p:nvPr/>
              </p:nvSpPr>
              <p:spPr>
                <a:xfrm>
                  <a:off x="6396085" y="2895626"/>
                  <a:ext cx="855909" cy="472225"/>
                </a:xfrm>
                <a:prstGeom prst="rect">
                  <a:avLst/>
                </a:prstGeom>
                <a:blipFill>
                  <a:blip r:embed="rId7"/>
                  <a:stretch>
                    <a:fillRect b="-8889"/>
                  </a:stretch>
                </a:blipFill>
              </p:spPr>
              <p:txBody>
                <a:bodyPr/>
                <a:lstStyle/>
                <a:p>
                  <a:r>
                    <a:rPr lang="en-US">
                      <a:noFill/>
                    </a:rPr>
                    <a:t> </a:t>
                  </a:r>
                </a:p>
              </p:txBody>
            </p:sp>
          </mc:Fallback>
        </mc:AlternateContent>
        <p:sp>
          <p:nvSpPr>
            <p:cNvPr id="35" name="Freeform: Shape 34">
              <a:extLst>
                <a:ext uri="{FF2B5EF4-FFF2-40B4-BE49-F238E27FC236}">
                  <a16:creationId xmlns:a16="http://schemas.microsoft.com/office/drawing/2014/main" id="{60837346-8CAC-E60E-AAF2-EF1E777D2069}"/>
                </a:ext>
              </a:extLst>
            </p:cNvPr>
            <p:cNvSpPr/>
            <p:nvPr/>
          </p:nvSpPr>
          <p:spPr>
            <a:xfrm>
              <a:off x="3908046" y="1071197"/>
              <a:ext cx="580427" cy="61384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35">
              <a:extLst>
                <a:ext uri="{FF2B5EF4-FFF2-40B4-BE49-F238E27FC236}">
                  <a16:creationId xmlns:a16="http://schemas.microsoft.com/office/drawing/2014/main" id="{59085741-1D07-59D9-0C03-35A715FE23AD}"/>
                </a:ext>
              </a:extLst>
            </p:cNvPr>
            <p:cNvSpPr/>
            <p:nvPr/>
          </p:nvSpPr>
          <p:spPr>
            <a:xfrm>
              <a:off x="3894858" y="464532"/>
              <a:ext cx="587328" cy="74130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Lst>
              <a:ahLst/>
              <a:cxnLst>
                <a:cxn ang="0">
                  <a:pos x="connsiteX0" y="connsiteY0"/>
                </a:cxn>
                <a:cxn ang="0">
                  <a:pos x="connsiteX1" y="connsiteY1"/>
                </a:cxn>
                <a:cxn ang="0">
                  <a:pos x="connsiteX2" y="connsiteY2"/>
                </a:cxn>
              </a:cxnLst>
              <a:rect l="l" t="t" r="r" b="b"/>
              <a:pathLst>
                <a:path w="1496727" h="988409">
                  <a:moveTo>
                    <a:pt x="0" y="988409"/>
                  </a:moveTo>
                  <a:cubicBezTo>
                    <a:pt x="28472" y="486410"/>
                    <a:pt x="452975" y="151468"/>
                    <a:pt x="702429" y="43388"/>
                  </a:cubicBezTo>
                  <a:cubicBezTo>
                    <a:pt x="951883" y="-64692"/>
                    <a:pt x="1355184" y="27328"/>
                    <a:pt x="1496727" y="3399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Shape 36">
              <a:extLst>
                <a:ext uri="{FF2B5EF4-FFF2-40B4-BE49-F238E27FC236}">
                  <a16:creationId xmlns:a16="http://schemas.microsoft.com/office/drawing/2014/main" id="{CE5EDCEC-654C-861E-FA92-707AEA6372EE}"/>
                </a:ext>
              </a:extLst>
            </p:cNvPr>
            <p:cNvSpPr/>
            <p:nvPr/>
          </p:nvSpPr>
          <p:spPr>
            <a:xfrm>
              <a:off x="3908047" y="1557505"/>
              <a:ext cx="587328" cy="765400"/>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700797 h 1042301"/>
                <a:gd name="connsiteX1" fmla="*/ 784491 w 1496727"/>
                <a:gd name="connsiteY1" fmla="*/ 1033590 h 1042301"/>
                <a:gd name="connsiteX2" fmla="*/ 1496727 w 1496727"/>
                <a:gd name="connsiteY2" fmla="*/ 52319 h 1042301"/>
                <a:gd name="connsiteX0" fmla="*/ 0 w 1496727"/>
                <a:gd name="connsiteY0" fmla="*/ 700797 h 1072850"/>
                <a:gd name="connsiteX1" fmla="*/ 784491 w 1496727"/>
                <a:gd name="connsiteY1" fmla="*/ 1033590 h 1072850"/>
                <a:gd name="connsiteX2" fmla="*/ 1496727 w 1496727"/>
                <a:gd name="connsiteY2" fmla="*/ 52319 h 1072850"/>
                <a:gd name="connsiteX0" fmla="*/ 0 w 1496727"/>
                <a:gd name="connsiteY0" fmla="*/ 648478 h 1020531"/>
                <a:gd name="connsiteX1" fmla="*/ 784491 w 1496727"/>
                <a:gd name="connsiteY1" fmla="*/ 981271 h 1020531"/>
                <a:gd name="connsiteX2" fmla="*/ 1496727 w 1496727"/>
                <a:gd name="connsiteY2" fmla="*/ 0 h 1020531"/>
              </a:gdLst>
              <a:ahLst/>
              <a:cxnLst>
                <a:cxn ang="0">
                  <a:pos x="connsiteX0" y="connsiteY0"/>
                </a:cxn>
                <a:cxn ang="0">
                  <a:pos x="connsiteX1" y="connsiteY1"/>
                </a:cxn>
                <a:cxn ang="0">
                  <a:pos x="connsiteX2" y="connsiteY2"/>
                </a:cxn>
              </a:cxnLst>
              <a:rect l="l" t="t" r="r" b="b"/>
              <a:pathLst>
                <a:path w="1496727" h="1020531">
                  <a:moveTo>
                    <a:pt x="0" y="648478"/>
                  </a:moveTo>
                  <a:cubicBezTo>
                    <a:pt x="104672" y="972955"/>
                    <a:pt x="535037" y="1089351"/>
                    <a:pt x="784491" y="981271"/>
                  </a:cubicBezTo>
                  <a:cubicBezTo>
                    <a:pt x="1033945" y="873191"/>
                    <a:pt x="1378631" y="431812"/>
                    <a:pt x="14967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Freeform: Shape 37">
              <a:extLst>
                <a:ext uri="{FF2B5EF4-FFF2-40B4-BE49-F238E27FC236}">
                  <a16:creationId xmlns:a16="http://schemas.microsoft.com/office/drawing/2014/main" id="{0D2AE441-9B63-05DA-D012-9648A20B27B1}"/>
                </a:ext>
              </a:extLst>
            </p:cNvPr>
            <p:cNvSpPr/>
            <p:nvPr/>
          </p:nvSpPr>
          <p:spPr>
            <a:xfrm>
              <a:off x="4939703" y="1071197"/>
              <a:ext cx="252155" cy="61384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Freeform: Shape 38">
              <a:extLst>
                <a:ext uri="{FF2B5EF4-FFF2-40B4-BE49-F238E27FC236}">
                  <a16:creationId xmlns:a16="http://schemas.microsoft.com/office/drawing/2014/main" id="{94A0D070-EC9A-B3E0-0DDA-0C751D59376D}"/>
                </a:ext>
              </a:extLst>
            </p:cNvPr>
            <p:cNvSpPr/>
            <p:nvPr/>
          </p:nvSpPr>
          <p:spPr>
            <a:xfrm>
              <a:off x="4926515" y="464532"/>
              <a:ext cx="255153" cy="74130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Lst>
              <a:ahLst/>
              <a:cxnLst>
                <a:cxn ang="0">
                  <a:pos x="connsiteX0" y="connsiteY0"/>
                </a:cxn>
                <a:cxn ang="0">
                  <a:pos x="connsiteX1" y="connsiteY1"/>
                </a:cxn>
                <a:cxn ang="0">
                  <a:pos x="connsiteX2" y="connsiteY2"/>
                </a:cxn>
              </a:cxnLst>
              <a:rect l="l" t="t" r="r" b="b"/>
              <a:pathLst>
                <a:path w="1496727" h="988409">
                  <a:moveTo>
                    <a:pt x="0" y="988409"/>
                  </a:moveTo>
                  <a:cubicBezTo>
                    <a:pt x="28472" y="486410"/>
                    <a:pt x="452975" y="151468"/>
                    <a:pt x="702429" y="43388"/>
                  </a:cubicBezTo>
                  <a:cubicBezTo>
                    <a:pt x="951883" y="-64692"/>
                    <a:pt x="1355184" y="27328"/>
                    <a:pt x="1496727" y="3399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Shape 39">
              <a:extLst>
                <a:ext uri="{FF2B5EF4-FFF2-40B4-BE49-F238E27FC236}">
                  <a16:creationId xmlns:a16="http://schemas.microsoft.com/office/drawing/2014/main" id="{1522D75A-5302-0878-5FA0-4AE6AEAA0841}"/>
                </a:ext>
              </a:extLst>
            </p:cNvPr>
            <p:cNvSpPr/>
            <p:nvPr/>
          </p:nvSpPr>
          <p:spPr>
            <a:xfrm>
              <a:off x="4939704" y="1557505"/>
              <a:ext cx="255153" cy="765400"/>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700797 h 1042301"/>
                <a:gd name="connsiteX1" fmla="*/ 784491 w 1496727"/>
                <a:gd name="connsiteY1" fmla="*/ 1033590 h 1042301"/>
                <a:gd name="connsiteX2" fmla="*/ 1496727 w 1496727"/>
                <a:gd name="connsiteY2" fmla="*/ 52319 h 1042301"/>
                <a:gd name="connsiteX0" fmla="*/ 0 w 1496727"/>
                <a:gd name="connsiteY0" fmla="*/ 700797 h 1072850"/>
                <a:gd name="connsiteX1" fmla="*/ 784491 w 1496727"/>
                <a:gd name="connsiteY1" fmla="*/ 1033590 h 1072850"/>
                <a:gd name="connsiteX2" fmla="*/ 1496727 w 1496727"/>
                <a:gd name="connsiteY2" fmla="*/ 52319 h 1072850"/>
                <a:gd name="connsiteX0" fmla="*/ 0 w 1496727"/>
                <a:gd name="connsiteY0" fmla="*/ 648478 h 1020531"/>
                <a:gd name="connsiteX1" fmla="*/ 784491 w 1496727"/>
                <a:gd name="connsiteY1" fmla="*/ 981271 h 1020531"/>
                <a:gd name="connsiteX2" fmla="*/ 1496727 w 1496727"/>
                <a:gd name="connsiteY2" fmla="*/ 0 h 1020531"/>
              </a:gdLst>
              <a:ahLst/>
              <a:cxnLst>
                <a:cxn ang="0">
                  <a:pos x="connsiteX0" y="connsiteY0"/>
                </a:cxn>
                <a:cxn ang="0">
                  <a:pos x="connsiteX1" y="connsiteY1"/>
                </a:cxn>
                <a:cxn ang="0">
                  <a:pos x="connsiteX2" y="connsiteY2"/>
                </a:cxn>
              </a:cxnLst>
              <a:rect l="l" t="t" r="r" b="b"/>
              <a:pathLst>
                <a:path w="1496727" h="1020531">
                  <a:moveTo>
                    <a:pt x="0" y="648478"/>
                  </a:moveTo>
                  <a:cubicBezTo>
                    <a:pt x="104672" y="972955"/>
                    <a:pt x="535037" y="1089351"/>
                    <a:pt x="784491" y="981271"/>
                  </a:cubicBezTo>
                  <a:cubicBezTo>
                    <a:pt x="1033945" y="873191"/>
                    <a:pt x="1378631" y="431812"/>
                    <a:pt x="14967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Shape 40">
              <a:extLst>
                <a:ext uri="{FF2B5EF4-FFF2-40B4-BE49-F238E27FC236}">
                  <a16:creationId xmlns:a16="http://schemas.microsoft.com/office/drawing/2014/main" id="{1C9A0735-CCA8-A28E-496D-BDEBA4CB1308}"/>
                </a:ext>
              </a:extLst>
            </p:cNvPr>
            <p:cNvSpPr/>
            <p:nvPr/>
          </p:nvSpPr>
          <p:spPr>
            <a:xfrm flipH="1">
              <a:off x="5713266" y="1153259"/>
              <a:ext cx="349803" cy="61384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408156 h 408156"/>
                <a:gd name="connsiteX1" fmla="*/ 1608096 w 1608096"/>
                <a:gd name="connsiteY1" fmla="*/ 0 h 408156"/>
                <a:gd name="connsiteX0" fmla="*/ 0 w 1461557"/>
                <a:gd name="connsiteY0" fmla="*/ 683648 h 683648"/>
                <a:gd name="connsiteX1" fmla="*/ 1461557 w 1461557"/>
                <a:gd name="connsiteY1" fmla="*/ 0 h 683648"/>
                <a:gd name="connsiteX0" fmla="*/ 0 w 1520172"/>
                <a:gd name="connsiteY0" fmla="*/ 736403 h 736403"/>
                <a:gd name="connsiteX1" fmla="*/ 1520172 w 1520172"/>
                <a:gd name="connsiteY1" fmla="*/ 0 h 736403"/>
                <a:gd name="connsiteX0" fmla="*/ 0 w 1479141"/>
                <a:gd name="connsiteY0" fmla="*/ 818464 h 818464"/>
                <a:gd name="connsiteX1" fmla="*/ 1479141 w 1479141"/>
                <a:gd name="connsiteY1" fmla="*/ 0 h 818464"/>
              </a:gdLst>
              <a:ahLst/>
              <a:cxnLst>
                <a:cxn ang="0">
                  <a:pos x="connsiteX0" y="connsiteY0"/>
                </a:cxn>
                <a:cxn ang="0">
                  <a:pos x="connsiteX1" y="connsiteY1"/>
                </a:cxn>
              </a:cxnLst>
              <a:rect l="l" t="t" r="r" b="b"/>
              <a:pathLst>
                <a:path w="1479141" h="818464">
                  <a:moveTo>
                    <a:pt x="0" y="818464"/>
                  </a:moveTo>
                  <a:lnTo>
                    <a:pt x="14791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41">
              <a:extLst>
                <a:ext uri="{FF2B5EF4-FFF2-40B4-BE49-F238E27FC236}">
                  <a16:creationId xmlns:a16="http://schemas.microsoft.com/office/drawing/2014/main" id="{B3BDBD39-F2B2-1595-7C04-E135F82AD3B2}"/>
                </a:ext>
              </a:extLst>
            </p:cNvPr>
            <p:cNvSpPr/>
            <p:nvPr/>
          </p:nvSpPr>
          <p:spPr>
            <a:xfrm flipH="1">
              <a:off x="5695920" y="546594"/>
              <a:ext cx="353962" cy="741308"/>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Lst>
              <a:ahLst/>
              <a:cxnLst>
                <a:cxn ang="0">
                  <a:pos x="connsiteX0" y="connsiteY0"/>
                </a:cxn>
                <a:cxn ang="0">
                  <a:pos x="connsiteX1" y="connsiteY1"/>
                </a:cxn>
                <a:cxn ang="0">
                  <a:pos x="connsiteX2" y="connsiteY2"/>
                </a:cxn>
              </a:cxnLst>
              <a:rect l="l" t="t" r="r" b="b"/>
              <a:pathLst>
                <a:path w="1496727" h="988409">
                  <a:moveTo>
                    <a:pt x="0" y="988409"/>
                  </a:moveTo>
                  <a:cubicBezTo>
                    <a:pt x="28472" y="486410"/>
                    <a:pt x="452975" y="151468"/>
                    <a:pt x="702429" y="43388"/>
                  </a:cubicBezTo>
                  <a:cubicBezTo>
                    <a:pt x="951883" y="-64692"/>
                    <a:pt x="1355184" y="27328"/>
                    <a:pt x="1496727" y="3399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Shape 42">
              <a:extLst>
                <a:ext uri="{FF2B5EF4-FFF2-40B4-BE49-F238E27FC236}">
                  <a16:creationId xmlns:a16="http://schemas.microsoft.com/office/drawing/2014/main" id="{55122E44-A429-8F27-7966-456642ADAB9D}"/>
                </a:ext>
              </a:extLst>
            </p:cNvPr>
            <p:cNvSpPr/>
            <p:nvPr/>
          </p:nvSpPr>
          <p:spPr>
            <a:xfrm flipH="1">
              <a:off x="5709109" y="1639567"/>
              <a:ext cx="353962" cy="765400"/>
            </a:xfrm>
            <a:custGeom>
              <a:avLst/>
              <a:gdLst>
                <a:gd name="connsiteX0" fmla="*/ 0 w 9433249"/>
                <a:gd name="connsiteY0" fmla="*/ 0 h 524408"/>
                <a:gd name="connsiteX1" fmla="*/ 1101013 w 9433249"/>
                <a:gd name="connsiteY1" fmla="*/ 485191 h 524408"/>
                <a:gd name="connsiteX2" fmla="*/ 4646645 w 9433249"/>
                <a:gd name="connsiteY2" fmla="*/ 494522 h 524408"/>
                <a:gd name="connsiteX3" fmla="*/ 8192278 w 9433249"/>
                <a:gd name="connsiteY3" fmla="*/ 494522 h 524408"/>
                <a:gd name="connsiteX4" fmla="*/ 9433249 w 9433249"/>
                <a:gd name="connsiteY4" fmla="*/ 494522 h 524408"/>
                <a:gd name="connsiteX0" fmla="*/ 0 w 9433249"/>
                <a:gd name="connsiteY0" fmla="*/ 0 h 524408"/>
                <a:gd name="connsiteX1" fmla="*/ 1101013 w 9433249"/>
                <a:gd name="connsiteY1" fmla="*/ 485191 h 524408"/>
                <a:gd name="connsiteX2" fmla="*/ 4646645 w 9433249"/>
                <a:gd name="connsiteY2" fmla="*/ 494522 h 524408"/>
                <a:gd name="connsiteX3" fmla="*/ 9433249 w 9433249"/>
                <a:gd name="connsiteY3" fmla="*/ 494522 h 524408"/>
                <a:gd name="connsiteX0" fmla="*/ 0 w 9433249"/>
                <a:gd name="connsiteY0" fmla="*/ 0 h 523927"/>
                <a:gd name="connsiteX1" fmla="*/ 1101013 w 9433249"/>
                <a:gd name="connsiteY1" fmla="*/ 485191 h 523927"/>
                <a:gd name="connsiteX2" fmla="*/ 9433249 w 9433249"/>
                <a:gd name="connsiteY2" fmla="*/ 494522 h 523927"/>
                <a:gd name="connsiteX0" fmla="*/ 0 w 2475604"/>
                <a:gd name="connsiteY0" fmla="*/ 120944 h 607088"/>
                <a:gd name="connsiteX1" fmla="*/ 1101013 w 2475604"/>
                <a:gd name="connsiteY1" fmla="*/ 606135 h 607088"/>
                <a:gd name="connsiteX2" fmla="*/ 2475604 w 2475604"/>
                <a:gd name="connsiteY2" fmla="*/ 4 h 607088"/>
                <a:gd name="connsiteX0" fmla="*/ 0 w 2475604"/>
                <a:gd name="connsiteY0" fmla="*/ 120940 h 607084"/>
                <a:gd name="connsiteX1" fmla="*/ 1101013 w 2475604"/>
                <a:gd name="connsiteY1" fmla="*/ 606131 h 607084"/>
                <a:gd name="connsiteX2" fmla="*/ 2475604 w 2475604"/>
                <a:gd name="connsiteY2" fmla="*/ 0 h 607084"/>
                <a:gd name="connsiteX0" fmla="*/ 0 w 2305619"/>
                <a:gd name="connsiteY0" fmla="*/ 296787 h 786921"/>
                <a:gd name="connsiteX1" fmla="*/ 1101013 w 2305619"/>
                <a:gd name="connsiteY1" fmla="*/ 781978 h 786921"/>
                <a:gd name="connsiteX2" fmla="*/ 2305619 w 2305619"/>
                <a:gd name="connsiteY2" fmla="*/ 0 h 786921"/>
                <a:gd name="connsiteX0" fmla="*/ 0 w 2405266"/>
                <a:gd name="connsiteY0" fmla="*/ 367125 h 790677"/>
                <a:gd name="connsiteX1" fmla="*/ 1200660 w 2405266"/>
                <a:gd name="connsiteY1" fmla="*/ 781978 h 790677"/>
                <a:gd name="connsiteX2" fmla="*/ 2405266 w 2405266"/>
                <a:gd name="connsiteY2" fmla="*/ 0 h 790677"/>
                <a:gd name="connsiteX0" fmla="*/ 0 w 2405266"/>
                <a:gd name="connsiteY0" fmla="*/ 367125 h 678116"/>
                <a:gd name="connsiteX1" fmla="*/ 1106876 w 2405266"/>
                <a:gd name="connsiteY1" fmla="*/ 664748 h 678116"/>
                <a:gd name="connsiteX2" fmla="*/ 2405266 w 2405266"/>
                <a:gd name="connsiteY2" fmla="*/ 0 h 678116"/>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721397"/>
                <a:gd name="connsiteX1" fmla="*/ 1106876 w 1608096"/>
                <a:gd name="connsiteY1" fmla="*/ 705779 h 721397"/>
                <a:gd name="connsiteX2" fmla="*/ 1608096 w 1608096"/>
                <a:gd name="connsiteY2" fmla="*/ 0 h 721397"/>
                <a:gd name="connsiteX0" fmla="*/ 0 w 1608096"/>
                <a:gd name="connsiteY0" fmla="*/ 408156 h 683586"/>
                <a:gd name="connsiteX1" fmla="*/ 960337 w 1608096"/>
                <a:gd name="connsiteY1" fmla="*/ 664749 h 683586"/>
                <a:gd name="connsiteX2" fmla="*/ 1608096 w 1608096"/>
                <a:gd name="connsiteY2" fmla="*/ 0 h 683586"/>
                <a:gd name="connsiteX0" fmla="*/ 0 w 1608096"/>
                <a:gd name="connsiteY0" fmla="*/ 837225 h 864760"/>
                <a:gd name="connsiteX1" fmla="*/ 813799 w 1608096"/>
                <a:gd name="connsiteY1" fmla="*/ 3572 h 864760"/>
                <a:gd name="connsiteX2" fmla="*/ 1608096 w 1608096"/>
                <a:gd name="connsiteY2" fmla="*/ 429069 h 864760"/>
                <a:gd name="connsiteX0" fmla="*/ 0 w 1608096"/>
                <a:gd name="connsiteY0" fmla="*/ 837225 h 837225"/>
                <a:gd name="connsiteX1" fmla="*/ 813799 w 1608096"/>
                <a:gd name="connsiteY1" fmla="*/ 3572 h 837225"/>
                <a:gd name="connsiteX2" fmla="*/ 1608096 w 1608096"/>
                <a:gd name="connsiteY2" fmla="*/ 429069 h 837225"/>
                <a:gd name="connsiteX0" fmla="*/ 0 w 1608096"/>
                <a:gd name="connsiteY0" fmla="*/ 847908 h 847908"/>
                <a:gd name="connsiteX1" fmla="*/ 813799 w 1608096"/>
                <a:gd name="connsiteY1" fmla="*/ 14255 h 847908"/>
                <a:gd name="connsiteX2" fmla="*/ 1608096 w 1608096"/>
                <a:gd name="connsiteY2" fmla="*/ 439752 h 847908"/>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1101757 h 1101757"/>
                <a:gd name="connsiteX1" fmla="*/ 702430 w 1496727"/>
                <a:gd name="connsiteY1" fmla="*/ 27782 h 1101757"/>
                <a:gd name="connsiteX2" fmla="*/ 1496727 w 1496727"/>
                <a:gd name="connsiteY2" fmla="*/ 453279 h 1101757"/>
                <a:gd name="connsiteX0" fmla="*/ 0 w 1496727"/>
                <a:gd name="connsiteY0" fmla="*/ 998154 h 998154"/>
                <a:gd name="connsiteX1" fmla="*/ 761044 w 1496727"/>
                <a:gd name="connsiteY1" fmla="*/ 41410 h 998154"/>
                <a:gd name="connsiteX2" fmla="*/ 1496727 w 1496727"/>
                <a:gd name="connsiteY2" fmla="*/ 349676 h 998154"/>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988409 h 988409"/>
                <a:gd name="connsiteX1" fmla="*/ 702429 w 1496727"/>
                <a:gd name="connsiteY1" fmla="*/ 43388 h 988409"/>
                <a:gd name="connsiteX2" fmla="*/ 1496727 w 1496727"/>
                <a:gd name="connsiteY2" fmla="*/ 339931 h 988409"/>
                <a:gd name="connsiteX0" fmla="*/ 0 w 1496727"/>
                <a:gd name="connsiteY0" fmla="*/ 700797 h 1042301"/>
                <a:gd name="connsiteX1" fmla="*/ 784491 w 1496727"/>
                <a:gd name="connsiteY1" fmla="*/ 1033590 h 1042301"/>
                <a:gd name="connsiteX2" fmla="*/ 1496727 w 1496727"/>
                <a:gd name="connsiteY2" fmla="*/ 52319 h 1042301"/>
                <a:gd name="connsiteX0" fmla="*/ 0 w 1496727"/>
                <a:gd name="connsiteY0" fmla="*/ 700797 h 1072850"/>
                <a:gd name="connsiteX1" fmla="*/ 784491 w 1496727"/>
                <a:gd name="connsiteY1" fmla="*/ 1033590 h 1072850"/>
                <a:gd name="connsiteX2" fmla="*/ 1496727 w 1496727"/>
                <a:gd name="connsiteY2" fmla="*/ 52319 h 1072850"/>
                <a:gd name="connsiteX0" fmla="*/ 0 w 1496727"/>
                <a:gd name="connsiteY0" fmla="*/ 648478 h 1020531"/>
                <a:gd name="connsiteX1" fmla="*/ 784491 w 1496727"/>
                <a:gd name="connsiteY1" fmla="*/ 981271 h 1020531"/>
                <a:gd name="connsiteX2" fmla="*/ 1496727 w 1496727"/>
                <a:gd name="connsiteY2" fmla="*/ 0 h 1020531"/>
              </a:gdLst>
              <a:ahLst/>
              <a:cxnLst>
                <a:cxn ang="0">
                  <a:pos x="connsiteX0" y="connsiteY0"/>
                </a:cxn>
                <a:cxn ang="0">
                  <a:pos x="connsiteX1" y="connsiteY1"/>
                </a:cxn>
                <a:cxn ang="0">
                  <a:pos x="connsiteX2" y="connsiteY2"/>
                </a:cxn>
              </a:cxnLst>
              <a:rect l="l" t="t" r="r" b="b"/>
              <a:pathLst>
                <a:path w="1496727" h="1020531">
                  <a:moveTo>
                    <a:pt x="0" y="648478"/>
                  </a:moveTo>
                  <a:cubicBezTo>
                    <a:pt x="104672" y="972955"/>
                    <a:pt x="535037" y="1089351"/>
                    <a:pt x="784491" y="981271"/>
                  </a:cubicBezTo>
                  <a:cubicBezTo>
                    <a:pt x="1033945" y="873191"/>
                    <a:pt x="1378631" y="431812"/>
                    <a:pt x="14967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07AF153-B27A-8876-2010-0FB30236BB60}"/>
                    </a:ext>
                  </a:extLst>
                </p:cNvPr>
                <p:cNvSpPr txBox="1"/>
                <p:nvPr/>
              </p:nvSpPr>
              <p:spPr>
                <a:xfrm>
                  <a:off x="4512628" y="-461092"/>
                  <a:ext cx="1631910" cy="472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𝑡</m:t>
                                </m:r>
                              </m:e>
                            </m:d>
                            <m:r>
                              <a:rPr lang="en-US" sz="1200" b="0" i="1" smtClean="0">
                                <a:latin typeface="Cambria Math" panose="02040503050406030204" pitchFamily="18" charset="0"/>
                              </a:rPr>
                              <m:t>,</m:t>
                            </m:r>
                            <m:r>
                              <a:rPr lang="en-US" sz="1200" b="0" i="1" smtClean="0">
                                <a:latin typeface="Cambria Math" panose="02040503050406030204" pitchFamily="18" charset="0"/>
                              </a:rPr>
                              <m:t>𝑦</m:t>
                            </m:r>
                            <m:d>
                              <m:dPr>
                                <m:ctrlPr>
                                  <a:rPr lang="en-US" sz="1200" b="0" i="1" smtClean="0">
                                    <a:latin typeface="Cambria Math" panose="02040503050406030204" pitchFamily="18" charset="0"/>
                                  </a:rPr>
                                </m:ctrlPr>
                              </m:dPr>
                              <m:e>
                                <m:r>
                                  <a:rPr lang="en-US" sz="1200" i="1">
                                    <a:latin typeface="Cambria Math" panose="02040503050406030204" pitchFamily="18" charset="0"/>
                                  </a:rPr>
                                  <m:t>𝑡</m:t>
                                </m:r>
                              </m:e>
                            </m:d>
                          </m:e>
                        </m:d>
                      </m:oMath>
                    </m:oMathPara>
                  </a14:m>
                  <a:endParaRPr lang="en-US" sz="1200" dirty="0"/>
                </a:p>
              </p:txBody>
            </p:sp>
          </mc:Choice>
          <mc:Fallback xmlns="">
            <p:sp>
              <p:nvSpPr>
                <p:cNvPr id="44" name="TextBox 43">
                  <a:extLst>
                    <a:ext uri="{FF2B5EF4-FFF2-40B4-BE49-F238E27FC236}">
                      <a16:creationId xmlns:a16="http://schemas.microsoft.com/office/drawing/2014/main" id="{F07AF153-B27A-8876-2010-0FB30236BB60}"/>
                    </a:ext>
                  </a:extLst>
                </p:cNvPr>
                <p:cNvSpPr txBox="1">
                  <a:spLocks noRot="1" noChangeAspect="1" noMove="1" noResize="1" noEditPoints="1" noAdjustHandles="1" noChangeArrowheads="1" noChangeShapeType="1" noTextEdit="1"/>
                </p:cNvSpPr>
                <p:nvPr/>
              </p:nvSpPr>
              <p:spPr>
                <a:xfrm>
                  <a:off x="4512628" y="-461092"/>
                  <a:ext cx="1631910" cy="472225"/>
                </a:xfrm>
                <a:prstGeom prst="rect">
                  <a:avLst/>
                </a:prstGeom>
                <a:blipFill>
                  <a:blip r:embed="rId8"/>
                  <a:stretch>
                    <a:fillRect/>
                  </a:stretch>
                </a:blipFill>
              </p:spPr>
              <p:txBody>
                <a:bodyPr/>
                <a:lstStyle/>
                <a:p>
                  <a:r>
                    <a:rPr lang="en-US">
                      <a:noFill/>
                    </a:rPr>
                    <a:t> </a:t>
                  </a:r>
                </a:p>
              </p:txBody>
            </p:sp>
          </mc:Fallback>
        </mc:AlternateContent>
        <p:sp>
          <p:nvSpPr>
            <p:cNvPr id="45" name="Trapezoid 44">
              <a:extLst>
                <a:ext uri="{FF2B5EF4-FFF2-40B4-BE49-F238E27FC236}">
                  <a16:creationId xmlns:a16="http://schemas.microsoft.com/office/drawing/2014/main" id="{E7DE360A-6948-65A2-1BBA-09A8C6655263}"/>
                </a:ext>
              </a:extLst>
            </p:cNvPr>
            <p:cNvSpPr/>
            <p:nvPr/>
          </p:nvSpPr>
          <p:spPr>
            <a:xfrm>
              <a:off x="3349870" y="2576146"/>
              <a:ext cx="3239966" cy="804496"/>
            </a:xfrm>
            <a:prstGeom prst="trapezoid">
              <a:avLst>
                <a:gd name="adj" fmla="val 59973"/>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Trapezoid 45">
              <a:extLst>
                <a:ext uri="{FF2B5EF4-FFF2-40B4-BE49-F238E27FC236}">
                  <a16:creationId xmlns:a16="http://schemas.microsoft.com/office/drawing/2014/main" id="{6D1F731B-3B09-A9F0-BBBC-7272F2B5EB0E}"/>
                </a:ext>
              </a:extLst>
            </p:cNvPr>
            <p:cNvSpPr/>
            <p:nvPr/>
          </p:nvSpPr>
          <p:spPr>
            <a:xfrm rot="5400000">
              <a:off x="1084992" y="695569"/>
              <a:ext cx="2611317" cy="1422394"/>
            </a:xfrm>
            <a:prstGeom prst="trapezoid">
              <a:avLst>
                <a:gd name="adj" fmla="val 24581"/>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7" name="Group 46">
              <a:extLst>
                <a:ext uri="{FF2B5EF4-FFF2-40B4-BE49-F238E27FC236}">
                  <a16:creationId xmlns:a16="http://schemas.microsoft.com/office/drawing/2014/main" id="{510B4903-FA7A-396D-A6C8-91B2EE5FEF5E}"/>
                </a:ext>
              </a:extLst>
            </p:cNvPr>
            <p:cNvGrpSpPr/>
            <p:nvPr/>
          </p:nvGrpSpPr>
          <p:grpSpPr>
            <a:xfrm>
              <a:off x="3343049" y="101108"/>
              <a:ext cx="3246786" cy="2614247"/>
              <a:chOff x="3343049" y="101108"/>
              <a:chExt cx="3246786" cy="2614247"/>
            </a:xfrm>
          </p:grpSpPr>
          <p:sp>
            <p:nvSpPr>
              <p:cNvPr id="48" name="Trapezoid 47">
                <a:extLst>
                  <a:ext uri="{FF2B5EF4-FFF2-40B4-BE49-F238E27FC236}">
                    <a16:creationId xmlns:a16="http://schemas.microsoft.com/office/drawing/2014/main" id="{90B85838-8733-5CB5-AC82-EECC9E09D02A}"/>
                  </a:ext>
                </a:extLst>
              </p:cNvPr>
              <p:cNvSpPr/>
              <p:nvPr/>
            </p:nvSpPr>
            <p:spPr>
              <a:xfrm rot="5400000" flipV="1">
                <a:off x="5041386" y="1163976"/>
                <a:ext cx="2611317" cy="485581"/>
              </a:xfrm>
              <a:prstGeom prst="trapezoid">
                <a:avLst>
                  <a:gd name="adj" fmla="val 68942"/>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Trapezoid 48">
                <a:extLst>
                  <a:ext uri="{FF2B5EF4-FFF2-40B4-BE49-F238E27FC236}">
                    <a16:creationId xmlns:a16="http://schemas.microsoft.com/office/drawing/2014/main" id="{A0724855-CE77-45DB-8584-3C413E018746}"/>
                  </a:ext>
                </a:extLst>
              </p:cNvPr>
              <p:cNvSpPr/>
              <p:nvPr/>
            </p:nvSpPr>
            <p:spPr>
              <a:xfrm rot="5400000">
                <a:off x="2278753" y="1172225"/>
                <a:ext cx="2611317" cy="469084"/>
              </a:xfrm>
              <a:prstGeom prst="trapezoid">
                <a:avLst>
                  <a:gd name="adj" fmla="val 71440"/>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0" name="Straight Connector 49">
                <a:extLst>
                  <a:ext uri="{FF2B5EF4-FFF2-40B4-BE49-F238E27FC236}">
                    <a16:creationId xmlns:a16="http://schemas.microsoft.com/office/drawing/2014/main" id="{29E28CAD-6CC7-9C20-F0F7-D1E20BBB0BC8}"/>
                  </a:ext>
                </a:extLst>
              </p:cNvPr>
              <p:cNvCxnSpPr>
                <a:cxnSpLocks/>
              </p:cNvCxnSpPr>
              <p:nvPr/>
            </p:nvCxnSpPr>
            <p:spPr>
              <a:xfrm>
                <a:off x="3818954" y="441091"/>
                <a:ext cx="2285300" cy="0"/>
              </a:xfrm>
              <a:prstGeom prst="lin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id="{B8128DD1-BDCD-7921-92B4-F39DC7688332}"/>
                  </a:ext>
                </a:extLst>
              </p:cNvPr>
              <p:cNvCxnSpPr>
                <a:cxnSpLocks/>
              </p:cNvCxnSpPr>
              <p:nvPr/>
            </p:nvCxnSpPr>
            <p:spPr>
              <a:xfrm>
                <a:off x="3835073" y="2373934"/>
                <a:ext cx="2285300" cy="0"/>
              </a:xfrm>
              <a:prstGeom prst="lin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a16="http://schemas.microsoft.com/office/drawing/2014/main" id="{86EEE2E2-C9C5-F784-39DD-10D8752446A9}"/>
                  </a:ext>
                </a:extLst>
              </p:cNvPr>
              <p:cNvCxnSpPr>
                <a:cxnSpLocks/>
              </p:cNvCxnSpPr>
              <p:nvPr/>
            </p:nvCxnSpPr>
            <p:spPr>
              <a:xfrm>
                <a:off x="3352725" y="101117"/>
                <a:ext cx="3237110" cy="0"/>
              </a:xfrm>
              <a:prstGeom prst="lin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a:extLst>
                  <a:ext uri="{FF2B5EF4-FFF2-40B4-BE49-F238E27FC236}">
                    <a16:creationId xmlns:a16="http://schemas.microsoft.com/office/drawing/2014/main" id="{5E8B517E-F9D5-8B78-83EC-ACDE015119D3}"/>
                  </a:ext>
                </a:extLst>
              </p:cNvPr>
              <p:cNvCxnSpPr>
                <a:cxnSpLocks/>
              </p:cNvCxnSpPr>
              <p:nvPr/>
            </p:nvCxnSpPr>
            <p:spPr>
              <a:xfrm>
                <a:off x="3343049" y="2715355"/>
                <a:ext cx="3237110" cy="0"/>
              </a:xfrm>
              <a:prstGeom prst="lin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D8E9002-7A4E-7A75-AFA9-CFC1E29E5C7B}"/>
                  </a:ext>
                </a:extLst>
              </p:cNvPr>
              <p:cNvSpPr txBox="1"/>
              <p:nvPr/>
            </p:nvSpPr>
            <p:spPr>
              <a:xfrm>
                <a:off x="2953995" y="4369799"/>
                <a:ext cx="4676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𝑑𝑡</m:t>
                      </m:r>
                    </m:oMath>
                  </m:oMathPara>
                </a14:m>
                <a:endParaRPr lang="en-US" dirty="0"/>
              </a:p>
            </p:txBody>
          </p:sp>
        </mc:Choice>
        <mc:Fallback xmlns="">
          <p:sp>
            <p:nvSpPr>
              <p:cNvPr id="54" name="TextBox 53">
                <a:extLst>
                  <a:ext uri="{FF2B5EF4-FFF2-40B4-BE49-F238E27FC236}">
                    <a16:creationId xmlns:a16="http://schemas.microsoft.com/office/drawing/2014/main" id="{DD8E9002-7A4E-7A75-AFA9-CFC1E29E5C7B}"/>
                  </a:ext>
                </a:extLst>
              </p:cNvPr>
              <p:cNvSpPr txBox="1">
                <a:spLocks noRot="1" noChangeAspect="1" noMove="1" noResize="1" noEditPoints="1" noAdjustHandles="1" noChangeArrowheads="1" noChangeShapeType="1" noTextEdit="1"/>
              </p:cNvSpPr>
              <p:nvPr/>
            </p:nvSpPr>
            <p:spPr>
              <a:xfrm>
                <a:off x="2953995" y="4369799"/>
                <a:ext cx="467629" cy="369332"/>
              </a:xfrm>
              <a:prstGeom prst="rect">
                <a:avLst/>
              </a:prstGeom>
              <a:blipFill>
                <a:blip r:embed="rId9"/>
                <a:stretch>
                  <a:fillRect/>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064CD4D7-4AFB-BAB8-A6C7-74ED5357BAFC}"/>
              </a:ext>
            </a:extLst>
          </p:cNvPr>
          <p:cNvSpPr txBox="1"/>
          <p:nvPr/>
        </p:nvSpPr>
        <p:spPr>
          <a:xfrm>
            <a:off x="1265879" y="4823422"/>
            <a:ext cx="7190110" cy="369332"/>
          </a:xfrm>
          <a:prstGeom prst="rect">
            <a:avLst/>
          </a:prstGeom>
          <a:noFill/>
        </p:spPr>
        <p:txBody>
          <a:bodyPr wrap="none" rtlCol="0">
            <a:spAutoFit/>
          </a:bodyPr>
          <a:lstStyle/>
          <a:p>
            <a:r>
              <a:rPr lang="en-US" dirty="0"/>
              <a:t>This requirement allows us to properly talk about different physical objects</a:t>
            </a:r>
          </a:p>
        </p:txBody>
      </p:sp>
      <p:sp>
        <p:nvSpPr>
          <p:cNvPr id="3" name="Footer Placeholder 2">
            <a:extLst>
              <a:ext uri="{FF2B5EF4-FFF2-40B4-BE49-F238E27FC236}">
                <a16:creationId xmlns:a16="http://schemas.microsoft.com/office/drawing/2014/main" id="{9FD9749A-5AFE-3093-0757-0B7EC316BE10}"/>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977811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1FFCB-0467-E626-588B-5AB47666B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A8BFE-3F2F-54AC-A65B-DF8560D1AE65}"/>
              </a:ext>
            </a:extLst>
          </p:cNvPr>
          <p:cNvSpPr>
            <a:spLocks noGrp="1"/>
          </p:cNvSpPr>
          <p:nvPr>
            <p:ph type="title"/>
          </p:nvPr>
        </p:nvSpPr>
        <p:spPr/>
        <p:txBody>
          <a:bodyPr/>
          <a:lstStyle/>
          <a:p>
            <a:r>
              <a:rPr lang="en-US" dirty="0"/>
              <a:t>Wrapping it up</a:t>
            </a:r>
          </a:p>
        </p:txBody>
      </p:sp>
      <p:sp>
        <p:nvSpPr>
          <p:cNvPr id="3" name="Content Placeholder 2">
            <a:extLst>
              <a:ext uri="{FF2B5EF4-FFF2-40B4-BE49-F238E27FC236}">
                <a16:creationId xmlns:a16="http://schemas.microsoft.com/office/drawing/2014/main" id="{13B14B59-DDEB-61AC-5A92-A299A4767C08}"/>
              </a:ext>
            </a:extLst>
          </p:cNvPr>
          <p:cNvSpPr>
            <a:spLocks noGrp="1"/>
          </p:cNvSpPr>
          <p:nvPr>
            <p:ph idx="1"/>
          </p:nvPr>
        </p:nvSpPr>
        <p:spPr/>
        <p:txBody>
          <a:bodyPr>
            <a:normAutofit/>
          </a:bodyPr>
          <a:lstStyle/>
          <a:p>
            <a:r>
              <a:rPr lang="en-US" dirty="0"/>
              <a:t>Assumptions of Physics: different approach to the foundations of physics</a:t>
            </a:r>
          </a:p>
          <a:p>
            <a:pPr lvl="1"/>
            <a:r>
              <a:rPr lang="en-US" dirty="0"/>
              <a:t>No interpretations, no theories of everything: physically meaningful starting points from which we can rederive the laws and the mathematical frameworks they need</a:t>
            </a:r>
          </a:p>
          <a:p>
            <a:pPr lvl="1"/>
            <a:r>
              <a:rPr lang="en-US" dirty="0"/>
              <a:t>Physical theories are models</a:t>
            </a:r>
          </a:p>
          <a:p>
            <a:pPr lvl="2"/>
            <a:r>
              <a:rPr lang="en-US" dirty="0"/>
              <a:t>Need to clarify exactly what the realm of applicability of each model is</a:t>
            </a:r>
          </a:p>
          <a:p>
            <a:r>
              <a:rPr lang="en-US" dirty="0"/>
              <a:t>Reverse Physics: reverse engineer principles from the known laws</a:t>
            </a:r>
          </a:p>
          <a:p>
            <a:pPr lvl="1"/>
            <a:r>
              <a:rPr lang="en-US" dirty="0"/>
              <a:t>Current laws are given through mathematical structures, which make it hard to understand the physics</a:t>
            </a:r>
          </a:p>
          <a:p>
            <a:pPr lvl="1"/>
            <a:r>
              <a:rPr lang="en-US" dirty="0"/>
              <a:t>We have to find physical principles and assumptions from which to </a:t>
            </a:r>
            <a:br>
              <a:rPr lang="en-US" dirty="0"/>
            </a:br>
            <a:r>
              <a:rPr lang="en-US" dirty="0"/>
              <a:t>rederive the laws</a:t>
            </a:r>
          </a:p>
          <a:p>
            <a:pPr lvl="1"/>
            <a:r>
              <a:rPr lang="en-US" dirty="0"/>
              <a:t>These starting points must have a clear intuitive meaning</a:t>
            </a:r>
            <a:br>
              <a:rPr lang="en-US" dirty="0"/>
            </a:br>
            <a:r>
              <a:rPr lang="en-US" dirty="0"/>
              <a:t>for the majority of physicists and engineers</a:t>
            </a:r>
          </a:p>
          <a:p>
            <a:pPr lvl="1"/>
            <a:r>
              <a:rPr lang="en-US" dirty="0"/>
              <a:t>Investigate physics as a whole (no theory is “more fundamental”)</a:t>
            </a:r>
          </a:p>
        </p:txBody>
      </p:sp>
      <p:sp>
        <p:nvSpPr>
          <p:cNvPr id="4" name="Slide Number Placeholder 3">
            <a:extLst>
              <a:ext uri="{FF2B5EF4-FFF2-40B4-BE49-F238E27FC236}">
                <a16:creationId xmlns:a16="http://schemas.microsoft.com/office/drawing/2014/main" id="{34F3D121-D8D1-C709-8231-84AB2936FCB7}"/>
              </a:ext>
            </a:extLst>
          </p:cNvPr>
          <p:cNvSpPr>
            <a:spLocks noGrp="1"/>
          </p:cNvSpPr>
          <p:nvPr>
            <p:ph type="sldNum" sz="quarter" idx="13"/>
          </p:nvPr>
        </p:nvSpPr>
        <p:spPr/>
        <p:txBody>
          <a:bodyPr/>
          <a:lstStyle/>
          <a:p>
            <a:fld id="{F47845EA-7733-40EE-B074-20032348B727}" type="slidenum">
              <a:rPr lang="en-US" smtClean="0"/>
              <a:t>32</a:t>
            </a:fld>
            <a:endParaRPr lang="en-US"/>
          </a:p>
        </p:txBody>
      </p:sp>
      <p:sp>
        <p:nvSpPr>
          <p:cNvPr id="5" name="Footer Placeholder 4">
            <a:extLst>
              <a:ext uri="{FF2B5EF4-FFF2-40B4-BE49-F238E27FC236}">
                <a16:creationId xmlns:a16="http://schemas.microsoft.com/office/drawing/2014/main" id="{6B65C237-79BD-6C45-11C7-C7067F5A3F21}"/>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187942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61195C-B066-71C6-5B15-17F6FB027857}"/>
              </a:ext>
            </a:extLst>
          </p:cNvPr>
          <p:cNvSpPr>
            <a:spLocks noGrp="1"/>
          </p:cNvSpPr>
          <p:nvPr>
            <p:ph type="sldNum" sz="quarter" idx="13"/>
          </p:nvPr>
        </p:nvSpPr>
        <p:spPr/>
        <p:txBody>
          <a:bodyPr/>
          <a:lstStyle/>
          <a:p>
            <a:fld id="{F47845EA-7733-40EE-B074-20032348B727}" type="slidenum">
              <a:rPr lang="en-US" smtClean="0"/>
              <a:t>33</a:t>
            </a:fld>
            <a:endParaRPr lang="en-US"/>
          </a:p>
        </p:txBody>
      </p:sp>
      <p:sp>
        <p:nvSpPr>
          <p:cNvPr id="6" name="TextBox 5">
            <a:extLst>
              <a:ext uri="{FF2B5EF4-FFF2-40B4-BE49-F238E27FC236}">
                <a16:creationId xmlns:a16="http://schemas.microsoft.com/office/drawing/2014/main" id="{9F53AF6D-C8E0-E10A-D106-BA0116CA62AC}"/>
              </a:ext>
            </a:extLst>
          </p:cNvPr>
          <p:cNvSpPr txBox="1"/>
          <p:nvPr/>
        </p:nvSpPr>
        <p:spPr>
          <a:xfrm>
            <a:off x="472395" y="1752959"/>
            <a:ext cx="11247210" cy="2062103"/>
          </a:xfrm>
          <a:prstGeom prst="rect">
            <a:avLst/>
          </a:prstGeom>
          <a:noFill/>
        </p:spPr>
        <p:txBody>
          <a:bodyPr wrap="square" rtlCol="0">
            <a:spAutoFit/>
          </a:bodyPr>
          <a:lstStyle/>
          <a:p>
            <a:pPr algn="ctr"/>
            <a:r>
              <a:rPr lang="en-US" sz="3200" dirty="0"/>
              <a:t>Reverse Physics gives us a powerful new methodology for the foundations of physics, more in line with foundational approaches of other disciplines, offering a lot more—and more precise—insights and opening new avenues of research</a:t>
            </a:r>
          </a:p>
        </p:txBody>
      </p:sp>
      <p:pic>
        <p:nvPicPr>
          <p:cNvPr id="7" name="Picture 6">
            <a:extLst>
              <a:ext uri="{FF2B5EF4-FFF2-40B4-BE49-F238E27FC236}">
                <a16:creationId xmlns:a16="http://schemas.microsoft.com/office/drawing/2014/main" id="{AF653799-F513-B6ED-C214-26C0CBF0E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073989"/>
            <a:ext cx="4956056" cy="1833037"/>
          </a:xfrm>
          <a:prstGeom prst="rect">
            <a:avLst/>
          </a:prstGeom>
        </p:spPr>
      </p:pic>
      <p:sp>
        <p:nvSpPr>
          <p:cNvPr id="2" name="Footer Placeholder 1">
            <a:extLst>
              <a:ext uri="{FF2B5EF4-FFF2-40B4-BE49-F238E27FC236}">
                <a16:creationId xmlns:a16="http://schemas.microsoft.com/office/drawing/2014/main" id="{939FE739-6CBD-E981-54D1-CD47BDB36025}"/>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87452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098F7-B06E-6F59-0481-692138E13EC1}"/>
              </a:ext>
            </a:extLst>
          </p:cNvPr>
          <p:cNvSpPr txBox="1"/>
          <p:nvPr/>
        </p:nvSpPr>
        <p:spPr>
          <a:xfrm>
            <a:off x="309966" y="255722"/>
            <a:ext cx="8883009" cy="584775"/>
          </a:xfrm>
          <a:prstGeom prst="rect">
            <a:avLst/>
          </a:prstGeom>
          <a:noFill/>
        </p:spPr>
        <p:txBody>
          <a:bodyPr wrap="none" rtlCol="0">
            <a:spAutoFit/>
          </a:bodyPr>
          <a:lstStyle/>
          <a:p>
            <a:r>
              <a:rPr lang="en-US" sz="3200" dirty="0"/>
              <a:t>Assumptions of Physics is an open research program</a:t>
            </a:r>
          </a:p>
        </p:txBody>
      </p:sp>
      <p:sp>
        <p:nvSpPr>
          <p:cNvPr id="7" name="TextBox 6">
            <a:extLst>
              <a:ext uri="{FF2B5EF4-FFF2-40B4-BE49-F238E27FC236}">
                <a16:creationId xmlns:a16="http://schemas.microsoft.com/office/drawing/2014/main" id="{8E16D0D8-F8B5-E092-4ACB-36AABB38ECC5}"/>
              </a:ext>
            </a:extLst>
          </p:cNvPr>
          <p:cNvSpPr txBox="1"/>
          <p:nvPr/>
        </p:nvSpPr>
        <p:spPr>
          <a:xfrm>
            <a:off x="896023" y="2717466"/>
            <a:ext cx="9680279" cy="369332"/>
          </a:xfrm>
          <a:prstGeom prst="rect">
            <a:avLst/>
          </a:prstGeom>
          <a:noFill/>
        </p:spPr>
        <p:txBody>
          <a:bodyPr wrap="none" rtlCol="0">
            <a:spAutoFit/>
          </a:bodyPr>
          <a:lstStyle/>
          <a:p>
            <a:r>
              <a:rPr lang="en-US" dirty="0"/>
              <a:t>Activities coordinated through a Discord server (contact </a:t>
            </a:r>
            <a:r>
              <a:rPr lang="en-US" dirty="0">
                <a:hlinkClick r:id="rId2"/>
              </a:rPr>
              <a:t>info@assumptionsofphysics.org</a:t>
            </a:r>
            <a:r>
              <a:rPr lang="en-US" dirty="0"/>
              <a:t> for an invite)</a:t>
            </a:r>
          </a:p>
        </p:txBody>
      </p:sp>
      <p:sp>
        <p:nvSpPr>
          <p:cNvPr id="8" name="TextBox 7">
            <a:extLst>
              <a:ext uri="{FF2B5EF4-FFF2-40B4-BE49-F238E27FC236}">
                <a16:creationId xmlns:a16="http://schemas.microsoft.com/office/drawing/2014/main" id="{D4D36676-CAD3-512F-FA3C-AB1C8F384E35}"/>
              </a:ext>
            </a:extLst>
          </p:cNvPr>
          <p:cNvSpPr txBox="1"/>
          <p:nvPr/>
        </p:nvSpPr>
        <p:spPr>
          <a:xfrm>
            <a:off x="896023" y="1016167"/>
            <a:ext cx="7848367" cy="369332"/>
          </a:xfrm>
          <a:prstGeom prst="rect">
            <a:avLst/>
          </a:prstGeom>
          <a:noFill/>
        </p:spPr>
        <p:txBody>
          <a:bodyPr wrap="none" rtlCol="0">
            <a:spAutoFit/>
          </a:bodyPr>
          <a:lstStyle/>
          <a:p>
            <a:r>
              <a:rPr lang="en-US" dirty="0"/>
              <a:t>Our main output is an open access book: </a:t>
            </a:r>
            <a:r>
              <a:rPr lang="en-US" dirty="0">
                <a:hlinkClick r:id="rId3"/>
              </a:rPr>
              <a:t>https://assumptionsofphysics.org/book/</a:t>
            </a:r>
            <a:r>
              <a:rPr lang="en-US" dirty="0"/>
              <a:t> </a:t>
            </a:r>
          </a:p>
        </p:txBody>
      </p:sp>
      <p:sp>
        <p:nvSpPr>
          <p:cNvPr id="9" name="TextBox 8">
            <a:extLst>
              <a:ext uri="{FF2B5EF4-FFF2-40B4-BE49-F238E27FC236}">
                <a16:creationId xmlns:a16="http://schemas.microsoft.com/office/drawing/2014/main" id="{7D40D855-8B42-8151-46EB-25EEEEBA0116}"/>
              </a:ext>
            </a:extLst>
          </p:cNvPr>
          <p:cNvSpPr txBox="1"/>
          <p:nvPr/>
        </p:nvSpPr>
        <p:spPr>
          <a:xfrm>
            <a:off x="896022" y="1444998"/>
            <a:ext cx="7962436" cy="369332"/>
          </a:xfrm>
          <a:prstGeom prst="rect">
            <a:avLst/>
          </a:prstGeom>
          <a:noFill/>
        </p:spPr>
        <p:txBody>
          <a:bodyPr wrap="none" rtlCol="0">
            <a:spAutoFit/>
          </a:bodyPr>
          <a:lstStyle/>
          <a:p>
            <a:r>
              <a:rPr lang="en-US" dirty="0"/>
              <a:t>All our material is developed on GitHub: </a:t>
            </a:r>
            <a:r>
              <a:rPr lang="en-US" dirty="0">
                <a:hlinkClick r:id="rId4"/>
              </a:rPr>
              <a:t>https://github.com/assumptionsofphysics</a:t>
            </a:r>
            <a:r>
              <a:rPr lang="en-US" dirty="0"/>
              <a:t> </a:t>
            </a:r>
          </a:p>
        </p:txBody>
      </p:sp>
      <p:sp>
        <p:nvSpPr>
          <p:cNvPr id="11" name="TextBox 10">
            <a:extLst>
              <a:ext uri="{FF2B5EF4-FFF2-40B4-BE49-F238E27FC236}">
                <a16:creationId xmlns:a16="http://schemas.microsoft.com/office/drawing/2014/main" id="{46ED9373-1FEB-9976-A78B-A00D06A46DE9}"/>
              </a:ext>
            </a:extLst>
          </p:cNvPr>
          <p:cNvSpPr txBox="1"/>
          <p:nvPr/>
        </p:nvSpPr>
        <p:spPr>
          <a:xfrm>
            <a:off x="896022" y="1869154"/>
            <a:ext cx="9082486" cy="369332"/>
          </a:xfrm>
          <a:prstGeom prst="rect">
            <a:avLst/>
          </a:prstGeom>
          <a:noFill/>
        </p:spPr>
        <p:txBody>
          <a:bodyPr wrap="none" rtlCol="0">
            <a:spAutoFit/>
          </a:bodyPr>
          <a:lstStyle/>
          <a:p>
            <a:r>
              <a:rPr lang="en-US" dirty="0"/>
              <a:t>One YouTube channel dedicated to publicize results: </a:t>
            </a:r>
            <a:r>
              <a:rPr lang="en-US" dirty="0">
                <a:hlinkClick r:id="rId5"/>
              </a:rPr>
              <a:t>https://www.youtube.com/user/gcarcassi</a:t>
            </a:r>
            <a:r>
              <a:rPr lang="en-US" dirty="0"/>
              <a:t> </a:t>
            </a:r>
          </a:p>
        </p:txBody>
      </p:sp>
      <p:sp>
        <p:nvSpPr>
          <p:cNvPr id="12" name="TextBox 11">
            <a:extLst>
              <a:ext uri="{FF2B5EF4-FFF2-40B4-BE49-F238E27FC236}">
                <a16:creationId xmlns:a16="http://schemas.microsoft.com/office/drawing/2014/main" id="{0DC6F4BD-1E3C-D3EE-C20F-36109D14DF97}"/>
              </a:ext>
            </a:extLst>
          </p:cNvPr>
          <p:cNvSpPr txBox="1"/>
          <p:nvPr/>
        </p:nvSpPr>
        <p:spPr>
          <a:xfrm>
            <a:off x="896022" y="2293310"/>
            <a:ext cx="10506594" cy="369332"/>
          </a:xfrm>
          <a:prstGeom prst="rect">
            <a:avLst/>
          </a:prstGeom>
          <a:noFill/>
        </p:spPr>
        <p:txBody>
          <a:bodyPr wrap="none" rtlCol="0">
            <a:spAutoFit/>
          </a:bodyPr>
          <a:lstStyle/>
          <a:p>
            <a:r>
              <a:rPr lang="en-US" dirty="0"/>
              <a:t>Another YouTube channel dedicated to research: </a:t>
            </a:r>
            <a:r>
              <a:rPr lang="en-US" dirty="0">
                <a:hlinkClick r:id="rId6"/>
              </a:rPr>
              <a:t>https://www.youtube.com/@AssumptionsofPhysicsResearch</a:t>
            </a:r>
            <a:r>
              <a:rPr lang="en-US" dirty="0"/>
              <a:t> </a:t>
            </a:r>
          </a:p>
        </p:txBody>
      </p:sp>
      <p:cxnSp>
        <p:nvCxnSpPr>
          <p:cNvPr id="14" name="Straight Arrow Connector 13">
            <a:extLst>
              <a:ext uri="{FF2B5EF4-FFF2-40B4-BE49-F238E27FC236}">
                <a16:creationId xmlns:a16="http://schemas.microsoft.com/office/drawing/2014/main" id="{377E8F19-4C4A-4370-166E-784670AA0AE5}"/>
              </a:ext>
            </a:extLst>
          </p:cNvPr>
          <p:cNvCxnSpPr>
            <a:cxnSpLocks/>
          </p:cNvCxnSpPr>
          <p:nvPr/>
        </p:nvCxnSpPr>
        <p:spPr>
          <a:xfrm flipH="1">
            <a:off x="10405317" y="1945037"/>
            <a:ext cx="567483" cy="348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D4BB4F-769D-D958-0C96-1035D7BF67CF}"/>
              </a:ext>
            </a:extLst>
          </p:cNvPr>
          <p:cNvSpPr txBox="1"/>
          <p:nvPr/>
        </p:nvSpPr>
        <p:spPr>
          <a:xfrm>
            <a:off x="10972800" y="1629664"/>
            <a:ext cx="1003801" cy="523220"/>
          </a:xfrm>
          <a:prstGeom prst="rect">
            <a:avLst/>
          </a:prstGeom>
          <a:noFill/>
        </p:spPr>
        <p:txBody>
          <a:bodyPr wrap="none" rtlCol="0">
            <a:spAutoFit/>
          </a:bodyPr>
          <a:lstStyle/>
          <a:p>
            <a:r>
              <a:rPr lang="en-US" sz="1400" dirty="0"/>
              <a:t>Livestream</a:t>
            </a:r>
            <a:br>
              <a:rPr lang="en-US" sz="1400" dirty="0"/>
            </a:br>
            <a:r>
              <a:rPr lang="en-US" sz="1400" dirty="0"/>
              <a:t>discussions</a:t>
            </a:r>
          </a:p>
        </p:txBody>
      </p:sp>
      <p:sp>
        <p:nvSpPr>
          <p:cNvPr id="18" name="TextBox 17">
            <a:extLst>
              <a:ext uri="{FF2B5EF4-FFF2-40B4-BE49-F238E27FC236}">
                <a16:creationId xmlns:a16="http://schemas.microsoft.com/office/drawing/2014/main" id="{6C9A0C1C-460C-FC41-10B0-C9F895D7754C}"/>
              </a:ext>
            </a:extLst>
          </p:cNvPr>
          <p:cNvSpPr txBox="1"/>
          <p:nvPr/>
        </p:nvSpPr>
        <p:spPr>
          <a:xfrm>
            <a:off x="309966" y="3672139"/>
            <a:ext cx="8059963" cy="523220"/>
          </a:xfrm>
          <a:prstGeom prst="rect">
            <a:avLst/>
          </a:prstGeom>
          <a:noFill/>
        </p:spPr>
        <p:txBody>
          <a:bodyPr wrap="none" rtlCol="0">
            <a:spAutoFit/>
          </a:bodyPr>
          <a:lstStyle/>
          <a:p>
            <a:r>
              <a:rPr lang="en-US" sz="2800" dirty="0"/>
              <a:t>Always looking for experts to gain insights and/or help</a:t>
            </a:r>
          </a:p>
        </p:txBody>
      </p:sp>
      <p:sp>
        <p:nvSpPr>
          <p:cNvPr id="19" name="TextBox 18">
            <a:extLst>
              <a:ext uri="{FF2B5EF4-FFF2-40B4-BE49-F238E27FC236}">
                <a16:creationId xmlns:a16="http://schemas.microsoft.com/office/drawing/2014/main" id="{19F76A6E-D82D-E1E9-0E94-01C9D53092C2}"/>
              </a:ext>
            </a:extLst>
          </p:cNvPr>
          <p:cNvSpPr txBox="1"/>
          <p:nvPr/>
        </p:nvSpPr>
        <p:spPr>
          <a:xfrm>
            <a:off x="309965" y="4195359"/>
            <a:ext cx="4974439" cy="523220"/>
          </a:xfrm>
          <a:prstGeom prst="rect">
            <a:avLst/>
          </a:prstGeom>
          <a:noFill/>
        </p:spPr>
        <p:txBody>
          <a:bodyPr wrap="none" rtlCol="0">
            <a:spAutoFit/>
          </a:bodyPr>
          <a:lstStyle/>
          <a:p>
            <a:r>
              <a:rPr lang="en-US" sz="2800" dirty="0"/>
              <a:t>Always looking for collaborations</a:t>
            </a:r>
          </a:p>
        </p:txBody>
      </p:sp>
      <p:sp>
        <p:nvSpPr>
          <p:cNvPr id="20" name="TextBox 19">
            <a:extLst>
              <a:ext uri="{FF2B5EF4-FFF2-40B4-BE49-F238E27FC236}">
                <a16:creationId xmlns:a16="http://schemas.microsoft.com/office/drawing/2014/main" id="{A0C5F555-A118-B178-FEF8-56FAAC1BCAA8}"/>
              </a:ext>
            </a:extLst>
          </p:cNvPr>
          <p:cNvSpPr txBox="1"/>
          <p:nvPr/>
        </p:nvSpPr>
        <p:spPr>
          <a:xfrm>
            <a:off x="309964" y="4718579"/>
            <a:ext cx="8369151" cy="954107"/>
          </a:xfrm>
          <a:prstGeom prst="rect">
            <a:avLst/>
          </a:prstGeom>
          <a:noFill/>
        </p:spPr>
        <p:txBody>
          <a:bodyPr wrap="none" rtlCol="0">
            <a:spAutoFit/>
          </a:bodyPr>
          <a:lstStyle/>
          <a:p>
            <a:r>
              <a:rPr lang="en-US" sz="2800" dirty="0"/>
              <a:t>Always looking for editors/journals/conferences that are</a:t>
            </a:r>
            <a:br>
              <a:rPr lang="en-US" sz="2800" dirty="0"/>
            </a:br>
            <a:r>
              <a:rPr lang="en-US" sz="2800" dirty="0"/>
              <a:t>sympathetic to the mission</a:t>
            </a:r>
          </a:p>
        </p:txBody>
      </p:sp>
      <p:sp>
        <p:nvSpPr>
          <p:cNvPr id="3" name="Slide Number Placeholder 2">
            <a:extLst>
              <a:ext uri="{FF2B5EF4-FFF2-40B4-BE49-F238E27FC236}">
                <a16:creationId xmlns:a16="http://schemas.microsoft.com/office/drawing/2014/main" id="{014F0697-4F33-2829-AFE9-BE91BE7BFD7A}"/>
              </a:ext>
            </a:extLst>
          </p:cNvPr>
          <p:cNvSpPr>
            <a:spLocks noGrp="1"/>
          </p:cNvSpPr>
          <p:nvPr>
            <p:ph type="sldNum" sz="quarter" idx="12"/>
          </p:nvPr>
        </p:nvSpPr>
        <p:spPr/>
        <p:txBody>
          <a:bodyPr/>
          <a:lstStyle/>
          <a:p>
            <a:fld id="{F47845EA-7733-40EE-B074-20032348B727}" type="slidenum">
              <a:rPr lang="en-US" smtClean="0"/>
              <a:t>34</a:t>
            </a:fld>
            <a:endParaRPr lang="en-US"/>
          </a:p>
        </p:txBody>
      </p:sp>
      <p:sp>
        <p:nvSpPr>
          <p:cNvPr id="4" name="Footer Placeholder 3">
            <a:extLst>
              <a:ext uri="{FF2B5EF4-FFF2-40B4-BE49-F238E27FC236}">
                <a16:creationId xmlns:a16="http://schemas.microsoft.com/office/drawing/2014/main" id="{E83DD05B-694A-3FA0-61AA-E984A1A85589}"/>
              </a:ext>
            </a:extLst>
          </p:cNvPr>
          <p:cNvSpPr>
            <a:spLocks noGrp="1"/>
          </p:cNvSpPr>
          <p:nvPr>
            <p:ph type="ftr" sz="quarter" idx="11"/>
          </p:nvPr>
        </p:nvSpPr>
        <p:spPr/>
        <p:txBody>
          <a:bodyPr/>
          <a:lstStyle/>
          <a:p>
            <a:r>
              <a:rPr lang="en-US"/>
              <a:t>Christine Aidala - University of Michigan</a:t>
            </a:r>
            <a:endParaRPr lang="en-US" dirty="0"/>
          </a:p>
        </p:txBody>
      </p:sp>
    </p:spTree>
    <p:extLst>
      <p:ext uri="{BB962C8B-B14F-4D97-AF65-F5344CB8AC3E}">
        <p14:creationId xmlns:p14="http://schemas.microsoft.com/office/powerpoint/2010/main" val="20713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7C2045-FA28-A701-4643-172B86C87CFC}"/>
                  </a:ext>
                </a:extLst>
              </p:cNvPr>
              <p:cNvSpPr txBox="1"/>
              <p:nvPr/>
            </p:nvSpPr>
            <p:spPr>
              <a:xfrm>
                <a:off x="589006" y="1000713"/>
                <a:ext cx="11013988" cy="2062103"/>
              </a:xfrm>
              <a:prstGeom prst="rect">
                <a:avLst/>
              </a:prstGeom>
              <a:noFill/>
            </p:spPr>
            <p:txBody>
              <a:bodyPr wrap="square" rtlCol="0">
                <a:spAutoFit/>
              </a:bodyPr>
              <a:lstStyle/>
              <a:p>
                <a:pPr algn="ctr"/>
                <a:r>
                  <a:rPr lang="en-US" sz="3200" dirty="0">
                    <a:solidFill>
                      <a:schemeClr val="tx1"/>
                    </a:solidFill>
                  </a:rPr>
                  <a:t>Experimental verifiability </a:t>
                </a:r>
                <a14:m>
                  <m:oMath xmlns:m="http://schemas.openxmlformats.org/officeDocument/2006/math">
                    <m:r>
                      <a:rPr lang="en-US" sz="3200" b="0" i="1" smtClean="0">
                        <a:solidFill>
                          <a:schemeClr val="tx1"/>
                        </a:solidFill>
                        <a:latin typeface="Cambria Math" panose="02040503050406030204" pitchFamily="18" charset="0"/>
                      </a:rPr>
                      <m:t>⇒</m:t>
                    </m:r>
                  </m:oMath>
                </a14:m>
                <a:r>
                  <a:rPr lang="en-US" sz="3200" dirty="0">
                    <a:solidFill>
                      <a:schemeClr val="tx1"/>
                    </a:solidFill>
                  </a:rPr>
                  <a:t> topologies and </a:t>
                </a:r>
                <a14:m>
                  <m:oMath xmlns:m="http://schemas.openxmlformats.org/officeDocument/2006/math">
                    <m:r>
                      <a:rPr lang="en-US" sz="3200" b="0" i="1" smtClean="0">
                        <a:solidFill>
                          <a:schemeClr val="tx1"/>
                        </a:solidFill>
                        <a:latin typeface="Cambria Math" panose="02040503050406030204" pitchFamily="18" charset="0"/>
                      </a:rPr>
                      <m:t>𝜎</m:t>
                    </m:r>
                  </m:oMath>
                </a14:m>
                <a:r>
                  <a:rPr lang="en-US" sz="3200" dirty="0">
                    <a:solidFill>
                      <a:schemeClr val="tx1"/>
                    </a:solidFill>
                  </a:rPr>
                  <a:t>-algebras</a:t>
                </a:r>
              </a:p>
              <a:p>
                <a:pPr algn="ctr"/>
                <a:r>
                  <a:rPr lang="en-US" sz="3200" dirty="0">
                    <a:solidFill>
                      <a:schemeClr val="tx1"/>
                    </a:solidFill>
                  </a:rPr>
                  <a:t>Geometric structures </a:t>
                </a: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r>
                  <a:rPr lang="en-US" sz="3200" dirty="0">
                    <a:solidFill>
                      <a:schemeClr val="tx1"/>
                    </a:solidFill>
                  </a:rPr>
                  <a:t> Entropic structures</a:t>
                </a:r>
              </a:p>
              <a:p>
                <a:pPr algn="ctr"/>
                <a:r>
                  <a:rPr lang="en-US" sz="3200" dirty="0">
                    <a:solidFill>
                      <a:schemeClr val="tx1"/>
                    </a:solidFill>
                  </a:rPr>
                  <a:t>Hamiltonian evolution </a:t>
                </a: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r>
                  <a:rPr lang="en-US" sz="3200" dirty="0">
                    <a:solidFill>
                      <a:schemeClr val="tx1"/>
                    </a:solidFill>
                  </a:rPr>
                  <a:t> det</a:t>
                </a:r>
                <a:r>
                  <a:rPr lang="en-US" sz="3200" dirty="0"/>
                  <a:t>-</a:t>
                </a:r>
                <a:r>
                  <a:rPr lang="en-US" sz="3200" dirty="0">
                    <a:solidFill>
                      <a:schemeClr val="tx1"/>
                    </a:solidFill>
                  </a:rPr>
                  <a:t>rev/isolation + DOF independence</a:t>
                </a:r>
              </a:p>
              <a:p>
                <a:pPr algn="ctr"/>
                <a:r>
                  <a:rPr lang="en-US" sz="3200" dirty="0">
                    <a:solidFill>
                      <a:schemeClr val="tx1"/>
                    </a:solidFill>
                  </a:rPr>
                  <a:t>Massive particles and potential forces </a:t>
                </a: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r>
                  <a:rPr lang="en-US" sz="3200" dirty="0"/>
                  <a:t>        + Kinematic eq</a:t>
                </a:r>
                <a:endParaRPr lang="en-US" sz="3200" dirty="0">
                  <a:solidFill>
                    <a:schemeClr val="tx1"/>
                  </a:solidFill>
                </a:endParaRPr>
              </a:p>
            </p:txBody>
          </p:sp>
        </mc:Choice>
        <mc:Fallback xmlns="">
          <p:sp>
            <p:nvSpPr>
              <p:cNvPr id="2" name="TextBox 1">
                <a:extLst>
                  <a:ext uri="{FF2B5EF4-FFF2-40B4-BE49-F238E27FC236}">
                    <a16:creationId xmlns:a16="http://schemas.microsoft.com/office/drawing/2014/main" id="{3C7C2045-FA28-A701-4643-172B86C87CFC}"/>
                  </a:ext>
                </a:extLst>
              </p:cNvPr>
              <p:cNvSpPr txBox="1">
                <a:spLocks noRot="1" noChangeAspect="1" noMove="1" noResize="1" noEditPoints="1" noAdjustHandles="1" noChangeArrowheads="1" noChangeShapeType="1" noTextEdit="1"/>
              </p:cNvSpPr>
              <p:nvPr/>
            </p:nvSpPr>
            <p:spPr>
              <a:xfrm>
                <a:off x="589006" y="1000713"/>
                <a:ext cx="11013988" cy="2062103"/>
              </a:xfrm>
              <a:prstGeom prst="rect">
                <a:avLst/>
              </a:prstGeom>
              <a:blipFill>
                <a:blip r:embed="rId2"/>
                <a:stretch>
                  <a:fillRect l="-609" t="-3550" r="-554" b="-917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DC966CF-5103-181D-9D36-444F3DED48AF}"/>
              </a:ext>
            </a:extLst>
          </p:cNvPr>
          <p:cNvSpPr txBox="1"/>
          <p:nvPr/>
        </p:nvSpPr>
        <p:spPr>
          <a:xfrm>
            <a:off x="281138" y="3274024"/>
            <a:ext cx="11634147" cy="523220"/>
          </a:xfrm>
          <a:prstGeom prst="rect">
            <a:avLst/>
          </a:prstGeom>
          <a:noFill/>
        </p:spPr>
        <p:txBody>
          <a:bodyPr wrap="none" rtlCol="0">
            <a:spAutoFit/>
          </a:bodyPr>
          <a:lstStyle/>
          <a:p>
            <a:r>
              <a:rPr lang="en-US" sz="2800" dirty="0">
                <a:solidFill>
                  <a:schemeClr val="accent6">
                    <a:lumMod val="75000"/>
                  </a:schemeClr>
                </a:solidFill>
              </a:rPr>
              <a:t>Physical requirements and assumptions drive most of the theoretical apparatus</a:t>
            </a:r>
          </a:p>
        </p:txBody>
      </p:sp>
      <p:sp>
        <p:nvSpPr>
          <p:cNvPr id="4" name="TextBox 3">
            <a:extLst>
              <a:ext uri="{FF2B5EF4-FFF2-40B4-BE49-F238E27FC236}">
                <a16:creationId xmlns:a16="http://schemas.microsoft.com/office/drawing/2014/main" id="{B50F7BCB-F83D-5611-3EAB-F67AB76B060E}"/>
              </a:ext>
            </a:extLst>
          </p:cNvPr>
          <p:cNvSpPr txBox="1"/>
          <p:nvPr/>
        </p:nvSpPr>
        <p:spPr>
          <a:xfrm>
            <a:off x="243307" y="4448340"/>
            <a:ext cx="4701873" cy="954107"/>
          </a:xfrm>
          <a:prstGeom prst="rect">
            <a:avLst/>
          </a:prstGeom>
          <a:noFill/>
        </p:spPr>
        <p:txBody>
          <a:bodyPr wrap="square" rtlCol="0">
            <a:spAutoFit/>
          </a:bodyPr>
          <a:lstStyle/>
          <a:p>
            <a:r>
              <a:rPr lang="en-US" sz="2800" dirty="0"/>
              <a:t>Goal of physics is to find the true laws of the universe!</a:t>
            </a:r>
          </a:p>
        </p:txBody>
      </p:sp>
      <p:grpSp>
        <p:nvGrpSpPr>
          <p:cNvPr id="9" name="Group 8">
            <a:extLst>
              <a:ext uri="{FF2B5EF4-FFF2-40B4-BE49-F238E27FC236}">
                <a16:creationId xmlns:a16="http://schemas.microsoft.com/office/drawing/2014/main" id="{C4F7F79C-08DC-2759-7F56-DE50E361B65E}"/>
              </a:ext>
            </a:extLst>
          </p:cNvPr>
          <p:cNvGrpSpPr/>
          <p:nvPr/>
        </p:nvGrpSpPr>
        <p:grpSpPr>
          <a:xfrm>
            <a:off x="849980" y="4375134"/>
            <a:ext cx="2747840" cy="1100517"/>
            <a:chOff x="5862086" y="4215950"/>
            <a:chExt cx="2747840" cy="1100517"/>
          </a:xfrm>
        </p:grpSpPr>
        <p:cxnSp>
          <p:nvCxnSpPr>
            <p:cNvPr id="7" name="Straight Connector 6">
              <a:extLst>
                <a:ext uri="{FF2B5EF4-FFF2-40B4-BE49-F238E27FC236}">
                  <a16:creationId xmlns:a16="http://schemas.microsoft.com/office/drawing/2014/main" id="{19414EEC-5FD5-A71C-B1D8-C13ACC3E3662}"/>
                </a:ext>
              </a:extLst>
            </p:cNvPr>
            <p:cNvCxnSpPr/>
            <p:nvPr/>
          </p:nvCxnSpPr>
          <p:spPr>
            <a:xfrm>
              <a:off x="5862086" y="4215950"/>
              <a:ext cx="2747840" cy="110051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099D18-E71B-D593-9697-101D52BFD5B3}"/>
                </a:ext>
              </a:extLst>
            </p:cNvPr>
            <p:cNvCxnSpPr>
              <a:cxnSpLocks/>
            </p:cNvCxnSpPr>
            <p:nvPr/>
          </p:nvCxnSpPr>
          <p:spPr>
            <a:xfrm flipV="1">
              <a:off x="5862086" y="4215950"/>
              <a:ext cx="2747840" cy="110051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2527D1FA-4916-705B-987B-20A8DCD1CF03}"/>
              </a:ext>
            </a:extLst>
          </p:cNvPr>
          <p:cNvSpPr txBox="1"/>
          <p:nvPr/>
        </p:nvSpPr>
        <p:spPr>
          <a:xfrm>
            <a:off x="419101" y="5548857"/>
            <a:ext cx="3822393" cy="461665"/>
          </a:xfrm>
          <a:prstGeom prst="rect">
            <a:avLst/>
          </a:prstGeom>
          <a:noFill/>
        </p:spPr>
        <p:txBody>
          <a:bodyPr wrap="none" rtlCol="0">
            <a:spAutoFit/>
          </a:bodyPr>
          <a:lstStyle/>
          <a:p>
            <a:r>
              <a:rPr lang="en-US" sz="2400" dirty="0">
                <a:solidFill>
                  <a:srgbClr val="C00000"/>
                </a:solidFill>
              </a:rPr>
              <a:t>Less productive point of view</a:t>
            </a:r>
          </a:p>
        </p:txBody>
      </p:sp>
      <p:sp>
        <p:nvSpPr>
          <p:cNvPr id="11" name="TextBox 10">
            <a:extLst>
              <a:ext uri="{FF2B5EF4-FFF2-40B4-BE49-F238E27FC236}">
                <a16:creationId xmlns:a16="http://schemas.microsoft.com/office/drawing/2014/main" id="{52387A4C-4F69-D8F7-91A7-73F28F44CB22}"/>
              </a:ext>
            </a:extLst>
          </p:cNvPr>
          <p:cNvSpPr txBox="1"/>
          <p:nvPr/>
        </p:nvSpPr>
        <p:spPr>
          <a:xfrm>
            <a:off x="5027919" y="161842"/>
            <a:ext cx="2136162" cy="646331"/>
          </a:xfrm>
          <a:prstGeom prst="rect">
            <a:avLst/>
          </a:prstGeom>
          <a:noFill/>
        </p:spPr>
        <p:txBody>
          <a:bodyPr wrap="none" rtlCol="0">
            <a:spAutoFit/>
          </a:bodyPr>
          <a:lstStyle/>
          <a:p>
            <a:pPr algn="ctr"/>
            <a:r>
              <a:rPr lang="en-US" sz="3600" dirty="0"/>
              <a:t>We found:</a:t>
            </a:r>
          </a:p>
        </p:txBody>
      </p:sp>
      <p:sp>
        <p:nvSpPr>
          <p:cNvPr id="12" name="Arrow: Down 11">
            <a:extLst>
              <a:ext uri="{FF2B5EF4-FFF2-40B4-BE49-F238E27FC236}">
                <a16:creationId xmlns:a16="http://schemas.microsoft.com/office/drawing/2014/main" id="{F3AB3CC5-313B-A90E-4D14-41826B9B2525}"/>
              </a:ext>
            </a:extLst>
          </p:cNvPr>
          <p:cNvSpPr/>
          <p:nvPr/>
        </p:nvSpPr>
        <p:spPr>
          <a:xfrm rot="19924937">
            <a:off x="8108218" y="2506360"/>
            <a:ext cx="234669" cy="299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CA24FF-27CE-F012-3DA3-564FD6AEC814}"/>
              </a:ext>
            </a:extLst>
          </p:cNvPr>
          <p:cNvSpPr txBox="1"/>
          <p:nvPr/>
        </p:nvSpPr>
        <p:spPr>
          <a:xfrm>
            <a:off x="4687327" y="4448338"/>
            <a:ext cx="4894181" cy="954107"/>
          </a:xfrm>
          <a:prstGeom prst="rect">
            <a:avLst/>
          </a:prstGeom>
          <a:noFill/>
        </p:spPr>
        <p:txBody>
          <a:bodyPr wrap="square" rtlCol="0">
            <a:spAutoFit/>
          </a:bodyPr>
          <a:lstStyle/>
          <a:p>
            <a:r>
              <a:rPr lang="en-US" sz="2800" dirty="0"/>
              <a:t>Goal of physics is to find models that can be empirically tested</a:t>
            </a:r>
          </a:p>
        </p:txBody>
      </p:sp>
      <p:sp>
        <p:nvSpPr>
          <p:cNvPr id="14" name="TextBox 13">
            <a:extLst>
              <a:ext uri="{FF2B5EF4-FFF2-40B4-BE49-F238E27FC236}">
                <a16:creationId xmlns:a16="http://schemas.microsoft.com/office/drawing/2014/main" id="{A6E240D5-8371-FCEE-213E-2242A927AA1C}"/>
              </a:ext>
            </a:extLst>
          </p:cNvPr>
          <p:cNvSpPr txBox="1"/>
          <p:nvPr/>
        </p:nvSpPr>
        <p:spPr>
          <a:xfrm>
            <a:off x="4945180" y="5548856"/>
            <a:ext cx="3980257" cy="461665"/>
          </a:xfrm>
          <a:prstGeom prst="rect">
            <a:avLst/>
          </a:prstGeom>
          <a:noFill/>
        </p:spPr>
        <p:txBody>
          <a:bodyPr wrap="none" rtlCol="0">
            <a:spAutoFit/>
          </a:bodyPr>
          <a:lstStyle/>
          <a:p>
            <a:r>
              <a:rPr lang="en-US" sz="2400" dirty="0">
                <a:solidFill>
                  <a:schemeClr val="accent6">
                    <a:lumMod val="75000"/>
                  </a:schemeClr>
                </a:solidFill>
              </a:rPr>
              <a:t>More productive point of view</a:t>
            </a:r>
          </a:p>
        </p:txBody>
      </p:sp>
      <p:sp>
        <p:nvSpPr>
          <p:cNvPr id="5" name="Slide Number Placeholder 4">
            <a:extLst>
              <a:ext uri="{FF2B5EF4-FFF2-40B4-BE49-F238E27FC236}">
                <a16:creationId xmlns:a16="http://schemas.microsoft.com/office/drawing/2014/main" id="{F11B39D6-3677-F90D-D482-EE877A1934E0}"/>
              </a:ext>
            </a:extLst>
          </p:cNvPr>
          <p:cNvSpPr>
            <a:spLocks noGrp="1"/>
          </p:cNvSpPr>
          <p:nvPr>
            <p:ph type="sldNum" sz="quarter" idx="12"/>
          </p:nvPr>
        </p:nvSpPr>
        <p:spPr/>
        <p:txBody>
          <a:bodyPr/>
          <a:lstStyle/>
          <a:p>
            <a:fld id="{F47845EA-7733-40EE-B074-20032348B727}" type="slidenum">
              <a:rPr lang="en-US" smtClean="0"/>
              <a:t>4</a:t>
            </a:fld>
            <a:endParaRPr lang="en-US"/>
          </a:p>
        </p:txBody>
      </p:sp>
      <p:sp>
        <p:nvSpPr>
          <p:cNvPr id="6" name="Footer Placeholder 5">
            <a:extLst>
              <a:ext uri="{FF2B5EF4-FFF2-40B4-BE49-F238E27FC236}">
                <a16:creationId xmlns:a16="http://schemas.microsoft.com/office/drawing/2014/main" id="{B0DF7FD6-7F72-C820-97F1-7973D26CDF81}"/>
              </a:ext>
            </a:extLst>
          </p:cNvPr>
          <p:cNvSpPr>
            <a:spLocks noGrp="1"/>
          </p:cNvSpPr>
          <p:nvPr>
            <p:ph type="ftr" sz="quarter" idx="11"/>
          </p:nvPr>
        </p:nvSpPr>
        <p:spPr/>
        <p:txBody>
          <a:bodyPr/>
          <a:lstStyle/>
          <a:p>
            <a:r>
              <a:rPr lang="en-US"/>
              <a:t>Christine Aidala - University of Michigan</a:t>
            </a:r>
            <a:endParaRPr lang="en-US" dirty="0"/>
          </a:p>
        </p:txBody>
      </p:sp>
    </p:spTree>
    <p:extLst>
      <p:ext uri="{BB962C8B-B14F-4D97-AF65-F5344CB8AC3E}">
        <p14:creationId xmlns:p14="http://schemas.microsoft.com/office/powerpoint/2010/main" val="107322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a:extLst>
              <a:ext uri="{FF2B5EF4-FFF2-40B4-BE49-F238E27FC236}">
                <a16:creationId xmlns:a16="http://schemas.microsoft.com/office/drawing/2014/main" id="{ED448397-B8D4-1179-F3D7-42CAF0EF9C1A}"/>
              </a:ext>
            </a:extLst>
          </p:cNvPr>
          <p:cNvCxnSpPr>
            <a:stCxn id="46" idx="3"/>
            <a:endCxn id="50" idx="1"/>
          </p:cNvCxnSpPr>
          <p:nvPr/>
        </p:nvCxnSpPr>
        <p:spPr>
          <a:xfrm flipV="1">
            <a:off x="3725915" y="2131254"/>
            <a:ext cx="949024" cy="10280"/>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46" name="Rectangle 45">
            <a:extLst>
              <a:ext uri="{FF2B5EF4-FFF2-40B4-BE49-F238E27FC236}">
                <a16:creationId xmlns:a16="http://schemas.microsoft.com/office/drawing/2014/main" id="{71833B01-0AEA-FC46-1647-BF375E02B35E}"/>
              </a:ext>
            </a:extLst>
          </p:cNvPr>
          <p:cNvSpPr/>
          <p:nvPr/>
        </p:nvSpPr>
        <p:spPr>
          <a:xfrm>
            <a:off x="935433" y="1778199"/>
            <a:ext cx="2790483" cy="726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General physical principles</a:t>
            </a:r>
            <a:br>
              <a:rPr lang="en-US" sz="1600" dirty="0"/>
            </a:br>
            <a:r>
              <a:rPr lang="en-US" sz="1600" dirty="0"/>
              <a:t>and requirements</a:t>
            </a:r>
          </a:p>
        </p:txBody>
      </p:sp>
      <p:cxnSp>
        <p:nvCxnSpPr>
          <p:cNvPr id="102" name="Straight Arrow Connector 101">
            <a:extLst>
              <a:ext uri="{FF2B5EF4-FFF2-40B4-BE49-F238E27FC236}">
                <a16:creationId xmlns:a16="http://schemas.microsoft.com/office/drawing/2014/main" id="{BE8B9163-2895-C079-CAA8-09EC5E2C9DE6}"/>
              </a:ext>
            </a:extLst>
          </p:cNvPr>
          <p:cNvCxnSpPr>
            <a:stCxn id="47" idx="3"/>
            <a:endCxn id="82" idx="1"/>
          </p:cNvCxnSpPr>
          <p:nvPr/>
        </p:nvCxnSpPr>
        <p:spPr>
          <a:xfrm>
            <a:off x="3254087" y="3335369"/>
            <a:ext cx="961262" cy="1404450"/>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cxnSp>
        <p:nvCxnSpPr>
          <p:cNvPr id="104" name="Straight Arrow Connector 103">
            <a:extLst>
              <a:ext uri="{FF2B5EF4-FFF2-40B4-BE49-F238E27FC236}">
                <a16:creationId xmlns:a16="http://schemas.microsoft.com/office/drawing/2014/main" id="{AB4AEA42-65BC-759B-FF0D-2218853194C3}"/>
              </a:ext>
            </a:extLst>
          </p:cNvPr>
          <p:cNvCxnSpPr>
            <a:stCxn id="47" idx="3"/>
            <a:endCxn id="81" idx="1"/>
          </p:cNvCxnSpPr>
          <p:nvPr/>
        </p:nvCxnSpPr>
        <p:spPr>
          <a:xfrm>
            <a:off x="3254087" y="3335369"/>
            <a:ext cx="3660265" cy="146249"/>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cxnSp>
        <p:nvCxnSpPr>
          <p:cNvPr id="106" name="Straight Arrow Connector 105">
            <a:extLst>
              <a:ext uri="{FF2B5EF4-FFF2-40B4-BE49-F238E27FC236}">
                <a16:creationId xmlns:a16="http://schemas.microsoft.com/office/drawing/2014/main" id="{E94D6ED4-E49F-020B-A6CD-CFD886462A0C}"/>
              </a:ext>
            </a:extLst>
          </p:cNvPr>
          <p:cNvCxnSpPr>
            <a:stCxn id="47" idx="3"/>
            <a:endCxn id="83" idx="1"/>
          </p:cNvCxnSpPr>
          <p:nvPr/>
        </p:nvCxnSpPr>
        <p:spPr>
          <a:xfrm>
            <a:off x="3254087" y="3335369"/>
            <a:ext cx="3764370" cy="1310697"/>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47" name="Rectangle 46">
            <a:extLst>
              <a:ext uri="{FF2B5EF4-FFF2-40B4-BE49-F238E27FC236}">
                <a16:creationId xmlns:a16="http://schemas.microsoft.com/office/drawing/2014/main" id="{2BA0CA5A-51B6-6CC2-A0B3-77A1CB65FA64}"/>
              </a:ext>
            </a:extLst>
          </p:cNvPr>
          <p:cNvSpPr/>
          <p:nvPr/>
        </p:nvSpPr>
        <p:spPr>
          <a:xfrm>
            <a:off x="1018288" y="3088672"/>
            <a:ext cx="2235799" cy="49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Specific assumptions</a:t>
            </a:r>
          </a:p>
        </p:txBody>
      </p:sp>
      <p:cxnSp>
        <p:nvCxnSpPr>
          <p:cNvPr id="100" name="Straight Arrow Connector 99">
            <a:extLst>
              <a:ext uri="{FF2B5EF4-FFF2-40B4-BE49-F238E27FC236}">
                <a16:creationId xmlns:a16="http://schemas.microsoft.com/office/drawing/2014/main" id="{D4382CBC-25B4-093A-2FB4-EA1CE7BA6E73}"/>
              </a:ext>
            </a:extLst>
          </p:cNvPr>
          <p:cNvCxnSpPr>
            <a:stCxn id="47" idx="3"/>
            <a:endCxn id="55" idx="1"/>
          </p:cNvCxnSpPr>
          <p:nvPr/>
        </p:nvCxnSpPr>
        <p:spPr>
          <a:xfrm>
            <a:off x="3254087" y="3335369"/>
            <a:ext cx="1000505" cy="168866"/>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50" name="Rectangle 49">
            <a:extLst>
              <a:ext uri="{FF2B5EF4-FFF2-40B4-BE49-F238E27FC236}">
                <a16:creationId xmlns:a16="http://schemas.microsoft.com/office/drawing/2014/main" id="{A2589ECB-4FEC-8822-C293-1E80E4AE1244}"/>
              </a:ext>
            </a:extLst>
          </p:cNvPr>
          <p:cNvSpPr/>
          <p:nvPr/>
        </p:nvSpPr>
        <p:spPr>
          <a:xfrm>
            <a:off x="4674939" y="1884557"/>
            <a:ext cx="3316669" cy="49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General mathematical framework</a:t>
            </a:r>
          </a:p>
        </p:txBody>
      </p:sp>
      <p:sp>
        <p:nvSpPr>
          <p:cNvPr id="55" name="Rectangle 54">
            <a:extLst>
              <a:ext uri="{FF2B5EF4-FFF2-40B4-BE49-F238E27FC236}">
                <a16:creationId xmlns:a16="http://schemas.microsoft.com/office/drawing/2014/main" id="{9867F18A-C6C4-6631-7C5A-2CA171BE9DF4}"/>
              </a:ext>
            </a:extLst>
          </p:cNvPr>
          <p:cNvSpPr/>
          <p:nvPr/>
        </p:nvSpPr>
        <p:spPr>
          <a:xfrm>
            <a:off x="4254592" y="3132989"/>
            <a:ext cx="1443880" cy="74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Classical mechanics</a:t>
            </a:r>
          </a:p>
        </p:txBody>
      </p:sp>
      <p:cxnSp>
        <p:nvCxnSpPr>
          <p:cNvPr id="61" name="Connector: Elbow 60">
            <a:extLst>
              <a:ext uri="{FF2B5EF4-FFF2-40B4-BE49-F238E27FC236}">
                <a16:creationId xmlns:a16="http://schemas.microsoft.com/office/drawing/2014/main" id="{AA5318C7-8417-DF7C-C752-CCB6F8A4A3D7}"/>
              </a:ext>
            </a:extLst>
          </p:cNvPr>
          <p:cNvCxnSpPr>
            <a:cxnSpLocks/>
            <a:stCxn id="82" idx="0"/>
            <a:endCxn id="50" idx="2"/>
          </p:cNvCxnSpPr>
          <p:nvPr/>
        </p:nvCxnSpPr>
        <p:spPr>
          <a:xfrm rot="5400000" flipH="1" flipV="1">
            <a:off x="4697712" y="2857562"/>
            <a:ext cx="2115173" cy="1155949"/>
          </a:xfrm>
          <a:prstGeom prst="bentConnector3">
            <a:avLst>
              <a:gd name="adj1" fmla="val 1581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F4BDF83E-D03B-A807-7306-AB39588802C5}"/>
              </a:ext>
            </a:extLst>
          </p:cNvPr>
          <p:cNvCxnSpPr>
            <a:cxnSpLocks/>
            <a:stCxn id="81" idx="0"/>
            <a:endCxn id="50" idx="2"/>
          </p:cNvCxnSpPr>
          <p:nvPr/>
        </p:nvCxnSpPr>
        <p:spPr>
          <a:xfrm rot="16200000" flipV="1">
            <a:off x="6618573" y="2092651"/>
            <a:ext cx="732423" cy="1303018"/>
          </a:xfrm>
          <a:prstGeom prst="bentConnector3">
            <a:avLst>
              <a:gd name="adj1" fmla="val 46709"/>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CAFFAC0F-4D84-36A4-60F4-D1DF1584C7E3}"/>
              </a:ext>
            </a:extLst>
          </p:cNvPr>
          <p:cNvCxnSpPr>
            <a:cxnSpLocks/>
            <a:stCxn id="83" idx="0"/>
            <a:endCxn id="50" idx="2"/>
          </p:cNvCxnSpPr>
          <p:nvPr/>
        </p:nvCxnSpPr>
        <p:spPr>
          <a:xfrm rot="16200000" flipV="1">
            <a:off x="5828213" y="2883011"/>
            <a:ext cx="2021420" cy="1011298"/>
          </a:xfrm>
          <a:prstGeom prst="bentConnector3">
            <a:avLst>
              <a:gd name="adj1" fmla="val 1184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0A5607E8-01B8-AB17-62C2-FEB71456DCDF}"/>
              </a:ext>
            </a:extLst>
          </p:cNvPr>
          <p:cNvCxnSpPr>
            <a:cxnSpLocks/>
            <a:stCxn id="55" idx="0"/>
            <a:endCxn id="50" idx="2"/>
          </p:cNvCxnSpPr>
          <p:nvPr/>
        </p:nvCxnSpPr>
        <p:spPr>
          <a:xfrm rot="5400000" flipH="1" flipV="1">
            <a:off x="5277382" y="2077098"/>
            <a:ext cx="755040" cy="1356742"/>
          </a:xfrm>
          <a:prstGeom prst="bentConnector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8F1B12-6402-8417-5D4D-4561E309C890}"/>
              </a:ext>
            </a:extLst>
          </p:cNvPr>
          <p:cNvSpPr txBox="1"/>
          <p:nvPr/>
        </p:nvSpPr>
        <p:spPr>
          <a:xfrm>
            <a:off x="1018288" y="4674991"/>
            <a:ext cx="1448281" cy="369332"/>
          </a:xfrm>
          <a:prstGeom prst="rect">
            <a:avLst/>
          </a:prstGeom>
          <a:noFill/>
        </p:spPr>
        <p:txBody>
          <a:bodyPr wrap="none" rtlCol="0">
            <a:spAutoFit/>
          </a:bodyPr>
          <a:lstStyle/>
          <a:p>
            <a:r>
              <a:rPr lang="en-US" dirty="0"/>
              <a:t>specialization</a:t>
            </a:r>
          </a:p>
        </p:txBody>
      </p:sp>
      <p:cxnSp>
        <p:nvCxnSpPr>
          <p:cNvPr id="25" name="Straight Arrow Connector 24">
            <a:extLst>
              <a:ext uri="{FF2B5EF4-FFF2-40B4-BE49-F238E27FC236}">
                <a16:creationId xmlns:a16="http://schemas.microsoft.com/office/drawing/2014/main" id="{363F4759-7443-71D3-0F39-79A31AAFF655}"/>
              </a:ext>
            </a:extLst>
          </p:cNvPr>
          <p:cNvCxnSpPr>
            <a:cxnSpLocks/>
          </p:cNvCxnSpPr>
          <p:nvPr/>
        </p:nvCxnSpPr>
        <p:spPr>
          <a:xfrm flipV="1">
            <a:off x="871765" y="4664851"/>
            <a:ext cx="0" cy="43403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BF7C20F-C8BF-EF82-AFA4-F8F2C295FAE2}"/>
                  </a:ext>
                </a:extLst>
              </p:cNvPr>
              <p:cNvSpPr txBox="1"/>
              <p:nvPr/>
            </p:nvSpPr>
            <p:spPr>
              <a:xfrm>
                <a:off x="8814262" y="816766"/>
                <a:ext cx="3207898" cy="2554545"/>
              </a:xfrm>
              <a:prstGeom prst="rect">
                <a:avLst/>
              </a:prstGeom>
              <a:noFill/>
            </p:spPr>
            <p:txBody>
              <a:bodyPr wrap="square" rtlCol="0">
                <a:spAutoFit/>
              </a:bodyPr>
              <a:lstStyle/>
              <a:p>
                <a:pPr algn="ctr"/>
                <a:r>
                  <a:rPr lang="en-US" sz="3200" dirty="0">
                    <a:solidFill>
                      <a:schemeClr val="accent6">
                        <a:lumMod val="75000"/>
                      </a:schemeClr>
                    </a:solidFill>
                  </a:rPr>
                  <a:t>Foundations of physics</a:t>
                </a:r>
                <a:br>
                  <a:rPr lang="en-US" sz="3200" dirty="0">
                    <a:solidFill>
                      <a:schemeClr val="accent6">
                        <a:lumMod val="75000"/>
                      </a:schemeClr>
                    </a:solidFill>
                  </a:rPr>
                </a:br>
                <a14:m>
                  <m:oMathPara xmlns:m="http://schemas.openxmlformats.org/officeDocument/2006/math">
                    <m:oMathParaPr>
                      <m:jc m:val="centerGroup"/>
                    </m:oMathParaPr>
                    <m:oMath xmlns:m="http://schemas.openxmlformats.org/officeDocument/2006/math">
                      <m:r>
                        <a:rPr lang="en-US" sz="3200" i="1" smtClean="0">
                          <a:solidFill>
                            <a:schemeClr val="accent6">
                              <a:lumMod val="75000"/>
                            </a:schemeClr>
                          </a:solidFill>
                          <a:latin typeface="Cambria Math" panose="02040503050406030204" pitchFamily="18" charset="0"/>
                          <a:ea typeface="Cambria Math" panose="02040503050406030204" pitchFamily="18" charset="0"/>
                        </a:rPr>
                        <m:t>⇕</m:t>
                      </m:r>
                    </m:oMath>
                  </m:oMathPara>
                </a14:m>
                <a:br>
                  <a:rPr lang="en-US" sz="3200" dirty="0">
                    <a:solidFill>
                      <a:schemeClr val="accent6">
                        <a:lumMod val="75000"/>
                      </a:schemeClr>
                    </a:solidFill>
                    <a:ea typeface="Cambria Math" panose="02040503050406030204" pitchFamily="18" charset="0"/>
                  </a:rPr>
                </a:br>
                <a:r>
                  <a:rPr lang="en-US" sz="3200" dirty="0">
                    <a:solidFill>
                      <a:schemeClr val="accent6">
                        <a:lumMod val="75000"/>
                      </a:schemeClr>
                    </a:solidFill>
                  </a:rPr>
                  <a:t>The theory of physical models</a:t>
                </a:r>
              </a:p>
            </p:txBody>
          </p:sp>
        </mc:Choice>
        <mc:Fallback xmlns="">
          <p:sp>
            <p:nvSpPr>
              <p:cNvPr id="23" name="TextBox 22">
                <a:extLst>
                  <a:ext uri="{FF2B5EF4-FFF2-40B4-BE49-F238E27FC236}">
                    <a16:creationId xmlns:a16="http://schemas.microsoft.com/office/drawing/2014/main" id="{FBF7C20F-C8BF-EF82-AFA4-F8F2C295FAE2}"/>
                  </a:ext>
                </a:extLst>
              </p:cNvPr>
              <p:cNvSpPr txBox="1">
                <a:spLocks noRot="1" noChangeAspect="1" noMove="1" noResize="1" noEditPoints="1" noAdjustHandles="1" noChangeArrowheads="1" noChangeShapeType="1" noTextEdit="1"/>
              </p:cNvSpPr>
              <p:nvPr/>
            </p:nvSpPr>
            <p:spPr>
              <a:xfrm>
                <a:off x="8814262" y="816766"/>
                <a:ext cx="3207898" cy="2554545"/>
              </a:xfrm>
              <a:prstGeom prst="rect">
                <a:avLst/>
              </a:prstGeom>
              <a:blipFill>
                <a:blip r:embed="rId2"/>
                <a:stretch>
                  <a:fillRect t="-3103" r="-2471" b="-6921"/>
                </a:stretch>
              </a:blipFill>
            </p:spPr>
            <p:txBody>
              <a:bodyPr/>
              <a:lstStyle/>
              <a:p>
                <a:r>
                  <a:rPr lang="en-US">
                    <a:noFill/>
                  </a:rPr>
                  <a:t> </a:t>
                </a:r>
              </a:p>
            </p:txBody>
          </p:sp>
        </mc:Fallback>
      </mc:AlternateContent>
      <p:sp>
        <p:nvSpPr>
          <p:cNvPr id="81" name="Rectangle 80">
            <a:extLst>
              <a:ext uri="{FF2B5EF4-FFF2-40B4-BE49-F238E27FC236}">
                <a16:creationId xmlns:a16="http://schemas.microsoft.com/office/drawing/2014/main" id="{02DA4AF3-03BA-693A-5F74-F35B68D85F1E}"/>
              </a:ext>
            </a:extLst>
          </p:cNvPr>
          <p:cNvSpPr/>
          <p:nvPr/>
        </p:nvSpPr>
        <p:spPr>
          <a:xfrm>
            <a:off x="6914352" y="3110371"/>
            <a:ext cx="1443880" cy="74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Quantum mechanics</a:t>
            </a:r>
          </a:p>
        </p:txBody>
      </p:sp>
      <p:sp>
        <p:nvSpPr>
          <p:cNvPr id="82" name="Rectangle 81">
            <a:extLst>
              <a:ext uri="{FF2B5EF4-FFF2-40B4-BE49-F238E27FC236}">
                <a16:creationId xmlns:a16="http://schemas.microsoft.com/office/drawing/2014/main" id="{0CC58172-C520-8D9B-3459-7D95656965CC}"/>
              </a:ext>
            </a:extLst>
          </p:cNvPr>
          <p:cNvSpPr/>
          <p:nvPr/>
        </p:nvSpPr>
        <p:spPr>
          <a:xfrm>
            <a:off x="4215348" y="4493122"/>
            <a:ext cx="1923953" cy="49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Thermodynamics</a:t>
            </a:r>
          </a:p>
        </p:txBody>
      </p:sp>
      <p:sp>
        <p:nvSpPr>
          <p:cNvPr id="83" name="Rectangle 82">
            <a:extLst>
              <a:ext uri="{FF2B5EF4-FFF2-40B4-BE49-F238E27FC236}">
                <a16:creationId xmlns:a16="http://schemas.microsoft.com/office/drawing/2014/main" id="{38E4A39E-4020-45F7-2594-D0FCE4CD7932}"/>
              </a:ext>
            </a:extLst>
          </p:cNvPr>
          <p:cNvSpPr/>
          <p:nvPr/>
        </p:nvSpPr>
        <p:spPr>
          <a:xfrm>
            <a:off x="7018456" y="4399369"/>
            <a:ext cx="652228" cy="493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sp>
        <p:nvSpPr>
          <p:cNvPr id="113" name="TextBox 112">
            <a:extLst>
              <a:ext uri="{FF2B5EF4-FFF2-40B4-BE49-F238E27FC236}">
                <a16:creationId xmlns:a16="http://schemas.microsoft.com/office/drawing/2014/main" id="{38D0531C-598B-7E8A-5278-A46F910A073D}"/>
              </a:ext>
            </a:extLst>
          </p:cNvPr>
          <p:cNvSpPr txBox="1"/>
          <p:nvPr/>
        </p:nvSpPr>
        <p:spPr>
          <a:xfrm>
            <a:off x="1048233" y="4055438"/>
            <a:ext cx="1137747" cy="369332"/>
          </a:xfrm>
          <a:prstGeom prst="rect">
            <a:avLst/>
          </a:prstGeom>
          <a:noFill/>
        </p:spPr>
        <p:txBody>
          <a:bodyPr wrap="none" rtlCol="0">
            <a:spAutoFit/>
          </a:bodyPr>
          <a:lstStyle/>
          <a:p>
            <a:r>
              <a:rPr lang="en-US" dirty="0"/>
              <a:t>derivation</a:t>
            </a:r>
          </a:p>
        </p:txBody>
      </p:sp>
      <p:cxnSp>
        <p:nvCxnSpPr>
          <p:cNvPr id="114" name="Straight Arrow Connector 113">
            <a:extLst>
              <a:ext uri="{FF2B5EF4-FFF2-40B4-BE49-F238E27FC236}">
                <a16:creationId xmlns:a16="http://schemas.microsoft.com/office/drawing/2014/main" id="{9F4D4F6C-6B11-53FA-711E-B9280B955F92}"/>
              </a:ext>
            </a:extLst>
          </p:cNvPr>
          <p:cNvCxnSpPr>
            <a:cxnSpLocks/>
            <a:endCxn id="113" idx="1"/>
          </p:cNvCxnSpPr>
          <p:nvPr/>
        </p:nvCxnSpPr>
        <p:spPr>
          <a:xfrm>
            <a:off x="685800" y="4240104"/>
            <a:ext cx="362433" cy="0"/>
          </a:xfrm>
          <a:prstGeom prst="straightConnector1">
            <a:avLst/>
          </a:prstGeom>
          <a:ln>
            <a:prstDash val="lgDash"/>
            <a:tailEnd type="triangle"/>
          </a:ln>
        </p:spPr>
        <p:style>
          <a:lnRef idx="1">
            <a:schemeClr val="accent6"/>
          </a:lnRef>
          <a:fillRef idx="0">
            <a:schemeClr val="accent6"/>
          </a:fillRef>
          <a:effectRef idx="0">
            <a:schemeClr val="accent6"/>
          </a:effectRef>
          <a:fontRef idx="minor">
            <a:schemeClr val="tx1"/>
          </a:fontRef>
        </p:style>
      </p:cxnSp>
      <p:sp>
        <p:nvSpPr>
          <p:cNvPr id="40" name="Title 1">
            <a:extLst>
              <a:ext uri="{FF2B5EF4-FFF2-40B4-BE49-F238E27FC236}">
                <a16:creationId xmlns:a16="http://schemas.microsoft.com/office/drawing/2014/main" id="{84F99B99-C72E-9414-BC83-463ADD1512DF}"/>
              </a:ext>
            </a:extLst>
          </p:cNvPr>
          <p:cNvSpPr>
            <a:spLocks noGrp="1"/>
          </p:cNvSpPr>
          <p:nvPr>
            <p:ph type="title"/>
          </p:nvPr>
        </p:nvSpPr>
        <p:spPr>
          <a:xfrm>
            <a:off x="0" y="84779"/>
            <a:ext cx="8278347" cy="897424"/>
          </a:xfrm>
        </p:spPr>
        <p:txBody>
          <a:bodyPr>
            <a:noAutofit/>
          </a:bodyPr>
          <a:lstStyle/>
          <a:p>
            <a:r>
              <a:rPr lang="en-US" sz="3200" dirty="0"/>
              <a:t>Our view of the foundations of physics</a:t>
            </a:r>
          </a:p>
        </p:txBody>
      </p:sp>
      <p:sp>
        <p:nvSpPr>
          <p:cNvPr id="2" name="Slide Number Placeholder 1">
            <a:extLst>
              <a:ext uri="{FF2B5EF4-FFF2-40B4-BE49-F238E27FC236}">
                <a16:creationId xmlns:a16="http://schemas.microsoft.com/office/drawing/2014/main" id="{578D74EA-04FD-78DE-1E2A-033511C2F186}"/>
              </a:ext>
            </a:extLst>
          </p:cNvPr>
          <p:cNvSpPr>
            <a:spLocks noGrp="1"/>
          </p:cNvSpPr>
          <p:nvPr>
            <p:ph type="sldNum" sz="quarter" idx="13"/>
          </p:nvPr>
        </p:nvSpPr>
        <p:spPr/>
        <p:txBody>
          <a:bodyPr/>
          <a:lstStyle/>
          <a:p>
            <a:fld id="{F47845EA-7733-40EE-B074-20032348B727}" type="slidenum">
              <a:rPr lang="en-US" smtClean="0"/>
              <a:t>5</a:t>
            </a:fld>
            <a:endParaRPr lang="en-US"/>
          </a:p>
        </p:txBody>
      </p:sp>
      <p:sp>
        <p:nvSpPr>
          <p:cNvPr id="3" name="Footer Placeholder 2">
            <a:extLst>
              <a:ext uri="{FF2B5EF4-FFF2-40B4-BE49-F238E27FC236}">
                <a16:creationId xmlns:a16="http://schemas.microsoft.com/office/drawing/2014/main" id="{E0A826A5-3387-1E49-EB6B-6D687CF2B4DB}"/>
              </a:ext>
            </a:extLst>
          </p:cNvPr>
          <p:cNvSpPr>
            <a:spLocks noGrp="1"/>
          </p:cNvSpPr>
          <p:nvPr>
            <p:ph type="ftr" sz="quarter" idx="11"/>
          </p:nvPr>
        </p:nvSpPr>
        <p:spPr/>
        <p:txBody>
          <a:bodyPr/>
          <a:lstStyle/>
          <a:p>
            <a:r>
              <a:rPr lang="en-US"/>
              <a:t>Christine Aidala - University of Michigan</a:t>
            </a:r>
          </a:p>
        </p:txBody>
      </p:sp>
    </p:spTree>
    <p:extLst>
      <p:ext uri="{BB962C8B-B14F-4D97-AF65-F5344CB8AC3E}">
        <p14:creationId xmlns:p14="http://schemas.microsoft.com/office/powerpoint/2010/main" val="117393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3FD256-8EF3-2CAD-3891-DA63FAC9AC45}"/>
              </a:ext>
            </a:extLst>
          </p:cNvPr>
          <p:cNvGrpSpPr/>
          <p:nvPr/>
        </p:nvGrpSpPr>
        <p:grpSpPr>
          <a:xfrm>
            <a:off x="4710071" y="429936"/>
            <a:ext cx="6874792" cy="2141013"/>
            <a:chOff x="399019" y="972049"/>
            <a:chExt cx="8637977" cy="2690121"/>
          </a:xfrm>
        </p:grpSpPr>
        <p:sp>
          <p:nvSpPr>
            <p:cNvPr id="5" name="Rectangle 4">
              <a:extLst>
                <a:ext uri="{FF2B5EF4-FFF2-40B4-BE49-F238E27FC236}">
                  <a16:creationId xmlns:a16="http://schemas.microsoft.com/office/drawing/2014/main" id="{029F3BCD-6C22-5015-4CA7-9B7479F446F0}"/>
                </a:ext>
              </a:extLst>
            </p:cNvPr>
            <p:cNvSpPr/>
            <p:nvPr/>
          </p:nvSpPr>
          <p:spPr>
            <a:xfrm>
              <a:off x="3795926" y="1329706"/>
              <a:ext cx="1844162"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Physical theory</a:t>
              </a:r>
            </a:p>
          </p:txBody>
        </p:sp>
        <p:sp>
          <p:nvSpPr>
            <p:cNvPr id="6" name="Rectangle 5">
              <a:extLst>
                <a:ext uri="{FF2B5EF4-FFF2-40B4-BE49-F238E27FC236}">
                  <a16:creationId xmlns:a16="http://schemas.microsoft.com/office/drawing/2014/main" id="{7576610B-CEA6-FBB0-B9B5-0D9BF37FBC18}"/>
                </a:ext>
              </a:extLst>
            </p:cNvPr>
            <p:cNvSpPr/>
            <p:nvPr/>
          </p:nvSpPr>
          <p:spPr>
            <a:xfrm>
              <a:off x="6976707" y="1329706"/>
              <a:ext cx="2060289"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Physical result/</a:t>
              </a:r>
              <a:br>
                <a:rPr lang="en-US" sz="1200" dirty="0"/>
              </a:br>
              <a:r>
                <a:rPr lang="en-US" sz="1200" dirty="0"/>
                <a:t>effect/prediction</a:t>
              </a:r>
            </a:p>
          </p:txBody>
        </p:sp>
        <p:sp>
          <p:nvSpPr>
            <p:cNvPr id="7" name="Rectangle 6">
              <a:extLst>
                <a:ext uri="{FF2B5EF4-FFF2-40B4-BE49-F238E27FC236}">
                  <a16:creationId xmlns:a16="http://schemas.microsoft.com/office/drawing/2014/main" id="{03BE36B8-A6D0-39C4-A154-AA905C41004F}"/>
                </a:ext>
              </a:extLst>
            </p:cNvPr>
            <p:cNvSpPr/>
            <p:nvPr/>
          </p:nvSpPr>
          <p:spPr>
            <a:xfrm>
              <a:off x="399019" y="1329706"/>
              <a:ext cx="2060289"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Smallest set of assumptions required to rederive the theory</a:t>
              </a:r>
            </a:p>
          </p:txBody>
        </p:sp>
        <p:sp>
          <p:nvSpPr>
            <p:cNvPr id="8" name="Rectangle 7">
              <a:extLst>
                <a:ext uri="{FF2B5EF4-FFF2-40B4-BE49-F238E27FC236}">
                  <a16:creationId xmlns:a16="http://schemas.microsoft.com/office/drawing/2014/main" id="{33F24E5E-CCFF-20CC-B578-D81013155CA4}"/>
                </a:ext>
              </a:extLst>
            </p:cNvPr>
            <p:cNvSpPr/>
            <p:nvPr/>
          </p:nvSpPr>
          <p:spPr>
            <a:xfrm>
              <a:off x="3795926" y="2764005"/>
              <a:ext cx="1844162"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Theorem</a:t>
              </a:r>
            </a:p>
          </p:txBody>
        </p:sp>
        <p:sp>
          <p:nvSpPr>
            <p:cNvPr id="9" name="Rectangle 8">
              <a:extLst>
                <a:ext uri="{FF2B5EF4-FFF2-40B4-BE49-F238E27FC236}">
                  <a16:creationId xmlns:a16="http://schemas.microsoft.com/office/drawing/2014/main" id="{FDF5662A-11CC-A9A5-85A4-0EB4819E5760}"/>
                </a:ext>
              </a:extLst>
            </p:cNvPr>
            <p:cNvSpPr/>
            <p:nvPr/>
          </p:nvSpPr>
          <p:spPr>
            <a:xfrm>
              <a:off x="6976707" y="2764004"/>
              <a:ext cx="2060289"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Mathematical result/</a:t>
              </a:r>
              <a:br>
                <a:rPr lang="en-US" sz="1200" dirty="0"/>
              </a:br>
              <a:r>
                <a:rPr lang="en-US" sz="1200" dirty="0"/>
                <a:t>corollary/calculation</a:t>
              </a:r>
            </a:p>
          </p:txBody>
        </p:sp>
        <p:sp>
          <p:nvSpPr>
            <p:cNvPr id="10" name="Rectangle 9">
              <a:extLst>
                <a:ext uri="{FF2B5EF4-FFF2-40B4-BE49-F238E27FC236}">
                  <a16:creationId xmlns:a16="http://schemas.microsoft.com/office/drawing/2014/main" id="{C3283CDD-E5A5-6865-61C6-6F42896B003B}"/>
                </a:ext>
              </a:extLst>
            </p:cNvPr>
            <p:cNvSpPr/>
            <p:nvPr/>
          </p:nvSpPr>
          <p:spPr>
            <a:xfrm>
              <a:off x="399019" y="2755319"/>
              <a:ext cx="2060288" cy="89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Smallest set of axioms required to prove the theorem</a:t>
              </a:r>
            </a:p>
          </p:txBody>
        </p:sp>
        <p:sp>
          <p:nvSpPr>
            <p:cNvPr id="11" name="TextBox 10">
              <a:extLst>
                <a:ext uri="{FF2B5EF4-FFF2-40B4-BE49-F238E27FC236}">
                  <a16:creationId xmlns:a16="http://schemas.microsoft.com/office/drawing/2014/main" id="{9A43AB2F-47D9-0ADF-0D6F-11DFC381E15E}"/>
                </a:ext>
              </a:extLst>
            </p:cNvPr>
            <p:cNvSpPr txBox="1"/>
            <p:nvPr/>
          </p:nvSpPr>
          <p:spPr>
            <a:xfrm>
              <a:off x="5919156" y="972049"/>
              <a:ext cx="794614" cy="348041"/>
            </a:xfrm>
            <a:prstGeom prst="rect">
              <a:avLst/>
            </a:prstGeom>
            <a:noFill/>
          </p:spPr>
          <p:txBody>
            <a:bodyPr wrap="none" rtlCol="0">
              <a:spAutoFit/>
            </a:bodyPr>
            <a:lstStyle/>
            <a:p>
              <a:r>
                <a:rPr lang="en-US" sz="1200" dirty="0"/>
                <a:t>Physics</a:t>
              </a:r>
            </a:p>
          </p:txBody>
        </p:sp>
        <p:sp>
          <p:nvSpPr>
            <p:cNvPr id="12" name="TextBox 11">
              <a:extLst>
                <a:ext uri="{FF2B5EF4-FFF2-40B4-BE49-F238E27FC236}">
                  <a16:creationId xmlns:a16="http://schemas.microsoft.com/office/drawing/2014/main" id="{96B2CE97-EF76-6FBD-8BF6-63958D3DF9F5}"/>
                </a:ext>
              </a:extLst>
            </p:cNvPr>
            <p:cNvSpPr txBox="1"/>
            <p:nvPr/>
          </p:nvSpPr>
          <p:spPr>
            <a:xfrm>
              <a:off x="5670562" y="2406347"/>
              <a:ext cx="1263743" cy="348041"/>
            </a:xfrm>
            <a:prstGeom prst="rect">
              <a:avLst/>
            </a:prstGeom>
            <a:noFill/>
          </p:spPr>
          <p:txBody>
            <a:bodyPr wrap="none" rtlCol="0">
              <a:spAutoFit/>
            </a:bodyPr>
            <a:lstStyle/>
            <a:p>
              <a:r>
                <a:rPr lang="en-US" sz="1200" dirty="0"/>
                <a:t>Mathematics</a:t>
              </a:r>
            </a:p>
          </p:txBody>
        </p:sp>
        <p:sp>
          <p:nvSpPr>
            <p:cNvPr id="13" name="TextBox 12">
              <a:extLst>
                <a:ext uri="{FF2B5EF4-FFF2-40B4-BE49-F238E27FC236}">
                  <a16:creationId xmlns:a16="http://schemas.microsoft.com/office/drawing/2014/main" id="{D511A4CC-2AB0-C80D-0310-4CB077E92EAC}"/>
                </a:ext>
              </a:extLst>
            </p:cNvPr>
            <p:cNvSpPr txBox="1"/>
            <p:nvPr/>
          </p:nvSpPr>
          <p:spPr>
            <a:xfrm>
              <a:off x="2138980" y="2406347"/>
              <a:ext cx="1922927" cy="348041"/>
            </a:xfrm>
            <a:prstGeom prst="rect">
              <a:avLst/>
            </a:prstGeom>
            <a:noFill/>
          </p:spPr>
          <p:txBody>
            <a:bodyPr wrap="none" rtlCol="0">
              <a:spAutoFit/>
            </a:bodyPr>
            <a:lstStyle/>
            <a:p>
              <a:r>
                <a:rPr lang="en-US" sz="1200" dirty="0"/>
                <a:t>Reverse Mathematics</a:t>
              </a:r>
            </a:p>
          </p:txBody>
        </p:sp>
        <p:sp>
          <p:nvSpPr>
            <p:cNvPr id="14" name="TextBox 13">
              <a:extLst>
                <a:ext uri="{FF2B5EF4-FFF2-40B4-BE49-F238E27FC236}">
                  <a16:creationId xmlns:a16="http://schemas.microsoft.com/office/drawing/2014/main" id="{D90093B7-F63D-5525-9E8E-40428990E2CA}"/>
                </a:ext>
              </a:extLst>
            </p:cNvPr>
            <p:cNvSpPr txBox="1"/>
            <p:nvPr/>
          </p:nvSpPr>
          <p:spPr>
            <a:xfrm>
              <a:off x="2387574" y="977841"/>
              <a:ext cx="1453797" cy="348041"/>
            </a:xfrm>
            <a:prstGeom prst="rect">
              <a:avLst/>
            </a:prstGeom>
            <a:noFill/>
          </p:spPr>
          <p:txBody>
            <a:bodyPr wrap="none" rtlCol="0">
              <a:spAutoFit/>
            </a:bodyPr>
            <a:lstStyle/>
            <a:p>
              <a:r>
                <a:rPr lang="en-US" sz="1200" dirty="0"/>
                <a:t>Reverse Physics</a:t>
              </a:r>
            </a:p>
          </p:txBody>
        </p:sp>
        <p:sp>
          <p:nvSpPr>
            <p:cNvPr id="15" name="Arrow: Right 14">
              <a:extLst>
                <a:ext uri="{FF2B5EF4-FFF2-40B4-BE49-F238E27FC236}">
                  <a16:creationId xmlns:a16="http://schemas.microsoft.com/office/drawing/2014/main" id="{BB041DDA-3315-88BA-4B5D-0B523133EFB6}"/>
                </a:ext>
              </a:extLst>
            </p:cNvPr>
            <p:cNvSpPr/>
            <p:nvPr/>
          </p:nvSpPr>
          <p:spPr>
            <a:xfrm>
              <a:off x="5841981" y="1582148"/>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Arrow: Right 15">
              <a:extLst>
                <a:ext uri="{FF2B5EF4-FFF2-40B4-BE49-F238E27FC236}">
                  <a16:creationId xmlns:a16="http://schemas.microsoft.com/office/drawing/2014/main" id="{BF303E98-5098-A28D-C12A-2C380EA534C8}"/>
                </a:ext>
              </a:extLst>
            </p:cNvPr>
            <p:cNvSpPr/>
            <p:nvPr/>
          </p:nvSpPr>
          <p:spPr>
            <a:xfrm>
              <a:off x="5841981" y="3016446"/>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Arrow: Right 16">
              <a:extLst>
                <a:ext uri="{FF2B5EF4-FFF2-40B4-BE49-F238E27FC236}">
                  <a16:creationId xmlns:a16="http://schemas.microsoft.com/office/drawing/2014/main" id="{673ABAFE-21B5-F1AC-9A63-E9A373BC731A}"/>
                </a:ext>
              </a:extLst>
            </p:cNvPr>
            <p:cNvSpPr/>
            <p:nvPr/>
          </p:nvSpPr>
          <p:spPr>
            <a:xfrm flipH="1">
              <a:off x="2661200" y="1577251"/>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Arrow: Right 17">
              <a:extLst>
                <a:ext uri="{FF2B5EF4-FFF2-40B4-BE49-F238E27FC236}">
                  <a16:creationId xmlns:a16="http://schemas.microsoft.com/office/drawing/2014/main" id="{A86F3F47-F806-C396-9164-5D3FBBA5C453}"/>
                </a:ext>
              </a:extLst>
            </p:cNvPr>
            <p:cNvSpPr/>
            <p:nvPr/>
          </p:nvSpPr>
          <p:spPr>
            <a:xfrm flipH="1">
              <a:off x="2661199" y="3016446"/>
              <a:ext cx="932834" cy="393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9" name="TextBox 18">
            <a:extLst>
              <a:ext uri="{FF2B5EF4-FFF2-40B4-BE49-F238E27FC236}">
                <a16:creationId xmlns:a16="http://schemas.microsoft.com/office/drawing/2014/main" id="{DA84E64C-F062-6186-BFB5-ADE119629F4D}"/>
              </a:ext>
            </a:extLst>
          </p:cNvPr>
          <p:cNvSpPr txBox="1"/>
          <p:nvPr/>
        </p:nvSpPr>
        <p:spPr>
          <a:xfrm>
            <a:off x="312183" y="429936"/>
            <a:ext cx="4138083" cy="1692771"/>
          </a:xfrm>
          <a:prstGeom prst="rect">
            <a:avLst/>
          </a:prstGeom>
          <a:noFill/>
        </p:spPr>
        <p:txBody>
          <a:bodyPr wrap="square" rtlCol="0">
            <a:spAutoFit/>
          </a:bodyPr>
          <a:lstStyle/>
          <a:p>
            <a:r>
              <a:rPr lang="en-US" sz="3200" i="1" dirty="0">
                <a:latin typeface="+mj-lt"/>
              </a:rPr>
              <a:t>Reverse Physics</a:t>
            </a:r>
            <a:r>
              <a:rPr lang="en-US" sz="3200" dirty="0">
                <a:latin typeface="+mj-lt"/>
              </a:rPr>
              <a:t>:</a:t>
            </a:r>
            <a:br>
              <a:rPr lang="en-US" sz="3200" dirty="0">
                <a:latin typeface="+mj-lt"/>
              </a:rPr>
            </a:br>
            <a:r>
              <a:rPr lang="en-US" sz="2400" dirty="0"/>
              <a:t>Start with the equations,</a:t>
            </a:r>
            <a:br>
              <a:rPr lang="en-US" sz="2400" dirty="0"/>
            </a:br>
            <a:r>
              <a:rPr lang="en-US" sz="2400" dirty="0"/>
              <a:t>reverse engineer physical assumptions/principles</a:t>
            </a:r>
            <a:endParaRPr lang="en-US" sz="3200" dirty="0"/>
          </a:p>
        </p:txBody>
      </p:sp>
      <p:sp>
        <p:nvSpPr>
          <p:cNvPr id="20" name="TextBox 19">
            <a:extLst>
              <a:ext uri="{FF2B5EF4-FFF2-40B4-BE49-F238E27FC236}">
                <a16:creationId xmlns:a16="http://schemas.microsoft.com/office/drawing/2014/main" id="{0E5EBCFB-6C69-2A78-7DC7-BB2C9F6E8688}"/>
              </a:ext>
            </a:extLst>
          </p:cNvPr>
          <p:cNvSpPr txBox="1"/>
          <p:nvPr/>
        </p:nvSpPr>
        <p:spPr>
          <a:xfrm>
            <a:off x="312183" y="2889928"/>
            <a:ext cx="11634284" cy="369332"/>
          </a:xfrm>
          <a:prstGeom prst="rect">
            <a:avLst/>
          </a:prstGeom>
          <a:noFill/>
        </p:spPr>
        <p:txBody>
          <a:bodyPr wrap="square" rtlCol="0">
            <a:spAutoFit/>
          </a:bodyPr>
          <a:lstStyle/>
          <a:p>
            <a:r>
              <a:rPr lang="en-US" dirty="0"/>
              <a:t>Goal: find the right overall physical concepts, “elevate” the discussion from mathematical constructs to physical principles</a:t>
            </a:r>
          </a:p>
        </p:txBody>
      </p:sp>
      <p:sp>
        <p:nvSpPr>
          <p:cNvPr id="21" name="TextBox 20">
            <a:extLst>
              <a:ext uri="{FF2B5EF4-FFF2-40B4-BE49-F238E27FC236}">
                <a16:creationId xmlns:a16="http://schemas.microsoft.com/office/drawing/2014/main" id="{BFA56BD7-6D62-3C17-6715-106FC651938E}"/>
              </a:ext>
            </a:extLst>
          </p:cNvPr>
          <p:cNvSpPr txBox="1"/>
          <p:nvPr/>
        </p:nvSpPr>
        <p:spPr>
          <a:xfrm>
            <a:off x="312184" y="3619907"/>
            <a:ext cx="4327550" cy="1692771"/>
          </a:xfrm>
          <a:prstGeom prst="rect">
            <a:avLst/>
          </a:prstGeom>
          <a:noFill/>
        </p:spPr>
        <p:txBody>
          <a:bodyPr wrap="square" rtlCol="0">
            <a:spAutoFit/>
          </a:bodyPr>
          <a:lstStyle/>
          <a:p>
            <a:r>
              <a:rPr lang="en-US" sz="3200" i="1" dirty="0">
                <a:latin typeface="+mj-lt"/>
              </a:rPr>
              <a:t>Physical Mathematics</a:t>
            </a:r>
            <a:r>
              <a:rPr lang="en-US" sz="3200" dirty="0">
                <a:latin typeface="+mj-lt"/>
              </a:rPr>
              <a:t>: </a:t>
            </a:r>
            <a:r>
              <a:rPr lang="en-US" sz="2400" dirty="0"/>
              <a:t>Start from scratch and rederive all mathematical structures from physical requirements</a:t>
            </a:r>
            <a:endParaRPr lang="en-US" sz="3200" dirty="0"/>
          </a:p>
        </p:txBody>
      </p:sp>
      <p:sp>
        <p:nvSpPr>
          <p:cNvPr id="22" name="TextBox 21">
            <a:extLst>
              <a:ext uri="{FF2B5EF4-FFF2-40B4-BE49-F238E27FC236}">
                <a16:creationId xmlns:a16="http://schemas.microsoft.com/office/drawing/2014/main" id="{228CA008-AC4D-7585-97AA-7CB9439BF587}"/>
              </a:ext>
            </a:extLst>
          </p:cNvPr>
          <p:cNvSpPr txBox="1"/>
          <p:nvPr/>
        </p:nvSpPr>
        <p:spPr>
          <a:xfrm>
            <a:off x="312183" y="5752716"/>
            <a:ext cx="11634283" cy="369332"/>
          </a:xfrm>
          <a:prstGeom prst="rect">
            <a:avLst/>
          </a:prstGeom>
          <a:noFill/>
        </p:spPr>
        <p:txBody>
          <a:bodyPr wrap="square" rtlCol="0">
            <a:spAutoFit/>
          </a:bodyPr>
          <a:lstStyle/>
          <a:p>
            <a:r>
              <a:rPr lang="en-US" dirty="0"/>
              <a:t>Goal: get the details right, perfect one-to-one map between mathematical and physical objects</a:t>
            </a:r>
          </a:p>
        </p:txBody>
      </p:sp>
      <p:grpSp>
        <p:nvGrpSpPr>
          <p:cNvPr id="23" name="Group 22">
            <a:extLst>
              <a:ext uri="{FF2B5EF4-FFF2-40B4-BE49-F238E27FC236}">
                <a16:creationId xmlns:a16="http://schemas.microsoft.com/office/drawing/2014/main" id="{BCBEDE08-09D5-7EFF-9987-91627F5B13A4}"/>
              </a:ext>
            </a:extLst>
          </p:cNvPr>
          <p:cNvGrpSpPr/>
          <p:nvPr/>
        </p:nvGrpSpPr>
        <p:grpSpPr>
          <a:xfrm>
            <a:off x="5255523" y="3578239"/>
            <a:ext cx="2854992" cy="1887622"/>
            <a:chOff x="5664688" y="1950599"/>
            <a:chExt cx="3247734" cy="2147290"/>
          </a:xfrm>
        </p:grpSpPr>
        <p:sp>
          <p:nvSpPr>
            <p:cNvPr id="24" name="Rectangle 23">
              <a:extLst>
                <a:ext uri="{FF2B5EF4-FFF2-40B4-BE49-F238E27FC236}">
                  <a16:creationId xmlns:a16="http://schemas.microsoft.com/office/drawing/2014/main" id="{8B6C4FC1-812B-C0D6-72F4-02BE99A16AC0}"/>
                </a:ext>
              </a:extLst>
            </p:cNvPr>
            <p:cNvSpPr/>
            <p:nvPr/>
          </p:nvSpPr>
          <p:spPr>
            <a:xfrm>
              <a:off x="6719639" y="1950599"/>
              <a:ext cx="1203649" cy="5860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Physics</a:t>
              </a:r>
            </a:p>
          </p:txBody>
        </p:sp>
        <p:sp>
          <p:nvSpPr>
            <p:cNvPr id="25" name="Rectangle 24">
              <a:extLst>
                <a:ext uri="{FF2B5EF4-FFF2-40B4-BE49-F238E27FC236}">
                  <a16:creationId xmlns:a16="http://schemas.microsoft.com/office/drawing/2014/main" id="{28C3AA9D-ECB2-0F25-ACE9-B17F803D53B0}"/>
                </a:ext>
              </a:extLst>
            </p:cNvPr>
            <p:cNvSpPr/>
            <p:nvPr/>
          </p:nvSpPr>
          <p:spPr>
            <a:xfrm>
              <a:off x="6719638" y="3511811"/>
              <a:ext cx="1533029" cy="58607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Physical mathematics</a:t>
              </a:r>
            </a:p>
          </p:txBody>
        </p:sp>
        <p:sp>
          <p:nvSpPr>
            <p:cNvPr id="26" name="Rectangle 25">
              <a:extLst>
                <a:ext uri="{FF2B5EF4-FFF2-40B4-BE49-F238E27FC236}">
                  <a16:creationId xmlns:a16="http://schemas.microsoft.com/office/drawing/2014/main" id="{200AEFC6-FB5C-7016-C007-BC5685F5DCF3}"/>
                </a:ext>
              </a:extLst>
            </p:cNvPr>
            <p:cNvSpPr/>
            <p:nvPr/>
          </p:nvSpPr>
          <p:spPr>
            <a:xfrm>
              <a:off x="5664688" y="2701218"/>
              <a:ext cx="1533029" cy="5860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Physical requirements</a:t>
              </a:r>
            </a:p>
          </p:txBody>
        </p:sp>
        <p:sp>
          <p:nvSpPr>
            <p:cNvPr id="27" name="Rectangle 26">
              <a:extLst>
                <a:ext uri="{FF2B5EF4-FFF2-40B4-BE49-F238E27FC236}">
                  <a16:creationId xmlns:a16="http://schemas.microsoft.com/office/drawing/2014/main" id="{BC21D225-5FE0-2CC6-CD7A-D80DB11F3DD9}"/>
                </a:ext>
              </a:extLst>
            </p:cNvPr>
            <p:cNvSpPr/>
            <p:nvPr/>
          </p:nvSpPr>
          <p:spPr>
            <a:xfrm>
              <a:off x="7379393" y="2701217"/>
              <a:ext cx="1533029" cy="58607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Semantics</a:t>
              </a:r>
            </a:p>
          </p:txBody>
        </p:sp>
        <p:cxnSp>
          <p:nvCxnSpPr>
            <p:cNvPr id="28" name="Connector: Elbow 27">
              <a:extLst>
                <a:ext uri="{FF2B5EF4-FFF2-40B4-BE49-F238E27FC236}">
                  <a16:creationId xmlns:a16="http://schemas.microsoft.com/office/drawing/2014/main" id="{385D63F1-0B84-79A7-5A6D-89F1784C6586}"/>
                </a:ext>
              </a:extLst>
            </p:cNvPr>
            <p:cNvCxnSpPr>
              <a:cxnSpLocks/>
              <a:stCxn id="24" idx="1"/>
              <a:endCxn id="26" idx="0"/>
            </p:cNvCxnSpPr>
            <p:nvPr/>
          </p:nvCxnSpPr>
          <p:spPr>
            <a:xfrm rot="10800000" flipV="1">
              <a:off x="6431203" y="2243638"/>
              <a:ext cx="288436" cy="45757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48E3DC06-D692-BA12-57A9-7D57B0F99690}"/>
                </a:ext>
              </a:extLst>
            </p:cNvPr>
            <p:cNvCxnSpPr>
              <a:cxnSpLocks/>
              <a:stCxn id="24" idx="3"/>
              <a:endCxn id="27" idx="0"/>
            </p:cNvCxnSpPr>
            <p:nvPr/>
          </p:nvCxnSpPr>
          <p:spPr>
            <a:xfrm>
              <a:off x="7923288" y="2243639"/>
              <a:ext cx="222620" cy="45757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3532B734-C3AA-F223-19DB-DBDF89C0C67C}"/>
                </a:ext>
              </a:extLst>
            </p:cNvPr>
            <p:cNvCxnSpPr>
              <a:cxnSpLocks/>
              <a:stCxn id="26" idx="2"/>
              <a:endCxn id="25" idx="1"/>
            </p:cNvCxnSpPr>
            <p:nvPr/>
          </p:nvCxnSpPr>
          <p:spPr>
            <a:xfrm rot="16200000" flipH="1">
              <a:off x="6316644" y="3401855"/>
              <a:ext cx="517554" cy="28843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06E67379-7191-B0CE-50CB-FD5FCC991021}"/>
              </a:ext>
            </a:extLst>
          </p:cNvPr>
          <p:cNvSpPr txBox="1"/>
          <p:nvPr/>
        </p:nvSpPr>
        <p:spPr>
          <a:xfrm>
            <a:off x="1729209" y="2113443"/>
            <a:ext cx="2648867" cy="369332"/>
          </a:xfrm>
          <a:prstGeom prst="rect">
            <a:avLst/>
          </a:prstGeom>
          <a:noFill/>
        </p:spPr>
        <p:txBody>
          <a:bodyPr wrap="none">
            <a:spAutoFit/>
          </a:bodyPr>
          <a:lstStyle/>
          <a:p>
            <a:r>
              <a:rPr lang="en-US" i="1" dirty="0"/>
              <a:t>Found. Phys.</a:t>
            </a:r>
            <a:r>
              <a:rPr lang="en-US" dirty="0"/>
              <a:t> </a:t>
            </a:r>
            <a:r>
              <a:rPr lang="en-US" b="1" dirty="0"/>
              <a:t>52</a:t>
            </a:r>
            <a:r>
              <a:rPr lang="en-US" dirty="0"/>
              <a:t>, 40 (2022)</a:t>
            </a:r>
          </a:p>
        </p:txBody>
      </p:sp>
      <p:sp>
        <p:nvSpPr>
          <p:cNvPr id="32" name="TextBox 31">
            <a:extLst>
              <a:ext uri="{FF2B5EF4-FFF2-40B4-BE49-F238E27FC236}">
                <a16:creationId xmlns:a16="http://schemas.microsoft.com/office/drawing/2014/main" id="{57A16540-E440-B395-7EC3-66423D899F08}"/>
              </a:ext>
            </a:extLst>
          </p:cNvPr>
          <p:cNvSpPr txBox="1"/>
          <p:nvPr/>
        </p:nvSpPr>
        <p:spPr>
          <a:xfrm>
            <a:off x="3021164" y="233145"/>
            <a:ext cx="3021725" cy="369332"/>
          </a:xfrm>
          <a:prstGeom prst="rect">
            <a:avLst/>
          </a:prstGeom>
          <a:noFill/>
        </p:spPr>
        <p:txBody>
          <a:bodyPr wrap="none" rtlCol="0">
            <a:spAutoFit/>
          </a:bodyPr>
          <a:lstStyle/>
          <a:p>
            <a:r>
              <a:rPr lang="en-US" dirty="0"/>
              <a:t>Find the right overall concepts</a:t>
            </a:r>
          </a:p>
        </p:txBody>
      </p:sp>
      <p:sp>
        <p:nvSpPr>
          <p:cNvPr id="2" name="Slide Number Placeholder 1">
            <a:extLst>
              <a:ext uri="{FF2B5EF4-FFF2-40B4-BE49-F238E27FC236}">
                <a16:creationId xmlns:a16="http://schemas.microsoft.com/office/drawing/2014/main" id="{A69723AD-EA01-B196-1718-79B9F1B15295}"/>
              </a:ext>
            </a:extLst>
          </p:cNvPr>
          <p:cNvSpPr>
            <a:spLocks noGrp="1"/>
          </p:cNvSpPr>
          <p:nvPr>
            <p:ph type="sldNum" sz="quarter" idx="12"/>
          </p:nvPr>
        </p:nvSpPr>
        <p:spPr/>
        <p:txBody>
          <a:bodyPr/>
          <a:lstStyle/>
          <a:p>
            <a:fld id="{F47845EA-7733-40EE-B074-20032348B727}" type="slidenum">
              <a:rPr lang="en-US" smtClean="0"/>
              <a:t>6</a:t>
            </a:fld>
            <a:endParaRPr lang="en-US"/>
          </a:p>
        </p:txBody>
      </p:sp>
      <p:sp>
        <p:nvSpPr>
          <p:cNvPr id="31" name="Footer Placeholder 30">
            <a:extLst>
              <a:ext uri="{FF2B5EF4-FFF2-40B4-BE49-F238E27FC236}">
                <a16:creationId xmlns:a16="http://schemas.microsoft.com/office/drawing/2014/main" id="{50F1441E-17C3-C8C9-20B1-A938439D6CA5}"/>
              </a:ext>
            </a:extLst>
          </p:cNvPr>
          <p:cNvSpPr>
            <a:spLocks noGrp="1"/>
          </p:cNvSpPr>
          <p:nvPr>
            <p:ph type="ftr" sz="quarter" idx="11"/>
          </p:nvPr>
        </p:nvSpPr>
        <p:spPr/>
        <p:txBody>
          <a:bodyPr/>
          <a:lstStyle/>
          <a:p>
            <a:r>
              <a:rPr lang="en-US"/>
              <a:t>Christine Aidala - University of Michigan</a:t>
            </a:r>
            <a:endParaRPr lang="en-US" dirty="0"/>
          </a:p>
        </p:txBody>
      </p:sp>
    </p:spTree>
    <p:extLst>
      <p:ext uri="{BB962C8B-B14F-4D97-AF65-F5344CB8AC3E}">
        <p14:creationId xmlns:p14="http://schemas.microsoft.com/office/powerpoint/2010/main" val="111232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82C3-A092-FA85-1231-9008571D3405}"/>
              </a:ext>
            </a:extLst>
          </p:cNvPr>
          <p:cNvSpPr>
            <a:spLocks noGrp="1"/>
          </p:cNvSpPr>
          <p:nvPr>
            <p:ph type="title"/>
          </p:nvPr>
        </p:nvSpPr>
        <p:spPr/>
        <p:txBody>
          <a:bodyPr/>
          <a:lstStyle/>
          <a:p>
            <a:br>
              <a:rPr lang="en-US" dirty="0"/>
            </a:br>
            <a:endParaRPr lang="en-US" dirty="0"/>
          </a:p>
        </p:txBody>
      </p:sp>
      <p:sp>
        <p:nvSpPr>
          <p:cNvPr id="4" name="TextBox 3">
            <a:extLst>
              <a:ext uri="{FF2B5EF4-FFF2-40B4-BE49-F238E27FC236}">
                <a16:creationId xmlns:a16="http://schemas.microsoft.com/office/drawing/2014/main" id="{88CF6204-CBCF-CE04-23A2-403AC414B51E}"/>
              </a:ext>
            </a:extLst>
          </p:cNvPr>
          <p:cNvSpPr txBox="1"/>
          <p:nvPr/>
        </p:nvSpPr>
        <p:spPr>
          <a:xfrm>
            <a:off x="399262" y="5263188"/>
            <a:ext cx="4773294" cy="553998"/>
          </a:xfrm>
          <a:prstGeom prst="rect">
            <a:avLst/>
          </a:prstGeom>
          <a:noFill/>
        </p:spPr>
        <p:txBody>
          <a:bodyPr wrap="none">
            <a:spAutoFit/>
          </a:bodyPr>
          <a:lstStyle/>
          <a:p>
            <a:r>
              <a:rPr lang="fr-FR" sz="1600" i="1" dirty="0" err="1"/>
              <a:t>Found</a:t>
            </a:r>
            <a:r>
              <a:rPr lang="fr-FR" sz="1600" i="1" dirty="0">
                <a:effectLst/>
              </a:rPr>
              <a:t>. Phys. </a:t>
            </a:r>
            <a:r>
              <a:rPr lang="fr-FR" sz="1600" b="1" dirty="0">
                <a:effectLst/>
              </a:rPr>
              <a:t>52</a:t>
            </a:r>
            <a:r>
              <a:rPr lang="fr-FR" sz="1600" dirty="0">
                <a:effectLst/>
              </a:rPr>
              <a:t> 40 (2022)</a:t>
            </a:r>
          </a:p>
          <a:p>
            <a:r>
              <a:rPr lang="fr-FR" sz="1400" dirty="0">
                <a:hlinkClick r:id="rId2"/>
              </a:rPr>
              <a:t>https://link.springer.com/article/10.1007/s10701-022-00555-z</a:t>
            </a:r>
            <a:r>
              <a:rPr lang="fr-FR" sz="1400" dirty="0"/>
              <a:t> </a:t>
            </a:r>
            <a:endParaRPr lang="en-US" sz="1400" dirty="0"/>
          </a:p>
        </p:txBody>
      </p:sp>
      <p:sp>
        <p:nvSpPr>
          <p:cNvPr id="5" name="TextBox 4">
            <a:extLst>
              <a:ext uri="{FF2B5EF4-FFF2-40B4-BE49-F238E27FC236}">
                <a16:creationId xmlns:a16="http://schemas.microsoft.com/office/drawing/2014/main" id="{05822107-DDF2-BDC8-0F1B-4630A10D6898}"/>
              </a:ext>
            </a:extLst>
          </p:cNvPr>
          <p:cNvSpPr txBox="1"/>
          <p:nvPr/>
        </p:nvSpPr>
        <p:spPr>
          <a:xfrm>
            <a:off x="399261" y="4565216"/>
            <a:ext cx="4919391" cy="553998"/>
          </a:xfrm>
          <a:prstGeom prst="rect">
            <a:avLst/>
          </a:prstGeom>
          <a:noFill/>
        </p:spPr>
        <p:txBody>
          <a:bodyPr wrap="square">
            <a:spAutoFit/>
          </a:bodyPr>
          <a:lstStyle/>
          <a:p>
            <a:r>
              <a:rPr lang="en-US" sz="1600" b="1" dirty="0"/>
              <a:t>Assumptions of Physics</a:t>
            </a:r>
            <a:r>
              <a:rPr lang="en-US" sz="1600" i="1" dirty="0"/>
              <a:t>, Michigan Publishing </a:t>
            </a:r>
            <a:r>
              <a:rPr lang="en-US" sz="1600" dirty="0"/>
              <a:t>(v3 2025)</a:t>
            </a:r>
          </a:p>
          <a:p>
            <a:r>
              <a:rPr lang="en-US" sz="1400" dirty="0">
                <a:hlinkClick r:id="rId3"/>
              </a:rPr>
              <a:t>https://doi.org/10.3998/mpub.12204707</a:t>
            </a:r>
            <a:r>
              <a:rPr lang="en-US" sz="1400" dirty="0"/>
              <a:t> </a:t>
            </a:r>
          </a:p>
        </p:txBody>
      </p:sp>
      <p:sp>
        <p:nvSpPr>
          <p:cNvPr id="6" name="Slide Number Placeholder 5">
            <a:extLst>
              <a:ext uri="{FF2B5EF4-FFF2-40B4-BE49-F238E27FC236}">
                <a16:creationId xmlns:a16="http://schemas.microsoft.com/office/drawing/2014/main" id="{C9A98679-3631-A77A-B5AC-5AE85C6438CD}"/>
              </a:ext>
            </a:extLst>
          </p:cNvPr>
          <p:cNvSpPr>
            <a:spLocks noGrp="1"/>
          </p:cNvSpPr>
          <p:nvPr>
            <p:ph type="sldNum" sz="quarter" idx="12"/>
          </p:nvPr>
        </p:nvSpPr>
        <p:spPr/>
        <p:txBody>
          <a:bodyPr/>
          <a:lstStyle/>
          <a:p>
            <a:fld id="{F47845EA-7733-40EE-B074-20032348B727}" type="slidenum">
              <a:rPr lang="en-US" smtClean="0"/>
              <a:t>7</a:t>
            </a:fld>
            <a:endParaRPr lang="en-US"/>
          </a:p>
        </p:txBody>
      </p:sp>
      <p:sp>
        <p:nvSpPr>
          <p:cNvPr id="7" name="TextBox 6">
            <a:extLst>
              <a:ext uri="{FF2B5EF4-FFF2-40B4-BE49-F238E27FC236}">
                <a16:creationId xmlns:a16="http://schemas.microsoft.com/office/drawing/2014/main" id="{6ED37475-6EAA-8060-2A0E-A4E51EA92B88}"/>
              </a:ext>
            </a:extLst>
          </p:cNvPr>
          <p:cNvSpPr txBox="1"/>
          <p:nvPr/>
        </p:nvSpPr>
        <p:spPr>
          <a:xfrm>
            <a:off x="392912" y="5993438"/>
            <a:ext cx="4694234" cy="553998"/>
          </a:xfrm>
          <a:prstGeom prst="rect">
            <a:avLst/>
          </a:prstGeom>
          <a:noFill/>
        </p:spPr>
        <p:txBody>
          <a:bodyPr wrap="none">
            <a:spAutoFit/>
          </a:bodyPr>
          <a:lstStyle/>
          <a:p>
            <a:r>
              <a:rPr lang="fr-FR" sz="1600" i="1" dirty="0">
                <a:effectLst/>
              </a:rPr>
              <a:t>J. Phys. Commun.</a:t>
            </a:r>
            <a:r>
              <a:rPr lang="fr-FR" sz="1600" dirty="0">
                <a:effectLst/>
              </a:rPr>
              <a:t> </a:t>
            </a:r>
            <a:r>
              <a:rPr lang="fr-FR" sz="1600" b="1" dirty="0">
                <a:effectLst/>
              </a:rPr>
              <a:t>2</a:t>
            </a:r>
            <a:r>
              <a:rPr lang="fr-FR" sz="1600" dirty="0">
                <a:effectLst/>
              </a:rPr>
              <a:t> 045026 (2018)</a:t>
            </a:r>
            <a:r>
              <a:rPr lang="fr-FR" sz="1600" dirty="0"/>
              <a:t> </a:t>
            </a:r>
          </a:p>
          <a:p>
            <a:r>
              <a:rPr lang="fr-FR" sz="1400" dirty="0">
                <a:hlinkClick r:id="rId4"/>
              </a:rPr>
              <a:t>http://iopscience.iop.org/article/10.1088/2399-6528/aaba25</a:t>
            </a:r>
            <a:r>
              <a:rPr lang="fr-FR" sz="1400" dirty="0"/>
              <a:t> </a:t>
            </a:r>
            <a:endParaRPr lang="en-US" sz="1400" dirty="0"/>
          </a:p>
        </p:txBody>
      </p:sp>
      <p:pic>
        <p:nvPicPr>
          <p:cNvPr id="8" name="Picture 7">
            <a:extLst>
              <a:ext uri="{FF2B5EF4-FFF2-40B4-BE49-F238E27FC236}">
                <a16:creationId xmlns:a16="http://schemas.microsoft.com/office/drawing/2014/main" id="{DBBFDF9B-D731-BB60-63EF-C0B2F47DB5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42886"/>
            <a:ext cx="4597400" cy="1700385"/>
          </a:xfrm>
          <a:prstGeom prst="rect">
            <a:avLst/>
          </a:prstGeom>
        </p:spPr>
      </p:pic>
      <p:sp>
        <p:nvSpPr>
          <p:cNvPr id="9" name="TextBox 8">
            <a:extLst>
              <a:ext uri="{FF2B5EF4-FFF2-40B4-BE49-F238E27FC236}">
                <a16:creationId xmlns:a16="http://schemas.microsoft.com/office/drawing/2014/main" id="{B2B8CF30-511B-8EBE-0E4D-5796E29C5718}"/>
              </a:ext>
            </a:extLst>
          </p:cNvPr>
          <p:cNvSpPr txBox="1"/>
          <p:nvPr/>
        </p:nvSpPr>
        <p:spPr>
          <a:xfrm>
            <a:off x="69850" y="2099895"/>
            <a:ext cx="11867486" cy="2369880"/>
          </a:xfrm>
          <a:prstGeom prst="rect">
            <a:avLst/>
          </a:prstGeom>
          <a:noFill/>
        </p:spPr>
        <p:txBody>
          <a:bodyPr wrap="square" rtlCol="0">
            <a:spAutoFit/>
          </a:bodyPr>
          <a:lstStyle/>
          <a:p>
            <a:pPr algn="ctr"/>
            <a:r>
              <a:rPr lang="en-US" sz="2800" dirty="0"/>
              <a:t>Reverse Physics aims to adopt approaches that are more in line with the foundations of mathematics, to break physics into a set of physical and mathematical conditions with well-understood logical relationships.</a:t>
            </a:r>
          </a:p>
          <a:p>
            <a:pPr algn="ctr"/>
            <a:endParaRPr lang="en-US" sz="3200" dirty="0"/>
          </a:p>
          <a:p>
            <a:pPr algn="ctr"/>
            <a:r>
              <a:rPr lang="en-US" sz="3200" i="1" dirty="0"/>
              <a:t>A new </a:t>
            </a:r>
            <a:r>
              <a:rPr lang="en-US" sz="3200" b="1" i="1" dirty="0"/>
              <a:t>methodology</a:t>
            </a:r>
            <a:r>
              <a:rPr lang="en-US" sz="3200" i="1" dirty="0"/>
              <a:t> for the foundations of physics</a:t>
            </a:r>
          </a:p>
        </p:txBody>
      </p:sp>
      <p:sp>
        <p:nvSpPr>
          <p:cNvPr id="10" name="TextBox 9">
            <a:extLst>
              <a:ext uri="{FF2B5EF4-FFF2-40B4-BE49-F238E27FC236}">
                <a16:creationId xmlns:a16="http://schemas.microsoft.com/office/drawing/2014/main" id="{91E31A2C-F5F4-B4F6-E31A-08693C6DE3FA}"/>
              </a:ext>
            </a:extLst>
          </p:cNvPr>
          <p:cNvSpPr txBox="1"/>
          <p:nvPr/>
        </p:nvSpPr>
        <p:spPr>
          <a:xfrm>
            <a:off x="5318653" y="806774"/>
            <a:ext cx="6777433" cy="707886"/>
          </a:xfrm>
          <a:prstGeom prst="rect">
            <a:avLst/>
          </a:prstGeom>
          <a:noFill/>
        </p:spPr>
        <p:txBody>
          <a:bodyPr wrap="none" rtlCol="0">
            <a:spAutoFit/>
          </a:bodyPr>
          <a:lstStyle/>
          <a:p>
            <a:pPr algn="ctr"/>
            <a:r>
              <a:rPr lang="en-US" sz="2000" i="1" dirty="0"/>
              <a:t>“When the math is derived from the right physical assumptions,</a:t>
            </a:r>
            <a:br>
              <a:rPr lang="en-US" sz="2000" i="1" dirty="0"/>
            </a:br>
            <a:r>
              <a:rPr lang="en-US" sz="2000" i="1" dirty="0"/>
              <a:t>the physical assumptions can be derived from the math.”</a:t>
            </a:r>
          </a:p>
        </p:txBody>
      </p:sp>
      <p:sp>
        <p:nvSpPr>
          <p:cNvPr id="12" name="Footer Placeholder 11">
            <a:extLst>
              <a:ext uri="{FF2B5EF4-FFF2-40B4-BE49-F238E27FC236}">
                <a16:creationId xmlns:a16="http://schemas.microsoft.com/office/drawing/2014/main" id="{0512E996-F7F0-F01F-3A9E-7918C292BA33}"/>
              </a:ext>
            </a:extLst>
          </p:cNvPr>
          <p:cNvSpPr>
            <a:spLocks noGrp="1"/>
          </p:cNvSpPr>
          <p:nvPr>
            <p:ph type="ftr" sz="quarter" idx="11"/>
          </p:nvPr>
        </p:nvSpPr>
        <p:spPr/>
        <p:txBody>
          <a:bodyPr/>
          <a:lstStyle/>
          <a:p>
            <a:r>
              <a:rPr lang="en-US" dirty="0"/>
              <a:t>Christine Aidala - University of Michigan</a:t>
            </a:r>
          </a:p>
        </p:txBody>
      </p:sp>
    </p:spTree>
    <p:extLst>
      <p:ext uri="{BB962C8B-B14F-4D97-AF65-F5344CB8AC3E}">
        <p14:creationId xmlns:p14="http://schemas.microsoft.com/office/powerpoint/2010/main" val="14399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11E9-5B09-03E2-F859-16146AC6CF07}"/>
              </a:ext>
            </a:extLst>
          </p:cNvPr>
          <p:cNvSpPr>
            <a:spLocks noGrp="1"/>
          </p:cNvSpPr>
          <p:nvPr>
            <p:ph type="title"/>
          </p:nvPr>
        </p:nvSpPr>
        <p:spPr/>
        <p:txBody>
          <a:bodyPr/>
          <a:lstStyle/>
          <a:p>
            <a:r>
              <a:rPr lang="en-US" dirty="0"/>
              <a:t>Goals of Reverse Physics</a:t>
            </a:r>
          </a:p>
        </p:txBody>
      </p:sp>
      <p:sp>
        <p:nvSpPr>
          <p:cNvPr id="3" name="Content Placeholder 2">
            <a:extLst>
              <a:ext uri="{FF2B5EF4-FFF2-40B4-BE49-F238E27FC236}">
                <a16:creationId xmlns:a16="http://schemas.microsoft.com/office/drawing/2014/main" id="{D4C5447A-C684-CC55-D02D-CA893D6574FC}"/>
              </a:ext>
            </a:extLst>
          </p:cNvPr>
          <p:cNvSpPr>
            <a:spLocks noGrp="1"/>
          </p:cNvSpPr>
          <p:nvPr>
            <p:ph idx="1"/>
          </p:nvPr>
        </p:nvSpPr>
        <p:spPr>
          <a:xfrm>
            <a:off x="361949" y="1130300"/>
            <a:ext cx="11487151" cy="5326484"/>
          </a:xfrm>
        </p:spPr>
        <p:txBody>
          <a:bodyPr/>
          <a:lstStyle/>
          <a:p>
            <a:r>
              <a:rPr lang="en-US" dirty="0"/>
              <a:t>Framework/interpretation/formulation/theory neutral</a:t>
            </a:r>
          </a:p>
          <a:p>
            <a:pPr lvl="1"/>
            <a:r>
              <a:rPr lang="en-US" dirty="0"/>
              <a:t>Allow for each result to be independently formulated from the others</a:t>
            </a:r>
          </a:p>
          <a:p>
            <a:r>
              <a:rPr lang="en-US" dirty="0"/>
              <a:t>Uncover “paradoxes” and develop standards of rigor appropriate for physics</a:t>
            </a:r>
          </a:p>
          <a:p>
            <a:r>
              <a:rPr lang="en-US" dirty="0"/>
              <a:t>Clarify the logical dependencies of physical/mathematical conditions</a:t>
            </a:r>
          </a:p>
          <a:p>
            <a:r>
              <a:rPr lang="en-US" dirty="0"/>
              <a:t>Identify core constitutive requirements of physical theories</a:t>
            </a:r>
          </a:p>
          <a:p>
            <a:pPr lvl="1"/>
            <a:r>
              <a:rPr lang="en-US" dirty="0"/>
              <a:t>The “big four” of Reverse Physics</a:t>
            </a:r>
          </a:p>
          <a:p>
            <a:endParaRPr lang="en-US" dirty="0"/>
          </a:p>
        </p:txBody>
      </p:sp>
      <p:sp>
        <p:nvSpPr>
          <p:cNvPr id="4" name="Slide Number Placeholder 3">
            <a:extLst>
              <a:ext uri="{FF2B5EF4-FFF2-40B4-BE49-F238E27FC236}">
                <a16:creationId xmlns:a16="http://schemas.microsoft.com/office/drawing/2014/main" id="{61B52F7A-AD31-6702-5BB2-48F5FA1EDCA1}"/>
              </a:ext>
            </a:extLst>
          </p:cNvPr>
          <p:cNvSpPr>
            <a:spLocks noGrp="1"/>
          </p:cNvSpPr>
          <p:nvPr>
            <p:ph type="sldNum" sz="quarter" idx="13"/>
          </p:nvPr>
        </p:nvSpPr>
        <p:spPr/>
        <p:txBody>
          <a:bodyPr/>
          <a:lstStyle/>
          <a:p>
            <a:fld id="{F47845EA-7733-40EE-B074-20032348B727}" type="slidenum">
              <a:rPr lang="en-US" smtClean="0"/>
              <a:t>8</a:t>
            </a:fld>
            <a:endParaRPr lang="en-US"/>
          </a:p>
        </p:txBody>
      </p:sp>
      <p:sp>
        <p:nvSpPr>
          <p:cNvPr id="5" name="Footer Placeholder 4">
            <a:extLst>
              <a:ext uri="{FF2B5EF4-FFF2-40B4-BE49-F238E27FC236}">
                <a16:creationId xmlns:a16="http://schemas.microsoft.com/office/drawing/2014/main" id="{DC508332-106A-CCBD-81E2-A1BC9949DF65}"/>
              </a:ext>
            </a:extLst>
          </p:cNvPr>
          <p:cNvSpPr>
            <a:spLocks noGrp="1"/>
          </p:cNvSpPr>
          <p:nvPr>
            <p:ph type="ftr" sz="quarter" idx="11"/>
          </p:nvPr>
        </p:nvSpPr>
        <p:spPr/>
        <p:txBody>
          <a:bodyPr/>
          <a:lstStyle/>
          <a:p>
            <a:r>
              <a:rPr lang="en-US"/>
              <a:t>Christine Aidala - University of Michigan</a:t>
            </a:r>
          </a:p>
        </p:txBody>
      </p:sp>
      <p:sp>
        <p:nvSpPr>
          <p:cNvPr id="6" name="TextBox 5">
            <a:extLst>
              <a:ext uri="{FF2B5EF4-FFF2-40B4-BE49-F238E27FC236}">
                <a16:creationId xmlns:a16="http://schemas.microsoft.com/office/drawing/2014/main" id="{495B1762-15F8-982A-0760-2E4288C9F51D}"/>
              </a:ext>
            </a:extLst>
          </p:cNvPr>
          <p:cNvSpPr txBox="1"/>
          <p:nvPr/>
        </p:nvSpPr>
        <p:spPr>
          <a:xfrm>
            <a:off x="2971800" y="4490819"/>
            <a:ext cx="3733800" cy="646331"/>
          </a:xfrm>
          <a:prstGeom prst="rect">
            <a:avLst/>
          </a:prstGeom>
          <a:noFill/>
        </p:spPr>
        <p:txBody>
          <a:bodyPr wrap="square" rtlCol="0">
            <a:spAutoFit/>
          </a:bodyPr>
          <a:lstStyle/>
          <a:p>
            <a:r>
              <a:rPr lang="en-US" dirty="0"/>
              <a:t>Where relevant throughout lecture, link to papers or technical briefs</a:t>
            </a:r>
          </a:p>
        </p:txBody>
      </p:sp>
      <p:pic>
        <p:nvPicPr>
          <p:cNvPr id="8" name="Picture 7">
            <a:extLst>
              <a:ext uri="{FF2B5EF4-FFF2-40B4-BE49-F238E27FC236}">
                <a16:creationId xmlns:a16="http://schemas.microsoft.com/office/drawing/2014/main" id="{63C22B51-ED69-6962-6F43-F244F3F743DD}"/>
              </a:ext>
            </a:extLst>
          </p:cNvPr>
          <p:cNvPicPr>
            <a:picLocks noChangeAspect="1"/>
          </p:cNvPicPr>
          <p:nvPr/>
        </p:nvPicPr>
        <p:blipFill>
          <a:blip r:embed="rId2"/>
          <a:stretch>
            <a:fillRect/>
          </a:stretch>
        </p:blipFill>
        <p:spPr>
          <a:xfrm>
            <a:off x="7217226" y="4121150"/>
            <a:ext cx="4897644" cy="2758262"/>
          </a:xfrm>
          <a:prstGeom prst="rect">
            <a:avLst/>
          </a:prstGeom>
        </p:spPr>
      </p:pic>
      <p:cxnSp>
        <p:nvCxnSpPr>
          <p:cNvPr id="10" name="Straight Arrow Connector 9">
            <a:extLst>
              <a:ext uri="{FF2B5EF4-FFF2-40B4-BE49-F238E27FC236}">
                <a16:creationId xmlns:a16="http://schemas.microsoft.com/office/drawing/2014/main" id="{EF6D268F-2573-180C-7AB7-C978FDAF9E2E}"/>
              </a:ext>
            </a:extLst>
          </p:cNvPr>
          <p:cNvCxnSpPr>
            <a:cxnSpLocks/>
          </p:cNvCxnSpPr>
          <p:nvPr/>
        </p:nvCxnSpPr>
        <p:spPr>
          <a:xfrm>
            <a:off x="6565900" y="4978400"/>
            <a:ext cx="1517650" cy="15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1C38B-6280-F1FC-2EC2-3C72E4FF5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839CC-2FDB-5BDC-FA0B-A870AD7C1B35}"/>
              </a:ext>
            </a:extLst>
          </p:cNvPr>
          <p:cNvSpPr>
            <a:spLocks noGrp="1"/>
          </p:cNvSpPr>
          <p:nvPr>
            <p:ph type="title"/>
          </p:nvPr>
        </p:nvSpPr>
        <p:spPr/>
        <p:txBody>
          <a:bodyPr>
            <a:normAutofit/>
          </a:bodyPr>
          <a:lstStyle/>
          <a:p>
            <a:r>
              <a:rPr lang="en-US" dirty="0"/>
              <a:t>Examining the actual content</a:t>
            </a:r>
            <a:br>
              <a:rPr lang="en-US" dirty="0"/>
            </a:br>
            <a:r>
              <a:rPr lang="en-US" dirty="0"/>
              <a:t>of mathematical structures</a:t>
            </a:r>
            <a:br>
              <a:rPr lang="en-US" dirty="0"/>
            </a:br>
            <a:endParaRPr lang="en-US" dirty="0"/>
          </a:p>
        </p:txBody>
      </p:sp>
      <p:sp>
        <p:nvSpPr>
          <p:cNvPr id="3" name="Text Placeholder 2">
            <a:extLst>
              <a:ext uri="{FF2B5EF4-FFF2-40B4-BE49-F238E27FC236}">
                <a16:creationId xmlns:a16="http://schemas.microsoft.com/office/drawing/2014/main" id="{9995F897-6A71-EE22-4B4A-38CC90F33A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517919-104D-2FD6-CCA7-11A9BC3E06C6}"/>
              </a:ext>
            </a:extLst>
          </p:cNvPr>
          <p:cNvSpPr>
            <a:spLocks noGrp="1"/>
          </p:cNvSpPr>
          <p:nvPr>
            <p:ph type="sldNum" sz="quarter" idx="12"/>
          </p:nvPr>
        </p:nvSpPr>
        <p:spPr/>
        <p:txBody>
          <a:bodyPr/>
          <a:lstStyle/>
          <a:p>
            <a:fld id="{F47845EA-7733-40EE-B074-20032348B727}" type="slidenum">
              <a:rPr lang="en-US" smtClean="0"/>
              <a:t>9</a:t>
            </a:fld>
            <a:endParaRPr lang="en-US"/>
          </a:p>
        </p:txBody>
      </p:sp>
      <p:sp>
        <p:nvSpPr>
          <p:cNvPr id="5" name="Footer Placeholder 4">
            <a:extLst>
              <a:ext uri="{FF2B5EF4-FFF2-40B4-BE49-F238E27FC236}">
                <a16:creationId xmlns:a16="http://schemas.microsoft.com/office/drawing/2014/main" id="{D3751503-769D-1014-5A28-63106CC30660}"/>
              </a:ext>
            </a:extLst>
          </p:cNvPr>
          <p:cNvSpPr>
            <a:spLocks noGrp="1"/>
          </p:cNvSpPr>
          <p:nvPr>
            <p:ph type="ftr" sz="quarter" idx="11"/>
          </p:nvPr>
        </p:nvSpPr>
        <p:spPr/>
        <p:txBody>
          <a:bodyPr/>
          <a:lstStyle/>
          <a:p>
            <a:r>
              <a:rPr lang="en-US"/>
              <a:t>Christine Aidala - University of Michigan</a:t>
            </a:r>
          </a:p>
        </p:txBody>
      </p:sp>
      <p:pic>
        <p:nvPicPr>
          <p:cNvPr id="6" name="Picture 5">
            <a:extLst>
              <a:ext uri="{FF2B5EF4-FFF2-40B4-BE49-F238E27FC236}">
                <a16:creationId xmlns:a16="http://schemas.microsoft.com/office/drawing/2014/main" id="{B93508B2-E4FC-60B8-7AC7-B638BEAD7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230210"/>
            <a:ext cx="3820018" cy="1412864"/>
          </a:xfrm>
          <a:prstGeom prst="rect">
            <a:avLst/>
          </a:prstGeom>
        </p:spPr>
      </p:pic>
    </p:spTree>
    <p:extLst>
      <p:ext uri="{BB962C8B-B14F-4D97-AF65-F5344CB8AC3E}">
        <p14:creationId xmlns:p14="http://schemas.microsoft.com/office/powerpoint/2010/main" val="1672705469"/>
      </p:ext>
    </p:extLst>
  </p:cSld>
  <p:clrMapOvr>
    <a:masterClrMapping/>
  </p:clrMapOvr>
</p:sld>
</file>

<file path=ppt/theme/theme1.xml><?xml version="1.0" encoding="utf-8"?>
<a:theme xmlns:a="http://schemas.openxmlformats.org/drawingml/2006/main" name="Office Theme">
  <a:themeElements>
    <a:clrScheme name="AoP">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59284</TotalTime>
  <Words>3176</Words>
  <Application>Microsoft Office PowerPoint</Application>
  <PresentationFormat>Widescreen</PresentationFormat>
  <Paragraphs>496</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Wingdings</vt:lpstr>
      <vt:lpstr>Office Theme</vt:lpstr>
      <vt:lpstr>Assumptions of Physics Summer School 2026  Introduction to Reverse Physics</vt:lpstr>
      <vt:lpstr>Main goal of the Assumptions of Physics program</vt:lpstr>
      <vt:lpstr>Standard view of the foundations of physics</vt:lpstr>
      <vt:lpstr>PowerPoint Presentation</vt:lpstr>
      <vt:lpstr>Our view of the foundations of physics</vt:lpstr>
      <vt:lpstr>PowerPoint Presentation</vt:lpstr>
      <vt:lpstr> </vt:lpstr>
      <vt:lpstr>Goals of Reverse Physics</vt:lpstr>
      <vt:lpstr>Examining the actual content of mathematical structures </vt:lpstr>
      <vt:lpstr>PowerPoint Presentation</vt:lpstr>
      <vt:lpstr>PowerPoint Presentation</vt:lpstr>
      <vt:lpstr>Reversing the principle of stationary action</vt:lpstr>
      <vt:lpstr>Reversing phase space</vt:lpstr>
      <vt:lpstr>Geometry is entropy</vt:lpstr>
      <vt:lpstr>Classical uncertainty principle</vt:lpstr>
      <vt:lpstr>Classical mechanics as high-entropy limit  of quantum mechanics</vt:lpstr>
      <vt:lpstr>PowerPoint Presentation</vt:lpstr>
      <vt:lpstr>PowerPoint Presentation</vt:lpstr>
      <vt:lpstr>Illuminating paradoxes and developing standards of rigor </vt:lpstr>
      <vt:lpstr>PowerPoint Presentation</vt:lpstr>
      <vt:lpstr>PowerPoint Presentation</vt:lpstr>
      <vt:lpstr>PowerPoint Presentation</vt:lpstr>
      <vt:lpstr>PowerPoint Presentation</vt:lpstr>
      <vt:lpstr>Identifying logical dependencies and developing/clarifying  base theories</vt:lpstr>
      <vt:lpstr>Classical conditions and their relationships</vt:lpstr>
      <vt:lpstr>Goal: Create a base theory for all of physics</vt:lpstr>
      <vt:lpstr>Foundational pillars</vt:lpstr>
      <vt:lpstr>Experimental verifiability</vt:lpstr>
      <vt:lpstr>Reproducibility and ensembles</vt:lpstr>
      <vt:lpstr>Ensemble variability</vt:lpstr>
      <vt:lpstr>Equilibria</vt:lpstr>
      <vt:lpstr>Wrapping it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Carcassi</dc:creator>
  <cp:lastModifiedBy>Aidala, Christine</cp:lastModifiedBy>
  <cp:revision>280</cp:revision>
  <dcterms:created xsi:type="dcterms:W3CDTF">2021-04-07T15:17:47Z</dcterms:created>
  <dcterms:modified xsi:type="dcterms:W3CDTF">2026-06-24T12:38:58Z</dcterms:modified>
</cp:coreProperties>
</file>