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1286" r:id="rId2"/>
    <p:sldId id="1316" r:id="rId3"/>
    <p:sldId id="1008" r:id="rId4"/>
    <p:sldId id="1317" r:id="rId5"/>
    <p:sldId id="955" r:id="rId6"/>
    <p:sldId id="1318" r:id="rId7"/>
    <p:sldId id="1344" r:id="rId8"/>
    <p:sldId id="1343" r:id="rId9"/>
    <p:sldId id="1320" r:id="rId10"/>
    <p:sldId id="1322" r:id="rId11"/>
    <p:sldId id="324" r:id="rId12"/>
    <p:sldId id="1027" r:id="rId13"/>
    <p:sldId id="1029" r:id="rId14"/>
    <p:sldId id="1030" r:id="rId15"/>
    <p:sldId id="1031" r:id="rId16"/>
    <p:sldId id="338" r:id="rId17"/>
    <p:sldId id="1032" r:id="rId18"/>
    <p:sldId id="939" r:id="rId19"/>
    <p:sldId id="1034" r:id="rId20"/>
    <p:sldId id="1339" r:id="rId21"/>
    <p:sldId id="1097" r:id="rId22"/>
    <p:sldId id="1007" r:id="rId23"/>
    <p:sldId id="1021" r:id="rId24"/>
    <p:sldId id="1019" r:id="rId25"/>
    <p:sldId id="1020" r:id="rId26"/>
    <p:sldId id="1092" r:id="rId27"/>
    <p:sldId id="1324" r:id="rId28"/>
    <p:sldId id="1094" r:id="rId29"/>
    <p:sldId id="1095" r:id="rId30"/>
    <p:sldId id="1325" r:id="rId31"/>
    <p:sldId id="1329" r:id="rId32"/>
    <p:sldId id="1261" r:id="rId33"/>
    <p:sldId id="1326" r:id="rId34"/>
    <p:sldId id="1327" r:id="rId35"/>
    <p:sldId id="1328" r:id="rId36"/>
    <p:sldId id="1262" r:id="rId37"/>
    <p:sldId id="1331" r:id="rId38"/>
    <p:sldId id="1264" r:id="rId39"/>
    <p:sldId id="1265" r:id="rId40"/>
    <p:sldId id="1263" r:id="rId41"/>
    <p:sldId id="1332" r:id="rId42"/>
    <p:sldId id="1266" r:id="rId43"/>
    <p:sldId id="1267" r:id="rId44"/>
    <p:sldId id="1330" r:id="rId45"/>
    <p:sldId id="1333" r:id="rId46"/>
    <p:sldId id="1334" r:id="rId47"/>
    <p:sldId id="1336" r:id="rId48"/>
    <p:sldId id="1337" r:id="rId49"/>
    <p:sldId id="1114" r:id="rId50"/>
    <p:sldId id="1268" r:id="rId51"/>
    <p:sldId id="1112" r:id="rId52"/>
    <p:sldId id="1338" r:id="rId53"/>
    <p:sldId id="1342" r:id="rId54"/>
    <p:sldId id="134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5607" autoAdjust="0"/>
  </p:normalViewPr>
  <p:slideViewPr>
    <p:cSldViewPr snapToGrid="0">
      <p:cViewPr varScale="1">
        <p:scale>
          <a:sx n="159" d="100"/>
          <a:sy n="159" d="100"/>
        </p:scale>
        <p:origin x="366" y="138"/>
      </p:cViewPr>
      <p:guideLst/>
    </p:cSldViewPr>
  </p:slideViewPr>
  <p:outlineViewPr>
    <p:cViewPr>
      <p:scale>
        <a:sx n="33" d="100"/>
        <a:sy n="33" d="100"/>
      </p:scale>
      <p:origin x="0" y="-9029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3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8.xml"/><Relationship Id="rId1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C704-B8F9-449B-B828-36D786A1FE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4F452-85BD-4268-B680-C313DBFD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FB9D-FE32-4608-A322-879EB604C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BEF24-38DB-414B-9143-835F94C54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49D3D-74DA-4CF4-9D8A-35BEC589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53D5-F895-4B80-961C-05E1AF10A9FE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A6A3-4127-48D5-9784-9FE0EA9F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A031F-D251-4900-90B5-0DBC5EE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EBE43-81C5-C3A7-19B2-4AEF320C7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05" y="4369993"/>
            <a:ext cx="1676403" cy="152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FB429-4DC1-9EA8-5594-36E9029DC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54" y="5936692"/>
            <a:ext cx="2229706" cy="7578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F2D39E-1CF2-6C35-A74E-C2E85F817FF0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1A85-F374-4F3F-BA0C-52075B07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497C3-0A16-4208-BEB3-607737FDD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ED635-7E11-4664-8FBC-36FEBFF2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8018-8A7C-4521-8ADA-5A461CD3E1FC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9DE0C-6D6F-4D42-817A-BBD09369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03EC4-334C-45C4-A174-AFF5497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3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97DE0-D863-4430-924C-3EB271CE8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8BD85-A68E-409D-B87F-BAD203419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AA6CF-52A1-4471-AFF7-79B37FEF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C59D-E897-41AA-A9E1-55EBD32B5CBA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4AF83-3843-42EB-A5A1-2BDCD43F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8DFD-8437-42AF-BA50-3290D8CD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083A-4E98-4B0F-9BE9-89B3801C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DFED-B2F5-4E8E-B7CC-56CC10C1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C790-453E-4FDF-8576-041B1DF9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C8FBAB-8131-440B-982D-5FFA7A53024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A98805-3EA2-4449-9B1C-E4E5EAAA010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D6FF50-33B5-48AA-9106-E41AD3A7C7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CB5C-4D91-4CEE-A37D-A6D6EA77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FF89-CC5E-4ECF-8587-C5477617E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5818F-79A2-4B99-9E93-0A0D3450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21C8-8688-4FA9-A7F5-090D05DF2FD5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0A171-786D-4212-94DA-A3B5DDCB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C80CF-897E-4A36-9214-10EE125C5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B1A4-D1EF-45A3-9791-016116AF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0615B-3F88-41CF-8B1F-20FB3C7BE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55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97195-09DC-40DF-8642-91B5CEAE2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7FD46-DF3C-4CF1-8DB8-AE555EDA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8198-050D-4189-B50A-89658D3D4DBA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A3C63-BDA7-4CD1-98D2-7B44F82B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C5504-0686-44F8-A23D-45B91F88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177B-A747-42FD-8F29-D1361B4E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EB389-9A95-4143-B34D-74A157C3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FF914-FCFA-477B-964A-C59B91251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DC335-A7AE-4EBC-A953-CD7B08744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6B780-1F08-4E36-968D-D083275A4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C007B-DA08-41DC-96BA-9EDC62C1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A95F-4294-44C6-8FE3-B5128A58BAFF}" type="datetime1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F2FD71-2584-48F8-992F-EBA7CFFA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B88B5-3CD1-407E-B5B5-2FDF80D2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D30F-053D-46F9-9A37-D1DA8923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A0CFC-E613-4829-BB1E-23DC17F1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A340-99D3-4BEF-9BEC-0C0FD27D65A5}" type="datetime1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4F9ED-0DC1-499C-966A-67FA8369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F0D14-ECEA-4749-973A-35A78F79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3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A8DE-26FB-44D4-A9F1-CB9FF422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90F1-C724-4D5F-9EBE-E6F48F8471E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6CC65-9693-4336-8892-7DBB0D42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92D98-AE7E-447E-AA93-A2032A1F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2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36F1-9482-436E-9974-452FA8C0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F32D-85F2-44AA-81B0-6B60F5AE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A3A79-53E7-4E9B-A70E-77106E56C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D5672-F891-4ED6-8D9F-0B8771B5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221D-7F3B-4A87-AEB5-E1788003CD70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72739-2C05-4A24-88F6-82BBE08F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5969-E211-4DE2-B886-5934860C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7BCD-8167-44E1-825E-012B6637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2A2AE-5BB8-4C31-9C94-6EDE7D578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1A6C8-B63C-47F8-8C8C-4DB028D4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56164-D348-4A71-AE1D-E22897D3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BEEB-14B5-4F15-B004-19EF311164D9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AADB-3A05-424C-9F43-41572E84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28A14-221B-4635-AA55-72AC789D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AE79D-67AF-4A6E-B20E-A13E2603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" y="84779"/>
            <a:ext cx="11984090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FF892-5903-470F-A479-331C3937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5" y="1075038"/>
            <a:ext cx="11984090" cy="5381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86424-CA87-4045-BC8B-6EDDC11B3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4759" y="6580246"/>
            <a:ext cx="2229706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E7192-0237-432E-A66A-CBD8F438A89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1E3F-305F-48EC-9661-A5555D6D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730" y="6565529"/>
            <a:ext cx="5967867" cy="235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D7172-52C7-47AA-A8CB-03E0DDB3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178" y="6572888"/>
            <a:ext cx="555908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A285D-1676-8476-E3FF-1782C3DC601F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4DAF4-877C-B697-9F33-77BD3CFF03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01" y="5161510"/>
            <a:ext cx="755810" cy="687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9385B-0892-E7A3-350A-12FC896047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74" y="6273515"/>
            <a:ext cx="1313865" cy="446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0152C-5722-D560-A1D1-83330A0E1841}"/>
              </a:ext>
            </a:extLst>
          </p:cNvPr>
          <p:cNvSpPr txBox="1"/>
          <p:nvPr userDrawn="1"/>
        </p:nvSpPr>
        <p:spPr>
          <a:xfrm>
            <a:off x="9723330" y="5954370"/>
            <a:ext cx="215155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/>
              <a:t>https://assumptionsofphysics.org/</a:t>
            </a:r>
          </a:p>
        </p:txBody>
      </p:sp>
    </p:spTree>
    <p:extLst>
      <p:ext uri="{BB962C8B-B14F-4D97-AF65-F5344CB8AC3E}">
        <p14:creationId xmlns:p14="http://schemas.microsoft.com/office/powerpoint/2010/main" val="36034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</p:bld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8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4" Type="http://schemas.openxmlformats.org/officeDocument/2006/relationships/image" Target="NUL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73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72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../media/image175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480.png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0.png"/><Relationship Id="rId5" Type="http://schemas.openxmlformats.org/officeDocument/2006/relationships/image" Target="../media/image48.png"/><Relationship Id="rId4" Type="http://schemas.openxmlformats.org/officeDocument/2006/relationships/image" Target="../media/image2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106.png"/><Relationship Id="rId12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4.png"/><Relationship Id="rId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111.png"/><Relationship Id="rId4" Type="http://schemas.openxmlformats.org/officeDocument/2006/relationships/image" Target="../media/image68.png"/><Relationship Id="rId9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0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0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4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image" Target="../media/image142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image" Target="../media/image145.png"/><Relationship Id="rId15" Type="http://schemas.openxmlformats.org/officeDocument/2006/relationships/image" Target="../media/image156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6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63.png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8EF8-1CA4-0AF4-8F17-8A411A359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47" y="1122363"/>
            <a:ext cx="11012906" cy="2387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Assumptions of Physics</a:t>
            </a:r>
            <a:br>
              <a:rPr lang="en-US" sz="4000" dirty="0"/>
            </a:br>
            <a:r>
              <a:rPr lang="en-US" sz="4000" dirty="0"/>
              <a:t>Summer School 2025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Some results in Physical Mathematics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6BA-E88F-9DF9-B52F-C052D3944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Gabriele Carcassi and Christine A. Aidala</a:t>
            </a:r>
          </a:p>
          <a:p>
            <a:r>
              <a:rPr lang="en-US" dirty="0"/>
              <a:t>Physics Department</a:t>
            </a:r>
            <a:br>
              <a:rPr lang="en-US" dirty="0"/>
            </a:br>
            <a:r>
              <a:rPr lang="en-US" dirty="0"/>
              <a:t>University of Michigan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DA8297-35B9-5FEA-640F-38C0EA9E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4491460"/>
            <a:ext cx="1891314" cy="20161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1938-1CDA-0C80-17FC-ED1476A6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0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25E37-6520-7868-169D-4CE4A194F11A}"/>
              </a:ext>
            </a:extLst>
          </p:cNvPr>
          <p:cNvSpPr txBox="1"/>
          <p:nvPr/>
        </p:nvSpPr>
        <p:spPr>
          <a:xfrm>
            <a:off x="1322930" y="142542"/>
            <a:ext cx="9546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Goal: make a mathematical model of a reference system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BBF5E7-26DD-5E4D-1295-B7D30FCC2749}"/>
              </a:ext>
            </a:extLst>
          </p:cNvPr>
          <p:cNvGrpSpPr/>
          <p:nvPr/>
        </p:nvGrpSpPr>
        <p:grpSpPr>
          <a:xfrm>
            <a:off x="3148193" y="871574"/>
            <a:ext cx="8879448" cy="3074796"/>
            <a:chOff x="242566" y="0"/>
            <a:chExt cx="8879448" cy="30747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BB0C81-3CFD-AF06-DCF6-7A9E06BC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9474"/>
            <a:stretch>
              <a:fillRect/>
            </a:stretch>
          </p:blipFill>
          <p:spPr>
            <a:xfrm>
              <a:off x="242566" y="0"/>
              <a:ext cx="8879448" cy="14076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4F134D-47C4-C758-1FF7-646BDD91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4444"/>
            <a:stretch>
              <a:fillRect/>
            </a:stretch>
          </p:blipFill>
          <p:spPr>
            <a:xfrm>
              <a:off x="242566" y="1322196"/>
              <a:ext cx="8879448" cy="1752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B44E4F-FFAF-28B0-C41B-44F92ADACE99}"/>
              </a:ext>
            </a:extLst>
          </p:cNvPr>
          <p:cNvGrpSpPr/>
          <p:nvPr/>
        </p:nvGrpSpPr>
        <p:grpSpPr>
          <a:xfrm>
            <a:off x="401394" y="1142303"/>
            <a:ext cx="2443673" cy="2503934"/>
            <a:chOff x="7978180" y="2536463"/>
            <a:chExt cx="2678924" cy="2744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7E91EC-3D05-A2AF-B571-0A6B063B820F}"/>
                </a:ext>
              </a:extLst>
            </p:cNvPr>
            <p:cNvSpPr/>
            <p:nvPr/>
          </p:nvSpPr>
          <p:spPr>
            <a:xfrm>
              <a:off x="9224017" y="2721129"/>
              <a:ext cx="325968" cy="25603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9B6BA1-511F-F25E-EBC0-89EC6FFDD449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055945-56FB-C1FB-FE85-E1597AAACAA5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C0C0B4-8F61-5FDE-121C-031718BEB616}"/>
                </a:ext>
              </a:extLst>
            </p:cNvPr>
            <p:cNvSpPr txBox="1"/>
            <p:nvPr/>
          </p:nvSpPr>
          <p:spPr>
            <a:xfrm>
              <a:off x="8051255" y="2536463"/>
              <a:ext cx="876905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B67A9-ED16-A4F8-3835-B622E10272C4}"/>
                </a:ext>
              </a:extLst>
            </p:cNvPr>
            <p:cNvSpPr txBox="1"/>
            <p:nvPr/>
          </p:nvSpPr>
          <p:spPr>
            <a:xfrm>
              <a:off x="9725605" y="2536463"/>
              <a:ext cx="695549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99BA95-BF6E-3B28-12FB-FCE67DCE0DA6}"/>
                </a:ext>
              </a:extLst>
            </p:cNvPr>
            <p:cNvSpPr/>
            <p:nvPr/>
          </p:nvSpPr>
          <p:spPr>
            <a:xfrm>
              <a:off x="8290165" y="308518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6C5638-F990-9C59-A77F-0FD0223ACCA7}"/>
                </a:ext>
              </a:extLst>
            </p:cNvPr>
            <p:cNvSpPr/>
            <p:nvPr/>
          </p:nvSpPr>
          <p:spPr>
            <a:xfrm>
              <a:off x="9290305" y="3449900"/>
              <a:ext cx="182880" cy="32978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E3AF0E-FE2E-4908-D107-1719C3B60C71}"/>
                </a:ext>
              </a:extLst>
            </p:cNvPr>
            <p:cNvSpPr/>
            <p:nvPr/>
          </p:nvSpPr>
          <p:spPr>
            <a:xfrm>
              <a:off x="9109287" y="4973385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237DDA-6178-16E3-AA92-21996D4637D9}"/>
                </a:ext>
              </a:extLst>
            </p:cNvPr>
            <p:cNvSpPr/>
            <p:nvPr/>
          </p:nvSpPr>
          <p:spPr>
            <a:xfrm>
              <a:off x="9390485" y="4608668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1C5DFE-F6F4-E672-BCA9-49D6F1E044AD}"/>
                </a:ext>
              </a:extLst>
            </p:cNvPr>
            <p:cNvSpPr/>
            <p:nvPr/>
          </p:nvSpPr>
          <p:spPr>
            <a:xfrm>
              <a:off x="8807237" y="4243950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49FB8E-B1D6-5F05-98AC-5E0F2E3AAFAD}"/>
                </a:ext>
              </a:extLst>
            </p:cNvPr>
            <p:cNvSpPr/>
            <p:nvPr/>
          </p:nvSpPr>
          <p:spPr>
            <a:xfrm>
              <a:off x="9887134" y="387923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DF6DEC-3035-5884-E7D9-BBBE1AE7CDE5}"/>
                </a:ext>
              </a:extLst>
            </p:cNvPr>
            <p:cNvSpPr txBox="1"/>
            <p:nvPr/>
          </p:nvSpPr>
          <p:spPr>
            <a:xfrm rot="16200000">
              <a:off x="9120943" y="2767859"/>
              <a:ext cx="469556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7A3B82-DBF1-6572-CBEA-673B491AAA31}"/>
              </a:ext>
            </a:extLst>
          </p:cNvPr>
          <p:cNvSpPr txBox="1"/>
          <p:nvPr/>
        </p:nvSpPr>
        <p:spPr>
          <a:xfrm>
            <a:off x="3384958" y="4557155"/>
            <a:ext cx="616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 reference system is a collection of references. The experimental domain for a quantity is the set of verifiable statements generated by all possible before/after statements. 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DDDB56D-0ECD-097B-1FE7-D848B97DB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34431"/>
              </p:ext>
            </p:extLst>
          </p:nvPr>
        </p:nvGraphicFramePr>
        <p:xfrm>
          <a:off x="544396" y="4402422"/>
          <a:ext cx="2274615" cy="197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205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758205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758205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Before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On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After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392540439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1211250277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6980633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E4651-65A5-A7A3-E211-9402B851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9FA0-9795-4327-A692-EE1EBFD0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717951"/>
          </a:xfrm>
        </p:spPr>
        <p:txBody>
          <a:bodyPr/>
          <a:lstStyle/>
          <a:p>
            <a:r>
              <a:rPr lang="en-US" dirty="0"/>
              <a:t>1. Strict references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FFBAF-67CE-4F3D-A474-93CC7757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63CC82-9E0F-4C0F-9CC3-01E846C7C3CB}"/>
              </a:ext>
            </a:extLst>
          </p:cNvPr>
          <p:cNvSpPr/>
          <p:nvPr/>
        </p:nvSpPr>
        <p:spPr>
          <a:xfrm>
            <a:off x="9224017" y="2721129"/>
            <a:ext cx="325968" cy="14630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                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4A45BB-8394-4719-9715-42FCD158A70C}"/>
              </a:ext>
            </a:extLst>
          </p:cNvPr>
          <p:cNvCxnSpPr/>
          <p:nvPr/>
        </p:nvCxnSpPr>
        <p:spPr>
          <a:xfrm flipH="1">
            <a:off x="7978180" y="2998911"/>
            <a:ext cx="106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47F661-4F74-466D-AAD8-D09857ED64D2}"/>
              </a:ext>
            </a:extLst>
          </p:cNvPr>
          <p:cNvCxnSpPr/>
          <p:nvPr/>
        </p:nvCxnSpPr>
        <p:spPr>
          <a:xfrm>
            <a:off x="9671683" y="2998911"/>
            <a:ext cx="985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5C3DFD-469C-4AC2-B8FE-3778BF023DF8}"/>
              </a:ext>
            </a:extLst>
          </p:cNvPr>
          <p:cNvSpPr txBox="1"/>
          <p:nvPr/>
        </p:nvSpPr>
        <p:spPr>
          <a:xfrm>
            <a:off x="8110892" y="2536463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50BCC-20AA-4149-8AEB-C96F256964B0}"/>
              </a:ext>
            </a:extLst>
          </p:cNvPr>
          <p:cNvSpPr txBox="1"/>
          <p:nvPr/>
        </p:nvSpPr>
        <p:spPr>
          <a:xfrm>
            <a:off x="9815061" y="2536463"/>
            <a:ext cx="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4DCF7F-FA07-4566-BF33-B416B449E2B2}"/>
              </a:ext>
            </a:extLst>
          </p:cNvPr>
          <p:cNvGraphicFramePr>
            <a:graphicFrameLocks noGrp="1"/>
          </p:cNvGraphicFramePr>
          <p:nvPr/>
        </p:nvGraphicFramePr>
        <p:xfrm>
          <a:off x="2169256" y="2721134"/>
          <a:ext cx="34974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820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42085A5A-A6AE-4934-9880-9395A2568EAA}"/>
              </a:ext>
            </a:extLst>
          </p:cNvPr>
          <p:cNvSpPr/>
          <p:nvPr/>
        </p:nvSpPr>
        <p:spPr>
          <a:xfrm>
            <a:off x="8473439" y="3085182"/>
            <a:ext cx="160021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1543DB-E77E-4C50-AA6B-CBD16653C609}"/>
              </a:ext>
            </a:extLst>
          </p:cNvPr>
          <p:cNvSpPr/>
          <p:nvPr/>
        </p:nvSpPr>
        <p:spPr>
          <a:xfrm>
            <a:off x="9290305" y="3449900"/>
            <a:ext cx="182880" cy="32978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A4C109-E116-40A1-8BDB-CA077901B896}"/>
              </a:ext>
            </a:extLst>
          </p:cNvPr>
          <p:cNvSpPr/>
          <p:nvPr/>
        </p:nvSpPr>
        <p:spPr>
          <a:xfrm>
            <a:off x="10140542" y="3879232"/>
            <a:ext cx="161698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E8BA7-E577-CD35-FFF2-11E366EC1909}"/>
              </a:ext>
            </a:extLst>
          </p:cNvPr>
          <p:cNvSpPr txBox="1"/>
          <p:nvPr/>
        </p:nvSpPr>
        <p:spPr>
          <a:xfrm>
            <a:off x="230819" y="1504178"/>
            <a:ext cx="1167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reference is strict if before/on/after are mutually exclusive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32A34-73E5-264E-FD5F-8284BA72058E}"/>
              </a:ext>
            </a:extLst>
          </p:cNvPr>
          <p:cNvSpPr txBox="1"/>
          <p:nvPr/>
        </p:nvSpPr>
        <p:spPr>
          <a:xfrm>
            <a:off x="230819" y="4710083"/>
            <a:ext cx="915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Physically, the extent of what we measure is assumed to be smaller than the extent of our reference</a:t>
            </a:r>
          </a:p>
        </p:txBody>
      </p:sp>
    </p:spTree>
    <p:extLst>
      <p:ext uri="{BB962C8B-B14F-4D97-AF65-F5344CB8AC3E}">
        <p14:creationId xmlns:p14="http://schemas.microsoft.com/office/powerpoint/2010/main" val="198142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6FD1C-CCFC-4FFA-6370-3980960F2ECE}"/>
              </a:ext>
            </a:extLst>
          </p:cNvPr>
          <p:cNvGrpSpPr/>
          <p:nvPr/>
        </p:nvGrpSpPr>
        <p:grpSpPr>
          <a:xfrm>
            <a:off x="7811108" y="1659360"/>
            <a:ext cx="2678924" cy="2949929"/>
            <a:chOff x="7978180" y="2536463"/>
            <a:chExt cx="2678924" cy="29499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35A6E4-6C33-A1DF-1BEB-DC310961552F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BB874AF-DCA9-8719-F384-D810224BC51E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00D6EB-0997-5E03-E7BE-1F89483BF14D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DF66AB-5259-DE5E-9E32-F43D449692DF}"/>
                </a:ext>
              </a:extLst>
            </p:cNvPr>
            <p:cNvSpPr txBox="1"/>
            <p:nvPr/>
          </p:nvSpPr>
          <p:spPr>
            <a:xfrm>
              <a:off x="8110892" y="253646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A22D2A-B20F-F3C1-A84E-1F92DF33888B}"/>
                </a:ext>
              </a:extLst>
            </p:cNvPr>
            <p:cNvSpPr txBox="1"/>
            <p:nvPr/>
          </p:nvSpPr>
          <p:spPr>
            <a:xfrm>
              <a:off x="9815061" y="253646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5BACC5-1C3A-3C32-F8F3-B6053EEB6E0A}"/>
              </a:ext>
            </a:extLst>
          </p:cNvPr>
          <p:cNvGrpSpPr/>
          <p:nvPr/>
        </p:nvGrpSpPr>
        <p:grpSpPr>
          <a:xfrm rot="2595187">
            <a:off x="7717483" y="1844026"/>
            <a:ext cx="2678925" cy="2765263"/>
            <a:chOff x="7978180" y="2721129"/>
            <a:chExt cx="2678925" cy="27652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A6E168-4AE2-D7C8-DD25-1AA84508B0E7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5D7F31-4CC0-B09F-D7B8-D656D429690C}"/>
                </a:ext>
              </a:extLst>
            </p:cNvPr>
            <p:cNvCxnSpPr/>
            <p:nvPr/>
          </p:nvCxnSpPr>
          <p:spPr>
            <a:xfrm flipH="1">
              <a:off x="7978180" y="548466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025A8E-E9EA-55E5-BEBD-170F4F8C7099}"/>
                </a:ext>
              </a:extLst>
            </p:cNvPr>
            <p:cNvCxnSpPr/>
            <p:nvPr/>
          </p:nvCxnSpPr>
          <p:spPr>
            <a:xfrm>
              <a:off x="9671684" y="548466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CA8BD7-C76B-874B-F1E2-38E6EE5B079C}"/>
                </a:ext>
              </a:extLst>
            </p:cNvPr>
            <p:cNvSpPr txBox="1"/>
            <p:nvPr/>
          </p:nvSpPr>
          <p:spPr>
            <a:xfrm>
              <a:off x="8110892" y="502221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AFB6A-3A87-A094-29FA-6CC096FF6519}"/>
                </a:ext>
              </a:extLst>
            </p:cNvPr>
            <p:cNvSpPr txBox="1"/>
            <p:nvPr/>
          </p:nvSpPr>
          <p:spPr>
            <a:xfrm>
              <a:off x="9815061" y="502221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673915"/>
            <a:ext cx="6915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Without further constraints, references would not lead to a linear order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09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903618"/>
                  </p:ext>
                </p:extLst>
              </p:nvPr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94" t="-1667" r="-20208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98" t="-1667" r="-103497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667" r="-2778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100000" r="-30208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203333" r="-30208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303333" r="-30208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940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13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 Aligned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references are aligned if the before and not-after statement can be ordered by narrowness/implication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09701" y="440070"/>
            <a:ext cx="2908431" cy="3384232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/>
              <p:nvPr/>
            </p:nvSpPr>
            <p:spPr>
              <a:xfrm>
                <a:off x="470267" y="3179958"/>
                <a:ext cx="752953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For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≼¬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400" dirty="0"/>
                  <a:t>  Means that if the first statement is true</a:t>
                </a:r>
                <a:br>
                  <a:rPr lang="en-US" sz="2400" dirty="0"/>
                </a:br>
                <a:r>
                  <a:rPr lang="en-US" sz="2400" dirty="0"/>
                  <a:t>     then the second statement will be true as well</a:t>
                </a:r>
              </a:p>
              <a:p>
                <a:pPr lvl="1"/>
                <a:r>
                  <a:rPr lang="en-US" sz="2400" dirty="0"/>
                  <a:t>That is, the first statement is narrower, more specific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" y="3179958"/>
                <a:ext cx="7529532" cy="1569660"/>
              </a:xfrm>
              <a:prstGeom prst="rect">
                <a:avLst/>
              </a:prstGeom>
              <a:blipFill>
                <a:blip r:embed="rId9"/>
                <a:stretch>
                  <a:fillRect l="-1215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D76EBC-CC95-49EF-2A2E-A2EE3B3A658F}"/>
              </a:ext>
            </a:extLst>
          </p:cNvPr>
          <p:cNvSpPr txBox="1"/>
          <p:nvPr/>
        </p:nvSpPr>
        <p:spPr>
          <a:xfrm>
            <a:off x="230819" y="5002408"/>
            <a:ext cx="898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Basic insight: the ordering of the points corresponds to the order of statements by narrowness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87016-58D0-93AE-6A78-3D6B718DD17B}"/>
              </a:ext>
            </a:extLst>
          </p:cNvPr>
          <p:cNvSpPr/>
          <p:nvPr/>
        </p:nvSpPr>
        <p:spPr>
          <a:xfrm>
            <a:off x="3300212" y="2424364"/>
            <a:ext cx="1157488" cy="2225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endParaRPr lang="en-US" i="1">
              <a:latin typeface="Cambria Math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47F64-3D7A-1E51-6960-A92F36BE5DAA}"/>
              </a:ext>
            </a:extLst>
          </p:cNvPr>
          <p:cNvSpPr/>
          <p:nvPr/>
        </p:nvSpPr>
        <p:spPr>
          <a:xfrm>
            <a:off x="2588794" y="2320844"/>
            <a:ext cx="1121193" cy="2225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endParaRPr lang="en-US" i="1">
              <a:latin typeface="Cambria Math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5E363D-E1EF-D300-AACA-28DF6E4D6BB9}"/>
              </a:ext>
            </a:extLst>
          </p:cNvPr>
          <p:cNvCxnSpPr>
            <a:cxnSpLocks/>
          </p:cNvCxnSpPr>
          <p:nvPr/>
        </p:nvCxnSpPr>
        <p:spPr>
          <a:xfrm flipH="1">
            <a:off x="1710494" y="2532401"/>
            <a:ext cx="878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37FF91-E7D5-E90E-5562-C12AD6A85F1F}"/>
              </a:ext>
            </a:extLst>
          </p:cNvPr>
          <p:cNvCxnSpPr>
            <a:cxnSpLocks/>
          </p:cNvCxnSpPr>
          <p:nvPr/>
        </p:nvCxnSpPr>
        <p:spPr>
          <a:xfrm flipH="1">
            <a:off x="1710494" y="2646948"/>
            <a:ext cx="1589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95D721-763A-89F6-9B78-B4747013BA1A}"/>
              </a:ext>
            </a:extLst>
          </p:cNvPr>
          <p:cNvCxnSpPr>
            <a:cxnSpLocks/>
          </p:cNvCxnSpPr>
          <p:nvPr/>
        </p:nvCxnSpPr>
        <p:spPr>
          <a:xfrm flipH="1">
            <a:off x="1710494" y="2766011"/>
            <a:ext cx="1999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AFB5685-30BC-BA8F-1ACB-75ADEBCC2E05}"/>
              </a:ext>
            </a:extLst>
          </p:cNvPr>
          <p:cNvCxnSpPr>
            <a:cxnSpLocks/>
          </p:cNvCxnSpPr>
          <p:nvPr/>
        </p:nvCxnSpPr>
        <p:spPr>
          <a:xfrm flipH="1">
            <a:off x="1710494" y="2885074"/>
            <a:ext cx="2747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F9D69B-CA3D-D8CE-A369-5074A7CC2AF4}"/>
                  </a:ext>
                </a:extLst>
              </p:cNvPr>
              <p:cNvSpPr txBox="1"/>
              <p:nvPr/>
            </p:nvSpPr>
            <p:spPr>
              <a:xfrm>
                <a:off x="1989953" y="2349439"/>
                <a:ext cx="3193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F9D69B-CA3D-D8CE-A369-5074A7CC2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953" y="2349439"/>
                <a:ext cx="319382" cy="2308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5B47F5-CB53-50C3-C221-5EB9B86B4CB9}"/>
                  </a:ext>
                </a:extLst>
              </p:cNvPr>
              <p:cNvSpPr txBox="1"/>
              <p:nvPr/>
            </p:nvSpPr>
            <p:spPr>
              <a:xfrm>
                <a:off x="2142353" y="2465743"/>
                <a:ext cx="32207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5B47F5-CB53-50C3-C221-5EB9B86B4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353" y="2465743"/>
                <a:ext cx="322076" cy="2308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B960C0-9762-2E5D-070B-FF5D74BFC882}"/>
                  </a:ext>
                </a:extLst>
              </p:cNvPr>
              <p:cNvSpPr txBox="1"/>
              <p:nvPr/>
            </p:nvSpPr>
            <p:spPr>
              <a:xfrm>
                <a:off x="2294753" y="2582047"/>
                <a:ext cx="411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B960C0-9762-2E5D-070B-FF5D74BF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53" y="2582047"/>
                <a:ext cx="411202" cy="2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E0EF3E-E2EA-AC29-E410-F95E95832199}"/>
                  </a:ext>
                </a:extLst>
              </p:cNvPr>
              <p:cNvSpPr txBox="1"/>
              <p:nvPr/>
            </p:nvSpPr>
            <p:spPr>
              <a:xfrm>
                <a:off x="2447153" y="2704367"/>
                <a:ext cx="41389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E0EF3E-E2EA-AC29-E410-F95E95832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153" y="2704367"/>
                <a:ext cx="413895" cy="230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48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14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Filling the whole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443097"/>
            <a:ext cx="9423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two different references overlap, we can’t say one is before the other: we can’t fully resolve the linear order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99626" y="772344"/>
            <a:ext cx="2908431" cy="2357947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8E0169-9670-F09E-E325-7D5CBA4033BD}"/>
              </a:ext>
            </a:extLst>
          </p:cNvPr>
          <p:cNvGrpSpPr/>
          <p:nvPr/>
        </p:nvGrpSpPr>
        <p:grpSpPr>
          <a:xfrm>
            <a:off x="383039" y="2932475"/>
            <a:ext cx="4289397" cy="2164712"/>
            <a:chOff x="6836985" y="2783185"/>
            <a:chExt cx="4290637" cy="29517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CE37616-E8E7-F2BE-40A3-7D133DE1217F}"/>
                </a:ext>
              </a:extLst>
            </p:cNvPr>
            <p:cNvGrpSpPr/>
            <p:nvPr/>
          </p:nvGrpSpPr>
          <p:grpSpPr>
            <a:xfrm>
              <a:off x="8448698" y="2783185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AE34084-B26B-C454-1571-4F5E5A445084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98D053A-6F53-0BC7-74CA-C88066615BB0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CD654D8-2B7B-C186-2161-A18B8DF0D2DE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00DF7DF0-18D6-5FA8-7D94-89B2C97D1477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212DCFB4-7231-8ADD-950E-EA5F74FCE49A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637FB2-F08F-103C-12A3-0185826351CF}"/>
                </a:ext>
              </a:extLst>
            </p:cNvPr>
            <p:cNvGrpSpPr/>
            <p:nvPr/>
          </p:nvGrpSpPr>
          <p:grpSpPr>
            <a:xfrm>
              <a:off x="6836985" y="2969706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1E8961D-593A-BCC7-EE71-B9BE20DBEABA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F77DF5-D25E-018B-8C38-7DB9205F836B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584AEDC-1109-DB0E-A617-3EE11E3C5604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7EAFFD-9906-133A-37EF-82994327F744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69217C0-B1D3-7152-3E09-481250C2A828}"/>
              </a:ext>
            </a:extLst>
          </p:cNvPr>
          <p:cNvSpPr txBox="1"/>
          <p:nvPr/>
        </p:nvSpPr>
        <p:spPr>
          <a:xfrm>
            <a:off x="3834814" y="3857925"/>
            <a:ext cx="55763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Moreover, if two references don’t overlap and there can be something in between, we must be able to put a reference there</a:t>
            </a:r>
          </a:p>
        </p:txBody>
      </p:sp>
    </p:spTree>
    <p:extLst>
      <p:ext uri="{BB962C8B-B14F-4D97-AF65-F5344CB8AC3E}">
        <p14:creationId xmlns:p14="http://schemas.microsoft.com/office/powerpoint/2010/main" val="700438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15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3. Refinable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set of references is refinable if we can address the previous two problems and resolve the full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E13B16-7F04-8B74-68D2-BEDF0EF049F3}"/>
              </a:ext>
            </a:extLst>
          </p:cNvPr>
          <p:cNvGrpSpPr/>
          <p:nvPr/>
        </p:nvGrpSpPr>
        <p:grpSpPr>
          <a:xfrm>
            <a:off x="9034347" y="909004"/>
            <a:ext cx="2908431" cy="2631041"/>
            <a:chOff x="905733" y="3588693"/>
            <a:chExt cx="2908431" cy="2631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/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blipFill>
                  <a:blip r:embed="rId2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2DED266-E604-DAC3-659C-336F70A1B0B7}"/>
                </a:ext>
              </a:extLst>
            </p:cNvPr>
            <p:cNvCxnSpPr/>
            <p:nvPr/>
          </p:nvCxnSpPr>
          <p:spPr>
            <a:xfrm flipH="1">
              <a:off x="1135240" y="4185288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0B90EE1-D89D-D049-EFF8-1877BAAAE546}"/>
                </a:ext>
              </a:extLst>
            </p:cNvPr>
            <p:cNvCxnSpPr/>
            <p:nvPr/>
          </p:nvCxnSpPr>
          <p:spPr>
            <a:xfrm>
              <a:off x="2828743" y="4185288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/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blipFill>
                  <a:blip r:embed="rId3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/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blipFill>
                  <a:blip r:embed="rId4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/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blipFill>
                  <a:blip r:embed="rId5"/>
                  <a:stretch>
                    <a:fillRect l="-22500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905733" y="4293051"/>
              <a:ext cx="2678925" cy="192668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24F897-6A14-E0D7-CEFD-8363EF9E5086}"/>
              </a:ext>
            </a:extLst>
          </p:cNvPr>
          <p:cNvSpPr txBox="1"/>
          <p:nvPr/>
        </p:nvSpPr>
        <p:spPr>
          <a:xfrm>
            <a:off x="4015463" y="4741744"/>
            <a:ext cx="5037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If something can be found between two references, then there must be another reference in between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8FE166-7828-1AA3-9D28-75DE441830F4}"/>
              </a:ext>
            </a:extLst>
          </p:cNvPr>
          <p:cNvGrpSpPr/>
          <p:nvPr/>
        </p:nvGrpSpPr>
        <p:grpSpPr>
          <a:xfrm>
            <a:off x="306005" y="3437245"/>
            <a:ext cx="4289397" cy="2838175"/>
            <a:chOff x="7705817" y="1238062"/>
            <a:chExt cx="4289397" cy="28381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8E0169-9670-F09E-E325-7D5CBA4033BD}"/>
                </a:ext>
              </a:extLst>
            </p:cNvPr>
            <p:cNvGrpSpPr/>
            <p:nvPr/>
          </p:nvGrpSpPr>
          <p:grpSpPr>
            <a:xfrm>
              <a:off x="7705817" y="1911525"/>
              <a:ext cx="4289397" cy="2164712"/>
              <a:chOff x="6836985" y="2783185"/>
              <a:chExt cx="4290637" cy="295178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CE37616-E8E7-F2BE-40A3-7D133DE1217F}"/>
                  </a:ext>
                </a:extLst>
              </p:cNvPr>
              <p:cNvGrpSpPr/>
              <p:nvPr/>
            </p:nvGrpSpPr>
            <p:grpSpPr>
              <a:xfrm>
                <a:off x="8448698" y="2783185"/>
                <a:ext cx="2678924" cy="2951784"/>
                <a:chOff x="7978180" y="2534608"/>
                <a:chExt cx="2678924" cy="29517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AE34084-B26B-C454-1571-4F5E5A445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t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A763CC82-9E0F-4C0F-9CC3-01E846C7C3C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89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898D053A-6F53-0BC7-74CA-C88066615BB0}"/>
                    </a:ext>
                  </a:extLst>
                </p:cNvPr>
                <p:cNvCxnSpPr/>
                <p:nvPr/>
              </p:nvCxnSpPr>
              <p:spPr>
                <a:xfrm flipH="1">
                  <a:off x="7978180" y="299891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ECD654D8-2B7B-C186-2161-A18B8DF0D2DE}"/>
                    </a:ext>
                  </a:extLst>
                </p:cNvPr>
                <p:cNvCxnSpPr/>
                <p:nvPr/>
              </p:nvCxnSpPr>
              <p:spPr>
                <a:xfrm>
                  <a:off x="9671683" y="299891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00DF7DF0-18D6-5FA8-7D94-89B2C97D14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8D5C3DFD-469C-4AC2-B8FE-3778BF023D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212DCFB4-7231-8ADD-950E-EA5F74FCE4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B950BCC-20AA-4149-8AEB-C96F256964B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6637FB2-F08F-103C-12A3-0185826351CF}"/>
                  </a:ext>
                </a:extLst>
              </p:cNvPr>
              <p:cNvGrpSpPr/>
              <p:nvPr/>
            </p:nvGrpSpPr>
            <p:grpSpPr>
              <a:xfrm>
                <a:off x="6836985" y="2969706"/>
                <a:ext cx="2678925" cy="2765263"/>
                <a:chOff x="7978180" y="2721129"/>
                <a:chExt cx="2678925" cy="27652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b"/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31E8961D-593A-BCC7-EE71-B9BE20DBEABA}"/>
                    </a:ext>
                  </a:extLst>
                </p:cNvPr>
                <p:cNvCxnSpPr/>
                <p:nvPr/>
              </p:nvCxnSpPr>
              <p:spPr>
                <a:xfrm flipH="1">
                  <a:off x="7978180" y="548466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D2F77DF5-D25E-018B-8C38-7DB9205F836B}"/>
                    </a:ext>
                  </a:extLst>
                </p:cNvPr>
                <p:cNvCxnSpPr/>
                <p:nvPr/>
              </p:nvCxnSpPr>
              <p:spPr>
                <a:xfrm>
                  <a:off x="9671684" y="548466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7584AEDC-1109-DB0E-A617-3EE11E3C56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1F2C728D-BFA8-4EA3-AB81-07970F5D53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B57EAFFD-9906-133A-37EF-82994327F7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AE94FAC-7522-4E04-918A-94DE3C9F3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/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blipFill>
                  <a:blip r:embed="rId16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07C284A-650F-5C15-4D63-AD0C3239C2AA}"/>
              </a:ext>
            </a:extLst>
          </p:cNvPr>
          <p:cNvSpPr txBox="1"/>
          <p:nvPr/>
        </p:nvSpPr>
        <p:spPr>
          <a:xfrm>
            <a:off x="306005" y="2578589"/>
            <a:ext cx="7016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If two references overlap, we can find a reference that refines the overlap</a:t>
            </a:r>
          </a:p>
        </p:txBody>
      </p:sp>
    </p:spTree>
    <p:extLst>
      <p:ext uri="{BB962C8B-B14F-4D97-AF65-F5344CB8AC3E}">
        <p14:creationId xmlns:p14="http://schemas.microsoft.com/office/powerpoint/2010/main" val="3470055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1552-C1B0-4E70-B78D-477693E9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8210F1-AB16-4B4B-B384-E46BCA385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033" y="275026"/>
          <a:ext cx="4379010" cy="28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12849120" imgH="8315280" progId="CorelPHOTOPAINT.Image.16">
                  <p:embed/>
                </p:oleObj>
              </mc:Choice>
              <mc:Fallback>
                <p:oleObj name="PHOTO-PAINT" r:id="rId2" imgW="12849120" imgH="8315280" progId="CorelPHOTOPAINT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A8210F1-AB16-4B4B-B384-E46BCA38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033" y="275026"/>
                        <a:ext cx="4379010" cy="2825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95B9D46-8AF0-42E6-B8B8-62A26D3E2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9683" y="1381341"/>
          <a:ext cx="4379009" cy="282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12858480" imgH="8305560" progId="CorelPHOTOPAINT.Image.16">
                  <p:embed/>
                </p:oleObj>
              </mc:Choice>
              <mc:Fallback>
                <p:oleObj name="PHOTO-PAINT" r:id="rId4" imgW="12858480" imgH="8305560" progId="CorelPHOTOPAINT.Image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95B9D46-8AF0-42E6-B8B8-62A26D3E2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9683" y="1381341"/>
                        <a:ext cx="4379009" cy="282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AC6D84-C8B7-4715-BF54-309FEC075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52" y="2938949"/>
          <a:ext cx="4757576" cy="306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6" imgW="12839400" imgH="8305560" progId="CorelPHOTOPAINT.Image.16">
                  <p:embed/>
                </p:oleObj>
              </mc:Choice>
              <mc:Fallback>
                <p:oleObj name="PHOTO-PAINT" r:id="rId6" imgW="12839400" imgH="8305560" progId="CorelPHOTOPAINT.Image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AC6D84-C8B7-4715-BF54-309FEC075A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352" y="2938949"/>
                        <a:ext cx="4757576" cy="306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F0168CC-7E6B-496E-8B86-8EDD27D7B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2697" y="4236793"/>
          <a:ext cx="4698364" cy="3019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8" imgW="12858480" imgH="8286480" progId="CorelPHOTOPAINT.Image.16">
                  <p:embed/>
                </p:oleObj>
              </mc:Choice>
              <mc:Fallback>
                <p:oleObj name="PHOTO-PAINT" r:id="rId8" imgW="12858480" imgH="8286480" progId="CorelPHOTOPAINT.Image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F0168CC-7E6B-496E-8B86-8EDD27D7B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2697" y="4236793"/>
                        <a:ext cx="4698364" cy="3019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D07E64-FAF0-4398-AC5E-07AB2F477E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0817" y="0"/>
          <a:ext cx="5099566" cy="328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0" imgW="12858480" imgH="8305560" progId="CorelPHOTOPAINT.Image.16">
                  <p:embed/>
                </p:oleObj>
              </mc:Choice>
              <mc:Fallback>
                <p:oleObj name="PHOTO-PAINT" r:id="rId10" imgW="12858480" imgH="8305560" progId="CorelPHOTOPAINT.Image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D07E64-FAF0-4398-AC5E-07AB2F47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60817" y="0"/>
                        <a:ext cx="5099566" cy="3284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C17FE8F-C922-484D-ABD5-8724E5E869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4655" y="1746144"/>
          <a:ext cx="5099566" cy="3289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2" imgW="12839400" imgH="8305560" progId="CorelPHOTOPAINT.Image.16">
                  <p:embed/>
                </p:oleObj>
              </mc:Choice>
              <mc:Fallback>
                <p:oleObj name="PHOTO-PAINT" r:id="rId12" imgW="12839400" imgH="8305560" progId="CorelPHOTOPAINT.Image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C17FE8F-C922-484D-ABD5-8724E5E86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34655" y="1746144"/>
                        <a:ext cx="5099566" cy="3289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784B70A-73AF-4A78-8B7B-97426BF4FC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8173" y="3918589"/>
          <a:ext cx="5126794" cy="328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4" imgW="12849120" imgH="8267400" progId="CorelPHOTOPAINT.Image.16">
                  <p:embed/>
                </p:oleObj>
              </mc:Choice>
              <mc:Fallback>
                <p:oleObj name="PHOTO-PAINT" r:id="rId14" imgW="12849120" imgH="8267400" progId="CorelPHOTOPAINT.Image.16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784B70A-73AF-4A78-8B7B-97426BF4F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38173" y="3918589"/>
                        <a:ext cx="5126794" cy="328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58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ordering theorem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4F724-C48F-46CA-BC28-9E3D893D9D95}"/>
              </a:ext>
            </a:extLst>
          </p:cNvPr>
          <p:cNvSpPr txBox="1"/>
          <p:nvPr/>
        </p:nvSpPr>
        <p:spPr>
          <a:xfrm>
            <a:off x="119730" y="1103626"/>
            <a:ext cx="1207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define an </a:t>
            </a:r>
            <a:r>
              <a:rPr lang="en-US" sz="2400" b="1" dirty="0"/>
              <a:t>ordered</a:t>
            </a:r>
            <a:r>
              <a:rPr lang="en-US" sz="2400" dirty="0"/>
              <a:t> sequence (e.g. of “instants”), the references must be (</a:t>
            </a:r>
            <a:r>
              <a:rPr lang="en-US" sz="2400" dirty="0" err="1"/>
              <a:t>nec</a:t>
            </a:r>
            <a:r>
              <a:rPr lang="en-US" sz="2400" dirty="0"/>
              <a:t>/</a:t>
            </a:r>
            <a:r>
              <a:rPr lang="en-US" sz="2400" dirty="0" err="1"/>
              <a:t>suff</a:t>
            </a:r>
            <a:r>
              <a:rPr lang="en-US" sz="2400" dirty="0"/>
              <a:t> conditions):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Strict – an event is strictly before/on/after the reference (doesn’t extend over the “on”)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Aligned – shared notion of before and after (logical relationship between statements)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Refinable – overlaps can always be resolved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CCBA2-0C98-4406-B79B-2742549B4EA4}"/>
              </a:ext>
            </a:extLst>
          </p:cNvPr>
          <p:cNvSpPr txBox="1"/>
          <p:nvPr/>
        </p:nvSpPr>
        <p:spPr>
          <a:xfrm>
            <a:off x="193431" y="2883330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Additionally: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1BDF7-2BE7-4E07-91DE-E6038D0A0684}"/>
              </a:ext>
            </a:extLst>
          </p:cNvPr>
          <p:cNvSpPr txBox="1"/>
          <p:nvPr/>
        </p:nvSpPr>
        <p:spPr>
          <a:xfrm>
            <a:off x="-1" y="5203514"/>
            <a:ext cx="941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 time/space, these conditions are idealizations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/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Between any two references we can always have another reference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real numbers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blipFill>
                <a:blip r:embed="rId2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/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Only finitely many references between any two references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integers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blipFill>
                <a:blip r:embed="rId3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9527EBA-7841-4310-ABBD-C45A5D37FAA2}"/>
              </a:ext>
            </a:extLst>
          </p:cNvPr>
          <p:cNvSpPr txBox="1"/>
          <p:nvPr/>
        </p:nvSpPr>
        <p:spPr>
          <a:xfrm>
            <a:off x="6867331" y="2350120"/>
            <a:ext cx="481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Gives you ordered points with the order topology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DF4DF-05DB-9AC2-BBFF-5007260A0DC2}"/>
              </a:ext>
            </a:extLst>
          </p:cNvPr>
          <p:cNvSpPr txBox="1"/>
          <p:nvPr/>
        </p:nvSpPr>
        <p:spPr>
          <a:xfrm>
            <a:off x="5302691" y="3074774"/>
            <a:ext cx="586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Dense order, which the closure on arbitrary union completes</a:t>
            </a:r>
          </a:p>
        </p:txBody>
      </p:sp>
    </p:spTree>
    <p:extLst>
      <p:ext uri="{BB962C8B-B14F-4D97-AF65-F5344CB8AC3E}">
        <p14:creationId xmlns:p14="http://schemas.microsoft.com/office/powerpoint/2010/main" val="2352973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7D5C2-5184-47FD-A8ED-02B581C5EECA}"/>
              </a:ext>
            </a:extLst>
          </p:cNvPr>
          <p:cNvSpPr txBox="1"/>
          <p:nvPr/>
        </p:nvSpPr>
        <p:spPr>
          <a:xfrm>
            <a:off x="174380" y="975652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ticks of a clock have an extent and so do the events (references not strict)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this model break down?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76A23-C05C-479B-80A2-10415C940777}"/>
              </a:ext>
            </a:extLst>
          </p:cNvPr>
          <p:cNvSpPr txBox="1"/>
          <p:nvPr/>
        </p:nvSpPr>
        <p:spPr>
          <a:xfrm>
            <a:off x="193431" y="1506315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clocks have jitter, they cannot achieve perfect synchronization (references not aligned)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58182-C97B-410A-99CA-A5398A88FD74}"/>
              </a:ext>
            </a:extLst>
          </p:cNvPr>
          <p:cNvSpPr txBox="1"/>
          <p:nvPr/>
        </p:nvSpPr>
        <p:spPr>
          <a:xfrm>
            <a:off x="212482" y="2036978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cannot make clock ticks as narrow as we want (references not refinable)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C373-BAA7-4714-B0C5-D7C1E56D72BA}"/>
              </a:ext>
            </a:extLst>
          </p:cNvPr>
          <p:cNvSpPr txBox="1"/>
          <p:nvPr/>
        </p:nvSpPr>
        <p:spPr>
          <a:xfrm>
            <a:off x="-2" y="2901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 consistent </a:t>
            </a:r>
            <a:r>
              <a:rPr lang="en-US" sz="3600" b="1" dirty="0">
                <a:solidFill>
                  <a:srgbClr val="FF0000"/>
                </a:solidFill>
              </a:rPr>
              <a:t>ordering</a:t>
            </a:r>
            <a:r>
              <a:rPr lang="en-US" sz="3600" dirty="0">
                <a:solidFill>
                  <a:srgbClr val="FF0000"/>
                </a:solidFill>
              </a:rPr>
              <a:t>: no “consistent” “before” and “after”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FA58D6-4DEB-46E1-A0C1-54E85E12282E}"/>
              </a:ext>
            </a:extLst>
          </p:cNvPr>
          <p:cNvSpPr txBox="1"/>
          <p:nvPr/>
        </p:nvSpPr>
        <p:spPr>
          <a:xfrm>
            <a:off x="-2" y="4683915"/>
            <a:ext cx="9268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 better understanding of space-time means creating a more realistic formal model that accounts for those failures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CE51C-68BE-4462-9222-7CAF95559F6E}"/>
              </a:ext>
            </a:extLst>
          </p:cNvPr>
          <p:cNvSpPr txBox="1"/>
          <p:nvPr/>
        </p:nvSpPr>
        <p:spPr>
          <a:xfrm>
            <a:off x="244806" y="3630665"/>
            <a:ext cx="1184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relativity, different observers measure time differently, but the order is the same. We should expect this to fail at “small” scales.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2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28BF8-560D-8A5A-9A3C-4C0C813C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39889-C0FC-4EC0-EA1B-0D98D3AD697C}"/>
              </a:ext>
            </a:extLst>
          </p:cNvPr>
          <p:cNvSpPr txBox="1"/>
          <p:nvPr/>
        </p:nvSpPr>
        <p:spPr>
          <a:xfrm>
            <a:off x="4484602" y="1191342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Lack of order at small scales,</a:t>
            </a:r>
            <a:br>
              <a:rPr lang="en-US" sz="3600" dirty="0"/>
            </a:br>
            <a:r>
              <a:rPr lang="en-US" sz="3600" dirty="0"/>
              <a:t>order at large enough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8251-9B7A-7412-ED13-BC98B44BE491}"/>
              </a:ext>
            </a:extLst>
          </p:cNvPr>
          <p:cNvSpPr txBox="1"/>
          <p:nvPr/>
        </p:nvSpPr>
        <p:spPr>
          <a:xfrm>
            <a:off x="457198" y="5092826"/>
            <a:ext cx="8805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Current mathematical tools have a hard division between topology and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E4882-4542-2858-45D3-A58D10A9C932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type of models should we use?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D95ECF-2EF2-8485-360A-32779D630A1A}"/>
              </a:ext>
            </a:extLst>
          </p:cNvPr>
          <p:cNvGrpSpPr/>
          <p:nvPr/>
        </p:nvGrpSpPr>
        <p:grpSpPr>
          <a:xfrm>
            <a:off x="1241685" y="1487984"/>
            <a:ext cx="2718097" cy="2870522"/>
            <a:chOff x="1643605" y="1632030"/>
            <a:chExt cx="2718097" cy="28705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386739-982A-B3A0-73E4-15321F4B44E7}"/>
                </a:ext>
              </a:extLst>
            </p:cNvPr>
            <p:cNvSpPr/>
            <p:nvPr/>
          </p:nvSpPr>
          <p:spPr>
            <a:xfrm>
              <a:off x="1643605" y="4398380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6E9DE5-A556-1043-DBDD-D18671B7B5E7}"/>
                </a:ext>
              </a:extLst>
            </p:cNvPr>
            <p:cNvSpPr/>
            <p:nvPr/>
          </p:nvSpPr>
          <p:spPr>
            <a:xfrm>
              <a:off x="2166390" y="3856303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9635D0-D695-CAFA-BAC5-83D867573D43}"/>
                </a:ext>
              </a:extLst>
            </p:cNvPr>
            <p:cNvSpPr/>
            <p:nvPr/>
          </p:nvSpPr>
          <p:spPr>
            <a:xfrm>
              <a:off x="2689175" y="3314226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51D6D2-6B5D-EF2F-71FC-091ADDF93354}"/>
                </a:ext>
              </a:extLst>
            </p:cNvPr>
            <p:cNvSpPr/>
            <p:nvPr/>
          </p:nvSpPr>
          <p:spPr>
            <a:xfrm>
              <a:off x="3211960" y="2772149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3C518F-1918-4715-6087-467EEBAB2E50}"/>
                </a:ext>
              </a:extLst>
            </p:cNvPr>
            <p:cNvSpPr/>
            <p:nvPr/>
          </p:nvSpPr>
          <p:spPr>
            <a:xfrm>
              <a:off x="3734745" y="2230072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94FEB3-12EB-9BEC-0309-C94BAB7143D2}"/>
                </a:ext>
              </a:extLst>
            </p:cNvPr>
            <p:cNvSpPr/>
            <p:nvPr/>
          </p:nvSpPr>
          <p:spPr>
            <a:xfrm>
              <a:off x="4257530" y="1687995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A25220-F658-3D23-1966-91B92681BC4C}"/>
                </a:ext>
              </a:extLst>
            </p:cNvPr>
            <p:cNvSpPr/>
            <p:nvPr/>
          </p:nvSpPr>
          <p:spPr>
            <a:xfrm>
              <a:off x="1817225" y="3472405"/>
              <a:ext cx="914400" cy="960699"/>
            </a:xfrm>
            <a:custGeom>
              <a:avLst/>
              <a:gdLst>
                <a:gd name="connsiteX0" fmla="*/ 914400 w 914400"/>
                <a:gd name="connsiteY0" fmla="*/ 0 h 960699"/>
                <a:gd name="connsiteX1" fmla="*/ 752355 w 914400"/>
                <a:gd name="connsiteY1" fmla="*/ 694481 h 960699"/>
                <a:gd name="connsiteX2" fmla="*/ 0 w 914400"/>
                <a:gd name="connsiteY2" fmla="*/ 960699 h 96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60699">
                  <a:moveTo>
                    <a:pt x="914400" y="0"/>
                  </a:moveTo>
                  <a:cubicBezTo>
                    <a:pt x="909577" y="267182"/>
                    <a:pt x="904755" y="534365"/>
                    <a:pt x="752355" y="694481"/>
                  </a:cubicBezTo>
                  <a:cubicBezTo>
                    <a:pt x="599955" y="854597"/>
                    <a:pt x="299977" y="907648"/>
                    <a:pt x="0" y="96069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D14E4-E352-C790-7397-DE0FDD3124D1}"/>
                </a:ext>
              </a:extLst>
            </p:cNvPr>
            <p:cNvSpPr/>
            <p:nvPr/>
          </p:nvSpPr>
          <p:spPr>
            <a:xfrm>
              <a:off x="2963119" y="2419109"/>
              <a:ext cx="937549" cy="925975"/>
            </a:xfrm>
            <a:custGeom>
              <a:avLst/>
              <a:gdLst>
                <a:gd name="connsiteX0" fmla="*/ 937549 w 937549"/>
                <a:gd name="connsiteY0" fmla="*/ 0 h 925975"/>
                <a:gd name="connsiteX1" fmla="*/ 613458 w 937549"/>
                <a:gd name="connsiteY1" fmla="*/ 590309 h 925975"/>
                <a:gd name="connsiteX2" fmla="*/ 0 w 937549"/>
                <a:gd name="connsiteY2" fmla="*/ 925975 h 92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25975">
                  <a:moveTo>
                    <a:pt x="937549" y="0"/>
                  </a:moveTo>
                  <a:cubicBezTo>
                    <a:pt x="853632" y="217990"/>
                    <a:pt x="769716" y="435980"/>
                    <a:pt x="613458" y="590309"/>
                  </a:cubicBezTo>
                  <a:cubicBezTo>
                    <a:pt x="457200" y="744638"/>
                    <a:pt x="228600" y="835306"/>
                    <a:pt x="0" y="9259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1E37CC-9DCD-10E8-6B03-196EDE87C7C9}"/>
                </a:ext>
              </a:extLst>
            </p:cNvPr>
            <p:cNvSpPr/>
            <p:nvPr/>
          </p:nvSpPr>
          <p:spPr>
            <a:xfrm>
              <a:off x="2939970" y="1863524"/>
              <a:ext cx="1383402" cy="1481560"/>
            </a:xfrm>
            <a:custGeom>
              <a:avLst/>
              <a:gdLst>
                <a:gd name="connsiteX0" fmla="*/ 1365812 w 1383402"/>
                <a:gd name="connsiteY0" fmla="*/ 0 h 1481560"/>
                <a:gd name="connsiteX1" fmla="*/ 1192192 w 1383402"/>
                <a:gd name="connsiteY1" fmla="*/ 925975 h 1481560"/>
                <a:gd name="connsiteX2" fmla="*/ 0 w 1383402"/>
                <a:gd name="connsiteY2" fmla="*/ 1481560 h 148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402" h="1481560">
                  <a:moveTo>
                    <a:pt x="1365812" y="0"/>
                  </a:moveTo>
                  <a:cubicBezTo>
                    <a:pt x="1392819" y="339524"/>
                    <a:pt x="1419827" y="679048"/>
                    <a:pt x="1192192" y="925975"/>
                  </a:cubicBezTo>
                  <a:cubicBezTo>
                    <a:pt x="964557" y="1172902"/>
                    <a:pt x="482278" y="1327231"/>
                    <a:pt x="0" y="14815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A52B0E5-0AFA-4CE9-F1C4-FC6B5D201EE5}"/>
                </a:ext>
              </a:extLst>
            </p:cNvPr>
            <p:cNvSpPr/>
            <p:nvPr/>
          </p:nvSpPr>
          <p:spPr>
            <a:xfrm>
              <a:off x="2176041" y="2731625"/>
              <a:ext cx="937549" cy="995423"/>
            </a:xfrm>
            <a:custGeom>
              <a:avLst/>
              <a:gdLst>
                <a:gd name="connsiteX0" fmla="*/ 937549 w 937549"/>
                <a:gd name="connsiteY0" fmla="*/ 0 h 995423"/>
                <a:gd name="connsiteX1" fmla="*/ 277792 w 937549"/>
                <a:gd name="connsiteY1" fmla="*/ 243069 h 995423"/>
                <a:gd name="connsiteX2" fmla="*/ 0 w 937549"/>
                <a:gd name="connsiteY2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95423">
                  <a:moveTo>
                    <a:pt x="937549" y="0"/>
                  </a:moveTo>
                  <a:cubicBezTo>
                    <a:pt x="685799" y="38582"/>
                    <a:pt x="434050" y="77165"/>
                    <a:pt x="277792" y="243069"/>
                  </a:cubicBezTo>
                  <a:cubicBezTo>
                    <a:pt x="121534" y="408973"/>
                    <a:pt x="60767" y="702198"/>
                    <a:pt x="0" y="99542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D059B7-40FD-9D01-3ED4-53A75BA2AD98}"/>
                </a:ext>
              </a:extLst>
            </p:cNvPr>
            <p:cNvSpPr/>
            <p:nvPr/>
          </p:nvSpPr>
          <p:spPr>
            <a:xfrm>
              <a:off x="1713053" y="2824223"/>
              <a:ext cx="1412112" cy="1423686"/>
            </a:xfrm>
            <a:custGeom>
              <a:avLst/>
              <a:gdLst>
                <a:gd name="connsiteX0" fmla="*/ 1412112 w 1412112"/>
                <a:gd name="connsiteY0" fmla="*/ 0 h 1423686"/>
                <a:gd name="connsiteX1" fmla="*/ 289367 w 1412112"/>
                <a:gd name="connsiteY1" fmla="*/ 428263 h 1423686"/>
                <a:gd name="connsiteX2" fmla="*/ 0 w 1412112"/>
                <a:gd name="connsiteY2" fmla="*/ 1423686 h 142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112" h="1423686">
                  <a:moveTo>
                    <a:pt x="1412112" y="0"/>
                  </a:moveTo>
                  <a:cubicBezTo>
                    <a:pt x="968415" y="95491"/>
                    <a:pt x="524719" y="190982"/>
                    <a:pt x="289367" y="428263"/>
                  </a:cubicBezTo>
                  <a:cubicBezTo>
                    <a:pt x="54015" y="665544"/>
                    <a:pt x="27007" y="1044615"/>
                    <a:pt x="0" y="14236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6F1E8B-1C82-0E9E-CFDA-2CEB9F1E511C}"/>
                </a:ext>
              </a:extLst>
            </p:cNvPr>
            <p:cNvSpPr/>
            <p:nvPr/>
          </p:nvSpPr>
          <p:spPr>
            <a:xfrm>
              <a:off x="3205458" y="1632030"/>
              <a:ext cx="1077175" cy="1030147"/>
            </a:xfrm>
            <a:custGeom>
              <a:avLst/>
              <a:gdLst>
                <a:gd name="connsiteX0" fmla="*/ 1077175 w 1077175"/>
                <a:gd name="connsiteY0" fmla="*/ 0 h 1030147"/>
                <a:gd name="connsiteX1" fmla="*/ 174350 w 1077175"/>
                <a:gd name="connsiteY1" fmla="*/ 277793 h 1030147"/>
                <a:gd name="connsiteX2" fmla="*/ 729 w 1077175"/>
                <a:gd name="connsiteY2" fmla="*/ 1030147 h 10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7175" h="1030147">
                  <a:moveTo>
                    <a:pt x="1077175" y="0"/>
                  </a:moveTo>
                  <a:cubicBezTo>
                    <a:pt x="715466" y="53051"/>
                    <a:pt x="353758" y="106102"/>
                    <a:pt x="174350" y="277793"/>
                  </a:cubicBezTo>
                  <a:cubicBezTo>
                    <a:pt x="-5058" y="449484"/>
                    <a:pt x="-2165" y="739815"/>
                    <a:pt x="729" y="10301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B499C2B-2F92-41F9-8096-FCE37D5BD423}"/>
              </a:ext>
            </a:extLst>
          </p:cNvPr>
          <p:cNvSpPr txBox="1"/>
          <p:nvPr/>
        </p:nvSpPr>
        <p:spPr>
          <a:xfrm>
            <a:off x="2287255" y="2629905"/>
            <a:ext cx="738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What we can distinguish experimentally (i.e. topology) seems to be linked to how precisely we want to distinguish (i.e. geometry)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22D0F-F50F-92C0-06D6-57E8779CA604}"/>
              </a:ext>
            </a:extLst>
          </p:cNvPr>
          <p:cNvSpPr txBox="1"/>
          <p:nvPr/>
        </p:nvSpPr>
        <p:spPr>
          <a:xfrm>
            <a:off x="9688740" y="280015"/>
            <a:ext cx="219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Hard to say, but we can argue from necessity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D5E7F9-A046-B1C5-52ED-B338B2B6F2DF}"/>
              </a:ext>
            </a:extLst>
          </p:cNvPr>
          <p:cNvCxnSpPr/>
          <p:nvPr/>
        </p:nvCxnSpPr>
        <p:spPr>
          <a:xfrm flipH="1" flipV="1">
            <a:off x="9306046" y="789800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A47F90-69D1-2EB7-EE8E-37A0A3B1F8D0}"/>
              </a:ext>
            </a:extLst>
          </p:cNvPr>
          <p:cNvSpPr txBox="1"/>
          <p:nvPr/>
        </p:nvSpPr>
        <p:spPr>
          <a:xfrm>
            <a:off x="639404" y="1253094"/>
            <a:ext cx="2033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(N.B. this is a toy model, each point should have infinitely many neighbors)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0EAE58-AC43-778A-9EE4-095686894BED}"/>
              </a:ext>
            </a:extLst>
          </p:cNvPr>
          <p:cNvSpPr txBox="1"/>
          <p:nvPr/>
        </p:nvSpPr>
        <p:spPr>
          <a:xfrm>
            <a:off x="7332562" y="6263086"/>
            <a:ext cx="246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new math?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B06F3D-D279-54EB-8D9A-5D435892DE95}"/>
              </a:ext>
            </a:extLst>
          </p:cNvPr>
          <p:cNvCxnSpPr/>
          <p:nvPr/>
        </p:nvCxnSpPr>
        <p:spPr>
          <a:xfrm flipH="1" flipV="1">
            <a:off x="6510760" y="6244811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34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B46AA-E440-FE07-77F5-20239540E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1310-3EEC-CE8C-8E87-8E38B630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02942-9A19-E6A4-2F98-731263205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2B5C-882D-6251-60D1-BA2EAE93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2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7055-F0CC-B8BE-252D-6E14512B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B31D3-C5B4-B496-54AF-77D2565F3A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Real numbers can be recovered from an idealized metrological model</a:t>
                </a:r>
              </a:p>
              <a:p>
                <a:pPr lvl="1"/>
                <a:r>
                  <a:rPr lang="en-US" dirty="0"/>
                  <a:t>Ordering of values comes from the ordering logical structure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3≤5</m:t>
                    </m:r>
                  </m:oMath>
                </a14:m>
                <a:r>
                  <a:rPr lang="en-US" dirty="0"/>
                  <a:t> precisely because “there are less than 3 items”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dirty="0"/>
                  <a:t> “there are less than 5 items”</a:t>
                </a:r>
              </a:p>
              <a:p>
                <a:r>
                  <a:rPr lang="en-US" dirty="0"/>
                  <a:t>The hard part is the ordering, not the “continuity”</a:t>
                </a:r>
              </a:p>
              <a:p>
                <a:pPr lvl="1"/>
                <a:r>
                  <a:rPr lang="en-US" dirty="0"/>
                  <a:t>The difference between reals and integers is, as one intuitively expects, the ability to always find something in between two references</a:t>
                </a:r>
              </a:p>
              <a:p>
                <a:pPr lvl="1"/>
                <a:r>
                  <a:rPr lang="en-US" dirty="0"/>
                  <a:t>Completeness of the ordering is implied by the topology</a:t>
                </a:r>
              </a:p>
              <a:p>
                <a:r>
                  <a:rPr lang="en-US" dirty="0"/>
                  <a:t>Failure of the idealization under real numbers would lead</a:t>
                </a:r>
                <a:br>
                  <a:rPr lang="en-US" dirty="0"/>
                </a:br>
                <a:r>
                  <a:rPr lang="en-US" dirty="0"/>
                  <a:t>to a structure much richer (and more complicated)</a:t>
                </a:r>
                <a:br>
                  <a:rPr lang="en-US" dirty="0"/>
                </a:br>
                <a:r>
                  <a:rPr lang="en-US" dirty="0"/>
                  <a:t>than a linear order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B31D3-C5B4-B496-54AF-77D2565F3A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6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393D7-04F3-8690-7EC8-2BA815B701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5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79467-43DA-2C32-AD40-137CE771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6D6E-0979-9690-0690-D3A36C8C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spaces</a:t>
            </a:r>
            <a:br>
              <a:rPr lang="en-US" dirty="0"/>
            </a:br>
            <a:r>
              <a:rPr lang="en-US" dirty="0"/>
              <a:t>(generalized state spaces)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B4AAA-30BB-EA06-D60C-C8B3E9684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3B38-A2C0-0DB0-4C00-154DE6B7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7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D530E-E864-1366-9E84-9F4F648B286F}"/>
                  </a:ext>
                </a:extLst>
              </p:cNvPr>
              <p:cNvSpPr txBox="1"/>
              <p:nvPr/>
            </p:nvSpPr>
            <p:spPr>
              <a:xfrm>
                <a:off x="1350339" y="1193965"/>
                <a:ext cx="94913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Scientific laws are relationships between ensembles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D530E-E864-1366-9E84-9F4F648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39" y="1193965"/>
                <a:ext cx="9491322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25615DE-F623-6BAB-0FD5-8182EFBD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2" y="291078"/>
            <a:ext cx="11210736" cy="6548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FEBE39-99C5-E03F-165A-EE51ADA5F76E}"/>
              </a:ext>
            </a:extLst>
          </p:cNvPr>
          <p:cNvSpPr/>
          <p:nvPr/>
        </p:nvSpPr>
        <p:spPr>
          <a:xfrm>
            <a:off x="2347075" y="2307211"/>
            <a:ext cx="2406976" cy="1094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Initial ensemble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1CEA0-0CE2-042B-CF4C-4EADFA3EF763}"/>
              </a:ext>
            </a:extLst>
          </p:cNvPr>
          <p:cNvSpPr/>
          <p:nvPr/>
        </p:nvSpPr>
        <p:spPr>
          <a:xfrm>
            <a:off x="4357848" y="3857921"/>
            <a:ext cx="2406977" cy="10949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Final ensemble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699DD-2383-EFB4-9328-99F68F43EA93}"/>
              </a:ext>
            </a:extLst>
          </p:cNvPr>
          <p:cNvSpPr/>
          <p:nvPr/>
        </p:nvSpPr>
        <p:spPr>
          <a:xfrm>
            <a:off x="6368623" y="5408629"/>
            <a:ext cx="2406978" cy="10911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Statistical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700204-FF90-E76A-4E9B-CE6451C2E7D9}"/>
              </a:ext>
            </a:extLst>
          </p:cNvPr>
          <p:cNvCxnSpPr/>
          <p:nvPr/>
        </p:nvCxnSpPr>
        <p:spPr>
          <a:xfrm>
            <a:off x="694443" y="2854702"/>
            <a:ext cx="1432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8D407C-0051-D877-83B9-2FACA27798CB}"/>
              </a:ext>
            </a:extLst>
          </p:cNvPr>
          <p:cNvSpPr txBox="1"/>
          <p:nvPr/>
        </p:nvSpPr>
        <p:spPr>
          <a:xfrm>
            <a:off x="595423" y="2149643"/>
            <a:ext cx="141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Preparation</a:t>
            </a:r>
            <a:br>
              <a:rPr lang="en-US" sz="2000" dirty="0"/>
            </a:br>
            <a:r>
              <a:rPr lang="en-US" sz="2000" dirty="0"/>
              <a:t>procedure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E86E7-5ED3-9A99-97C7-6E36F9AD8DF9}"/>
              </a:ext>
            </a:extLst>
          </p:cNvPr>
          <p:cNvSpPr txBox="1"/>
          <p:nvPr/>
        </p:nvSpPr>
        <p:spPr>
          <a:xfrm>
            <a:off x="2127317" y="3857921"/>
            <a:ext cx="101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Physical</a:t>
            </a:r>
            <a:br>
              <a:rPr lang="en-US" sz="2000" dirty="0"/>
            </a:br>
            <a:r>
              <a:rPr lang="en-US" sz="2000" dirty="0"/>
              <a:t>process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BB1E1CD-B4D2-7524-17AB-A8CE964D1C2B}"/>
              </a:ext>
            </a:extLst>
          </p:cNvPr>
          <p:cNvCxnSpPr>
            <a:cxnSpLocks/>
          </p:cNvCxnSpPr>
          <p:nvPr/>
        </p:nvCxnSpPr>
        <p:spPr>
          <a:xfrm>
            <a:off x="5257800" y="5082540"/>
            <a:ext cx="969283" cy="871666"/>
          </a:xfrm>
          <a:prstGeom prst="bentConnector3">
            <a:avLst>
              <a:gd name="adj1" fmla="val 4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5654110-66F8-FE77-E09A-4B50ED202C0A}"/>
              </a:ext>
            </a:extLst>
          </p:cNvPr>
          <p:cNvCxnSpPr>
            <a:cxnSpLocks/>
          </p:cNvCxnSpPr>
          <p:nvPr/>
        </p:nvCxnSpPr>
        <p:spPr>
          <a:xfrm>
            <a:off x="3246120" y="3533744"/>
            <a:ext cx="969283" cy="871666"/>
          </a:xfrm>
          <a:prstGeom prst="bentConnector3">
            <a:avLst>
              <a:gd name="adj1" fmla="val 4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B4A664-2C45-B96C-513B-A6DF4E8A2879}"/>
              </a:ext>
            </a:extLst>
          </p:cNvPr>
          <p:cNvSpPr txBox="1"/>
          <p:nvPr/>
        </p:nvSpPr>
        <p:spPr>
          <a:xfrm>
            <a:off x="3528615" y="5423426"/>
            <a:ext cx="1658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Measurement</a:t>
            </a:r>
            <a:br>
              <a:rPr lang="en-US" sz="2000" dirty="0"/>
            </a:br>
            <a:r>
              <a:rPr lang="en-US" sz="2000" dirty="0"/>
              <a:t>procedure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B2A80-AFEC-AA6A-CD7A-A13AEA2D80FF}"/>
              </a:ext>
            </a:extLst>
          </p:cNvPr>
          <p:cNvSpPr txBox="1"/>
          <p:nvPr/>
        </p:nvSpPr>
        <p:spPr>
          <a:xfrm>
            <a:off x="6482734" y="2068358"/>
            <a:ext cx="5548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 physical theory must AT LEAST describe which ensembles are possible within the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76DC6-5C66-543E-EABB-A664CB8C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8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4DE98-BE95-2D9A-B24B-B795E1EA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11696-2FA4-9B01-05E5-5D57831D8B46}"/>
                  </a:ext>
                </a:extLst>
              </p:cNvPr>
              <p:cNvSpPr txBox="1"/>
              <p:nvPr/>
            </p:nvSpPr>
            <p:spPr>
              <a:xfrm>
                <a:off x="3499404" y="928237"/>
                <a:ext cx="28872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,…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11696-2FA4-9B01-05E5-5D57831D8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04" y="928237"/>
                <a:ext cx="288720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935D07-A6A4-3A66-5639-4D7B5717C18B}"/>
                  </a:ext>
                </a:extLst>
              </p:cNvPr>
              <p:cNvSpPr txBox="1"/>
              <p:nvPr/>
            </p:nvSpPr>
            <p:spPr>
              <a:xfrm>
                <a:off x="3984409" y="2225036"/>
                <a:ext cx="25597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935D07-A6A4-3A66-5639-4D7B5717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409" y="2225036"/>
                <a:ext cx="255973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4B0021F-1ABD-4988-457C-7B8B1AE45877}"/>
              </a:ext>
            </a:extLst>
          </p:cNvPr>
          <p:cNvSpPr txBox="1"/>
          <p:nvPr/>
        </p:nvSpPr>
        <p:spPr>
          <a:xfrm>
            <a:off x="254079" y="903347"/>
            <a:ext cx="298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Classical discrete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1A791A-9E86-F972-58CD-F6766722C963}"/>
              </a:ext>
            </a:extLst>
          </p:cNvPr>
          <p:cNvSpPr txBox="1"/>
          <p:nvPr/>
        </p:nvSpPr>
        <p:spPr>
          <a:xfrm>
            <a:off x="254079" y="2225036"/>
            <a:ext cx="3474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Classical continuum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6489A-5684-15AF-9E1D-74E07E10DA1D}"/>
              </a:ext>
            </a:extLst>
          </p:cNvPr>
          <p:cNvSpPr txBox="1"/>
          <p:nvPr/>
        </p:nvSpPr>
        <p:spPr>
          <a:xfrm>
            <a:off x="4289207" y="1639414"/>
            <a:ext cx="207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Phase space</a:t>
            </a:r>
            <a:br>
              <a:rPr lang="en-US" dirty="0"/>
            </a:br>
            <a:r>
              <a:rPr lang="en-US" dirty="0"/>
              <a:t>Symplectic manifold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8FCBF-5F3C-79B5-8C03-3A09DCBB54AE}"/>
              </a:ext>
            </a:extLst>
          </p:cNvPr>
          <p:cNvSpPr txBox="1"/>
          <p:nvPr/>
        </p:nvSpPr>
        <p:spPr>
          <a:xfrm>
            <a:off x="3804953" y="199669"/>
            <a:ext cx="2080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State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AE1FA-B027-C5D8-0370-B61791D0A600}"/>
                  </a:ext>
                </a:extLst>
              </p:cNvPr>
              <p:cNvSpPr txBox="1"/>
              <p:nvPr/>
            </p:nvSpPr>
            <p:spPr>
              <a:xfrm>
                <a:off x="7529279" y="928044"/>
                <a:ext cx="3780907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 | 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=1}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AE1FA-B027-C5D8-0370-B61791D0A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279" y="928044"/>
                <a:ext cx="3780907" cy="5851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ABE1B1-CC2C-3F98-EDC5-531EC8B96BBF}"/>
                  </a:ext>
                </a:extLst>
              </p:cNvPr>
              <p:cNvSpPr txBox="1"/>
              <p:nvPr/>
            </p:nvSpPr>
            <p:spPr>
              <a:xfrm>
                <a:off x="7370820" y="1962579"/>
                <a:ext cx="3938579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  <a:br>
                  <a:rPr lang="en-US" sz="3200" i="1" dirty="0">
                    <a:latin typeface="Cambria Math" panose="02040503050406030204" pitchFamily="18" charset="0"/>
                  </a:rPr>
                </a:br>
                <a:r>
                  <a:rPr lang="en-US" sz="3200" i="1" dirty="0">
                    <a:latin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ABE1B1-CC2C-3F98-EDC5-531EC8B9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820" y="1962579"/>
                <a:ext cx="3938579" cy="10965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4DC4912-E1FC-227F-09AD-C5EED05BCBCA}"/>
              </a:ext>
            </a:extLst>
          </p:cNvPr>
          <p:cNvSpPr txBox="1"/>
          <p:nvPr/>
        </p:nvSpPr>
        <p:spPr>
          <a:xfrm>
            <a:off x="8293580" y="199668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Ensembles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A0F48-ABED-D758-4CFD-698DB4AF2937}"/>
              </a:ext>
            </a:extLst>
          </p:cNvPr>
          <p:cNvSpPr txBox="1"/>
          <p:nvPr/>
        </p:nvSpPr>
        <p:spPr>
          <a:xfrm>
            <a:off x="230104" y="3473011"/>
            <a:ext cx="3625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1D683A-7732-08F8-9133-7841FCD13905}"/>
                  </a:ext>
                </a:extLst>
              </p:cNvPr>
              <p:cNvSpPr txBox="1"/>
              <p:nvPr/>
            </p:nvSpPr>
            <p:spPr>
              <a:xfrm>
                <a:off x="4005812" y="3501997"/>
                <a:ext cx="20901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1D683A-7732-08F8-9133-7841FCD1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812" y="3501997"/>
                <a:ext cx="209018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5F595D5-1452-917E-C97A-912A23E6449F}"/>
              </a:ext>
            </a:extLst>
          </p:cNvPr>
          <p:cNvSpPr txBox="1"/>
          <p:nvPr/>
        </p:nvSpPr>
        <p:spPr>
          <a:xfrm>
            <a:off x="3984409" y="2996360"/>
            <a:ext cx="1957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Projective complex</a:t>
            </a:r>
            <a:br>
              <a:rPr lang="en-US" dirty="0"/>
            </a:br>
            <a:r>
              <a:rPr lang="en-US" dirty="0"/>
              <a:t>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073B95-70BA-66DA-6829-211D5CC3AA7F}"/>
                  </a:ext>
                </a:extLst>
              </p:cNvPr>
              <p:cNvSpPr txBox="1"/>
              <p:nvPr/>
            </p:nvSpPr>
            <p:spPr>
              <a:xfrm>
                <a:off x="6426268" y="3146805"/>
                <a:ext cx="481369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{</m:t>
                    </m:r>
                  </m:oMath>
                </a14:m>
                <a:r>
                  <a:rPr lang="en-US" sz="3200" dirty="0"/>
                  <a:t> positive semi-definite</a:t>
                </a:r>
                <a:br>
                  <a:rPr lang="en-US" sz="3200" dirty="0"/>
                </a:br>
                <a:r>
                  <a:rPr lang="en-US" sz="3200" dirty="0"/>
                  <a:t>Hermitian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 }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073B95-70BA-66DA-6829-211D5CC3A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68" y="3146805"/>
                <a:ext cx="4813690" cy="1077218"/>
              </a:xfrm>
              <a:prstGeom prst="rect">
                <a:avLst/>
              </a:prstGeom>
              <a:blipFill>
                <a:blip r:embed="rId7"/>
                <a:stretch>
                  <a:fillRect l="-3165" t="-6780" r="-202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23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0442A8-578A-4567-11D1-C1632B00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86298"/>
            <a:ext cx="11869271" cy="1795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51220-ECD9-A1E2-9798-944147ACB466}"/>
              </a:ext>
            </a:extLst>
          </p:cNvPr>
          <p:cNvSpPr txBox="1"/>
          <p:nvPr/>
        </p:nvSpPr>
        <p:spPr>
          <a:xfrm>
            <a:off x="691169" y="3568008"/>
            <a:ext cx="8128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Topology is responsible for handling limits and infinite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2464A-8252-A275-46BD-AD47D4B92FF5}"/>
              </a:ext>
            </a:extLst>
          </p:cNvPr>
          <p:cNvSpPr txBox="1"/>
          <p:nvPr/>
        </p:nvSpPr>
        <p:spPr>
          <a:xfrm>
            <a:off x="1446083" y="4891447"/>
            <a:ext cx="5824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All other axioms are on finite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FCB98C-7A66-7CFE-4360-3D387CF51386}"/>
                  </a:ext>
                </a:extLst>
              </p:cNvPr>
              <p:cNvSpPr txBox="1"/>
              <p:nvPr/>
            </p:nvSpPr>
            <p:spPr>
              <a:xfrm>
                <a:off x="349168" y="2426320"/>
                <a:ext cx="11493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Experimental verifiability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 topological space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FCB98C-7A66-7CFE-4360-3D387CF51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68" y="2426320"/>
                <a:ext cx="11493661" cy="830997"/>
              </a:xfrm>
              <a:prstGeom prst="rect">
                <a:avLst/>
              </a:prstGeom>
              <a:blipFill>
                <a:blip r:embed="rId3"/>
                <a:stretch>
                  <a:fillRect l="-2386" t="-16176" r="-2015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2320C-FC4B-E819-80FA-1C96909D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6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1F0E1F-34EC-9078-6180-3C9EE1973BA3}"/>
                  </a:ext>
                </a:extLst>
              </p:cNvPr>
              <p:cNvSpPr txBox="1"/>
              <p:nvPr/>
            </p:nvSpPr>
            <p:spPr>
              <a:xfrm>
                <a:off x="624717" y="2250274"/>
                <a:ext cx="993406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Statistical mixtures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 Convex structure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1F0E1F-34EC-9078-6180-3C9EE1973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17" y="2250274"/>
                <a:ext cx="9934066" cy="830997"/>
              </a:xfrm>
              <a:prstGeom prst="rect">
                <a:avLst/>
              </a:prstGeom>
              <a:blipFill>
                <a:blip r:embed="rId2"/>
                <a:stretch>
                  <a:fillRect l="-2761" t="-16176" r="-1963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5BEB772-0C99-B007-F43A-39FAC271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330" b="51695"/>
          <a:stretch/>
        </p:blipFill>
        <p:spPr>
          <a:xfrm>
            <a:off x="0" y="-280725"/>
            <a:ext cx="12011592" cy="2210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B3A94-72C8-F6A8-0358-1F1F8C96168E}"/>
              </a:ext>
            </a:extLst>
          </p:cNvPr>
          <p:cNvSpPr/>
          <p:nvPr/>
        </p:nvSpPr>
        <p:spPr>
          <a:xfrm>
            <a:off x="0" y="981854"/>
            <a:ext cx="12011592" cy="95210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02CEDE-98CD-B1E2-5C40-09585EC354F8}"/>
                  </a:ext>
                </a:extLst>
              </p:cNvPr>
              <p:cNvSpPr txBox="1"/>
              <p:nvPr/>
            </p:nvSpPr>
            <p:spPr>
              <a:xfrm>
                <a:off x="4442897" y="3680367"/>
                <a:ext cx="4900059" cy="40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Only finite mixtures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are guaranteed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02CEDE-98CD-B1E2-5C40-09585EC35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897" y="3680367"/>
                <a:ext cx="4900059" cy="401072"/>
              </a:xfrm>
              <a:prstGeom prst="rect">
                <a:avLst/>
              </a:prstGeom>
              <a:blipFill>
                <a:blip r:embed="rId4"/>
                <a:stretch>
                  <a:fillRect l="-1368" t="-122727" r="-498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F3D68B-0FCA-694D-7241-64E287001E27}"/>
                  </a:ext>
                </a:extLst>
              </p:cNvPr>
              <p:cNvSpPr txBox="1"/>
              <p:nvPr/>
            </p:nvSpPr>
            <p:spPr>
              <a:xfrm>
                <a:off x="4620909" y="4458005"/>
                <a:ext cx="3971344" cy="708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Topology tells us which</a:t>
                </a:r>
                <a:br>
                  <a:rPr lang="en-US" sz="2000" dirty="0"/>
                </a:br>
                <a:r>
                  <a:rPr lang="en-US" sz="2000" dirty="0"/>
                  <a:t>infinite mixtures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/>
                  <a:t> converge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F3D68B-0FCA-694D-7241-64E287001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09" y="4458005"/>
                <a:ext cx="3971344" cy="708079"/>
              </a:xfrm>
              <a:prstGeom prst="rect">
                <a:avLst/>
              </a:prstGeom>
              <a:blipFill>
                <a:blip r:embed="rId5"/>
                <a:stretch>
                  <a:fillRect l="-1229" t="-26724" r="-1382" b="-10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6B4E53-2DE2-7261-7B22-C4938372383F}"/>
              </a:ext>
            </a:extLst>
          </p:cNvPr>
          <p:cNvSpPr txBox="1"/>
          <p:nvPr/>
        </p:nvSpPr>
        <p:spPr>
          <a:xfrm>
            <a:off x="4596159" y="5125979"/>
            <a:ext cx="4020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I.e. where experimental verifiability converges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0F5314-13A4-EC7A-ABD4-88CCA37CA1ED}"/>
              </a:ext>
            </a:extLst>
          </p:cNvPr>
          <p:cNvGrpSpPr/>
          <p:nvPr/>
        </p:nvGrpSpPr>
        <p:grpSpPr>
          <a:xfrm>
            <a:off x="553085" y="3123242"/>
            <a:ext cx="3305108" cy="588466"/>
            <a:chOff x="3855625" y="3232187"/>
            <a:chExt cx="3305108" cy="58846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003EE6-48A2-A8A4-9B92-047998C73CF9}"/>
                </a:ext>
              </a:extLst>
            </p:cNvPr>
            <p:cNvCxnSpPr/>
            <p:nvPr/>
          </p:nvCxnSpPr>
          <p:spPr>
            <a:xfrm>
              <a:off x="4178300" y="3637957"/>
              <a:ext cx="2639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EE6457-C4C3-DA8D-341A-EE9D9DF82CB2}"/>
                    </a:ext>
                  </a:extLst>
                </p:cNvPr>
                <p:cNvSpPr txBox="1"/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EE6457-C4C3-DA8D-341A-EE9D9DF82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AAFB82-CD48-FCB7-AB11-F848EBF49254}"/>
                    </a:ext>
                  </a:extLst>
                </p:cNvPr>
                <p:cNvSpPr txBox="1"/>
                <p:nvPr/>
              </p:nvSpPr>
              <p:spPr>
                <a:xfrm>
                  <a:off x="6793068" y="3451321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AAFB82-CD48-FCB7-AB11-F848EBF492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068" y="3451321"/>
                  <a:ext cx="36766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802109-FB26-5C15-4616-9504B9DD9810}"/>
                    </a:ext>
                  </a:extLst>
                </p:cNvPr>
                <p:cNvSpPr txBox="1"/>
                <p:nvPr/>
              </p:nvSpPr>
              <p:spPr>
                <a:xfrm>
                  <a:off x="4516131" y="3232187"/>
                  <a:ext cx="10365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802109-FB26-5C15-4616-9504B9DD9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6131" y="3232187"/>
                  <a:ext cx="1036566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058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B625C27-2A90-F1CB-7305-F77D06B2E4B7}"/>
                </a:ext>
              </a:extLst>
            </p:cNvPr>
            <p:cNvSpPr/>
            <p:nvPr/>
          </p:nvSpPr>
          <p:spPr>
            <a:xfrm>
              <a:off x="4157456" y="3616882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6E3EB6-7E3C-8E5B-89EA-288BBB845090}"/>
                </a:ext>
              </a:extLst>
            </p:cNvPr>
            <p:cNvSpPr/>
            <p:nvPr/>
          </p:nvSpPr>
          <p:spPr>
            <a:xfrm>
              <a:off x="4960651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887FE8-6BB0-23D5-FE12-C24A1282BE9C}"/>
                </a:ext>
              </a:extLst>
            </p:cNvPr>
            <p:cNvSpPr/>
            <p:nvPr/>
          </p:nvSpPr>
          <p:spPr>
            <a:xfrm>
              <a:off x="6793068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13A285-8CAF-0F86-63A2-FD8318BCACDE}"/>
              </a:ext>
            </a:extLst>
          </p:cNvPr>
          <p:cNvGrpSpPr/>
          <p:nvPr/>
        </p:nvGrpSpPr>
        <p:grpSpPr>
          <a:xfrm>
            <a:off x="553085" y="3974206"/>
            <a:ext cx="3625215" cy="1899667"/>
            <a:chOff x="670560" y="4576762"/>
            <a:chExt cx="3625215" cy="18996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7F51B26-EEC3-C45B-D0BE-9D27F3B83696}"/>
                    </a:ext>
                  </a:extLst>
                </p:cNvPr>
                <p:cNvSpPr/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7F51B26-EEC3-C45B-D0BE-9D27F3B836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A67D0E-6F05-0A88-FFB2-19F059F243AC}"/>
                    </a:ext>
                  </a:extLst>
                </p:cNvPr>
                <p:cNvSpPr/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A67D0E-6F05-0A88-FFB2-19F059F243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C598C4-D313-AC4F-5458-846A15518D88}"/>
                </a:ext>
              </a:extLst>
            </p:cNvPr>
            <p:cNvSpPr/>
            <p:nvPr/>
          </p:nvSpPr>
          <p:spPr>
            <a:xfrm>
              <a:off x="670560" y="4576762"/>
              <a:ext cx="2105978" cy="189966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2C11094-1B1D-D3E5-50BA-7B8A19AEA062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30" y="5044440"/>
              <a:ext cx="552636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6DA73E-C9A7-3B7B-D071-54E52967A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61" y="5617736"/>
              <a:ext cx="555205" cy="39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B0B2BA-77E9-F5E5-7EED-6E5DEFADF342}"/>
                </a:ext>
              </a:extLst>
            </p:cNvPr>
            <p:cNvGrpSpPr/>
            <p:nvPr/>
          </p:nvGrpSpPr>
          <p:grpSpPr>
            <a:xfrm>
              <a:off x="2151073" y="5327734"/>
              <a:ext cx="436017" cy="371316"/>
              <a:chOff x="2620499" y="4833143"/>
              <a:chExt cx="436017" cy="37131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1824EB5-9749-AE43-D9D1-C29C47B337A9}"/>
                  </a:ext>
                </a:extLst>
              </p:cNvPr>
              <p:cNvSpPr/>
              <p:nvPr/>
            </p:nvSpPr>
            <p:spPr>
              <a:xfrm>
                <a:off x="2662239" y="4861561"/>
                <a:ext cx="342898" cy="34289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66E0D67-84BF-C0D4-E5F1-AD5FD5792542}"/>
                      </a:ext>
                    </a:extLst>
                  </p:cNvPr>
                  <p:cNvSpPr txBox="1"/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FB02A83-1D70-984B-77E4-888EB8B50F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125250-F912-402F-868F-CB06C1397335}"/>
                </a:ext>
              </a:extLst>
            </p:cNvPr>
            <p:cNvCxnSpPr>
              <a:cxnSpLocks/>
            </p:cNvCxnSpPr>
            <p:nvPr/>
          </p:nvCxnSpPr>
          <p:spPr>
            <a:xfrm>
              <a:off x="2624137" y="5527601"/>
              <a:ext cx="16716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875555-85B2-1E5B-7FDC-5A07410D7636}"/>
                    </a:ext>
                  </a:extLst>
                </p:cNvPr>
                <p:cNvSpPr txBox="1"/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875555-85B2-1E5B-7FDC-5A07410D7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A4A540A-FC7C-6BD8-51AA-8930EC1E0149}"/>
                    </a:ext>
                  </a:extLst>
                </p:cNvPr>
                <p:cNvSpPr txBox="1"/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A4A540A-FC7C-6BD8-51AA-8930EC1E0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3D12C2D-E686-5613-8EEF-D9A514EB569F}"/>
                    </a:ext>
                  </a:extLst>
                </p:cNvPr>
                <p:cNvSpPr txBox="1"/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3D12C2D-E686-5613-8EEF-D9A514EB5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17E20B-A340-98B2-794C-9F6CE34FF195}"/>
              </a:ext>
            </a:extLst>
          </p:cNvPr>
          <p:cNvSpPr txBox="1"/>
          <p:nvPr/>
        </p:nvSpPr>
        <p:spPr>
          <a:xfrm>
            <a:off x="3957881" y="5464272"/>
            <a:ext cx="529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NB: the theory of topological vector spaces is well developed, but not the theory of topological convex spaces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6AF3C0-79D1-78D8-02B2-2FA99D8A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4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CF80-C9C4-1879-CEE6-192C7578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4C236-5F8F-21B5-5DC4-FBD8870B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775"/>
          <a:stretch/>
        </p:blipFill>
        <p:spPr>
          <a:xfrm>
            <a:off x="143435" y="151594"/>
            <a:ext cx="10201836" cy="2116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303179-6DC6-91EC-4674-7B7DBD27C60F}"/>
              </a:ext>
            </a:extLst>
          </p:cNvPr>
          <p:cNvGrpSpPr/>
          <p:nvPr/>
        </p:nvGrpSpPr>
        <p:grpSpPr>
          <a:xfrm>
            <a:off x="1358352" y="2711824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4C3A0F-7AAB-CCC3-5326-8CE0BE17C0FC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31B65153-4F2E-6266-FC0B-BAB3584B0A96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34B40E-5CCB-F78E-A691-2F9049B67DF9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E7E8DF7-56E8-DC62-9066-02B4F7BAA02A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6B6F47-93FD-F5BD-AD76-F360588E82B6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F0ECCB-1592-C8F8-9488-8D75DEA02483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2C432D-FED3-D70C-C4A5-97CED6230AD1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0FFDD5-30D8-BD14-3DF3-1DEEC22246BF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84C612-22E8-11AD-62D0-36D327276837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C01AD5-20AD-C30C-0B60-22A6D30D27DA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D68BD2-FB64-0D77-C043-C50626C1E439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477AC8-F7F4-0069-317A-24BE05216BD9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40F245-E38C-487A-5E96-F0285A7E0281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3EAD03-B334-1287-566E-EA501A645617}"/>
              </a:ext>
            </a:extLst>
          </p:cNvPr>
          <p:cNvGrpSpPr/>
          <p:nvPr/>
        </p:nvGrpSpPr>
        <p:grpSpPr>
          <a:xfrm>
            <a:off x="6112211" y="2545247"/>
            <a:ext cx="2721935" cy="1485900"/>
            <a:chOff x="6269665" y="747823"/>
            <a:chExt cx="2721935" cy="14859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6CCC63-C907-02F8-5115-2A89E6E67B3F}"/>
                </a:ext>
              </a:extLst>
            </p:cNvPr>
            <p:cNvSpPr/>
            <p:nvPr/>
          </p:nvSpPr>
          <p:spPr>
            <a:xfrm>
              <a:off x="6269665" y="747823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DFEC2B8A-6F8B-3CF9-5D42-C562E6E435C0}"/>
                </a:ext>
              </a:extLst>
            </p:cNvPr>
            <p:cNvSpPr/>
            <p:nvPr/>
          </p:nvSpPr>
          <p:spPr>
            <a:xfrm>
              <a:off x="6743701" y="11669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FAE8381-AC00-D0C3-A7F4-ECBFFA364703}"/>
                </a:ext>
              </a:extLst>
            </p:cNvPr>
            <p:cNvSpPr/>
            <p:nvPr/>
          </p:nvSpPr>
          <p:spPr>
            <a:xfrm>
              <a:off x="7341337" y="1328183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B7C2D2-DB3A-F1BE-BF80-AC449E730805}"/>
                </a:ext>
              </a:extLst>
            </p:cNvPr>
            <p:cNvSpPr/>
            <p:nvPr/>
          </p:nvSpPr>
          <p:spPr>
            <a:xfrm>
              <a:off x="7417537" y="89535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57C3F2-066A-C0CC-C85B-6958CEE71EED}"/>
                </a:ext>
              </a:extLst>
            </p:cNvPr>
            <p:cNvSpPr/>
            <p:nvPr/>
          </p:nvSpPr>
          <p:spPr>
            <a:xfrm>
              <a:off x="7101663" y="167196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16B1B43-07CA-F443-0039-BF6F0E12FF70}"/>
                </a:ext>
              </a:extLst>
            </p:cNvPr>
            <p:cNvSpPr/>
            <p:nvPr/>
          </p:nvSpPr>
          <p:spPr>
            <a:xfrm>
              <a:off x="8327066" y="107632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4979EA-A915-8BD3-C893-D52BA0851213}"/>
                </a:ext>
              </a:extLst>
            </p:cNvPr>
            <p:cNvSpPr/>
            <p:nvPr/>
          </p:nvSpPr>
          <p:spPr>
            <a:xfrm>
              <a:off x="7772401" y="179513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4A895E5-BD83-C6F4-FD6A-7632C5161216}"/>
                </a:ext>
              </a:extLst>
            </p:cNvPr>
            <p:cNvSpPr/>
            <p:nvPr/>
          </p:nvSpPr>
          <p:spPr>
            <a:xfrm>
              <a:off x="7850377" y="1204582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820B18F3-D815-20F0-1500-2B6046D071B4}"/>
                </a:ext>
              </a:extLst>
            </p:cNvPr>
            <p:cNvSpPr/>
            <p:nvPr/>
          </p:nvSpPr>
          <p:spPr>
            <a:xfrm>
              <a:off x="8268585" y="1557226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F22F72-1946-7CA7-DAB4-AECB05AE2388}"/>
              </a:ext>
            </a:extLst>
          </p:cNvPr>
          <p:cNvSpPr txBox="1"/>
          <p:nvPr/>
        </p:nvSpPr>
        <p:spPr>
          <a:xfrm>
            <a:off x="1451387" y="2616541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90038C-481C-99DB-87DA-AF9A7903CD62}"/>
              </a:ext>
            </a:extLst>
          </p:cNvPr>
          <p:cNvSpPr txBox="1"/>
          <p:nvPr/>
        </p:nvSpPr>
        <p:spPr>
          <a:xfrm>
            <a:off x="6050947" y="247679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b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8C3718-D53D-7156-82E6-614D3378CA82}"/>
              </a:ext>
            </a:extLst>
          </p:cNvPr>
          <p:cNvSpPr txBox="1"/>
          <p:nvPr/>
        </p:nvSpPr>
        <p:spPr>
          <a:xfrm>
            <a:off x="437715" y="4670835"/>
            <a:ext cx="892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Ensembles represent a collection of preparations which are, in general, not identical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94CB52-66AB-3E2E-B9E4-D16CE66C78B9}"/>
              </a:ext>
            </a:extLst>
          </p:cNvPr>
          <p:cNvSpPr txBox="1"/>
          <p:nvPr/>
        </p:nvSpPr>
        <p:spPr>
          <a:xfrm>
            <a:off x="456003" y="5088491"/>
            <a:ext cx="697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Variability: how similar are the preparations within an ensemble?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FAFEC0-ED78-CF2B-4E83-5F09E48DBEAD}"/>
              </a:ext>
            </a:extLst>
          </p:cNvPr>
          <p:cNvSpPr txBox="1"/>
          <p:nvPr/>
        </p:nvSpPr>
        <p:spPr>
          <a:xfrm>
            <a:off x="1507187" y="5608464"/>
            <a:ext cx="651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Entropy is a measure of variability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A3DEF-5253-2653-24EF-51349EBD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D5D7-91AD-903B-A03D-9796713CF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E3186-EF28-E971-9EA5-705267F3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03" b="35868"/>
          <a:stretch/>
        </p:blipFill>
        <p:spPr>
          <a:xfrm>
            <a:off x="143435" y="272679"/>
            <a:ext cx="10201836" cy="6977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E0AC5D-5B1A-000B-FF1C-179458C35BAD}"/>
              </a:ext>
            </a:extLst>
          </p:cNvPr>
          <p:cNvGrpSpPr/>
          <p:nvPr/>
        </p:nvGrpSpPr>
        <p:grpSpPr>
          <a:xfrm>
            <a:off x="2554925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85DA49-B0CB-A885-78BA-01C2134C547C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2E227DA8-3B79-2F8A-ECEA-AAAB7B33B153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87A0B2-83D9-8900-AEE5-7AC80325B2D1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687366-4ECE-8120-3149-4948A5C5B0BE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26A32D-7FC7-603D-0727-737655E418BC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1DDB93-1328-DD3B-0052-978E9D2F32BB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96AC4C-9EC4-DDAE-5991-A12A71B7A520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A27B14-703B-F7EF-3949-6E844968E13D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7E68DD-DB4F-5085-FE4A-7F1C249DB39F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CB4F4D-A37D-5F8B-8E76-588A51537836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AFE86E-EC40-AD46-B187-907DEE7EE89D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87EF1B1-22FC-7E14-1B41-AAB1A786DA08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C0312F-38A0-AA5C-88F9-A41653425174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1FD456-C23F-C0E9-0FF5-DCEB79BA1BBC}"/>
              </a:ext>
            </a:extLst>
          </p:cNvPr>
          <p:cNvGrpSpPr/>
          <p:nvPr/>
        </p:nvGrpSpPr>
        <p:grpSpPr>
          <a:xfrm>
            <a:off x="4669033" y="2907014"/>
            <a:ext cx="2721935" cy="1485900"/>
            <a:chOff x="6269665" y="747823"/>
            <a:chExt cx="2721935" cy="14859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CED588-5DB7-4DCE-0CB3-11E1B37869AB}"/>
                </a:ext>
              </a:extLst>
            </p:cNvPr>
            <p:cNvSpPr/>
            <p:nvPr/>
          </p:nvSpPr>
          <p:spPr>
            <a:xfrm>
              <a:off x="6269665" y="747823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CF77B72F-F302-A574-0B24-DA79DFA9446D}"/>
                </a:ext>
              </a:extLst>
            </p:cNvPr>
            <p:cNvSpPr/>
            <p:nvPr/>
          </p:nvSpPr>
          <p:spPr>
            <a:xfrm>
              <a:off x="6743701" y="11669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A8BF92D-7E70-D265-CC82-5DB6B099147D}"/>
                </a:ext>
              </a:extLst>
            </p:cNvPr>
            <p:cNvSpPr/>
            <p:nvPr/>
          </p:nvSpPr>
          <p:spPr>
            <a:xfrm>
              <a:off x="7341337" y="1328183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37E60A-16DA-03FE-F155-4E09E8F5D8E0}"/>
                </a:ext>
              </a:extLst>
            </p:cNvPr>
            <p:cNvSpPr/>
            <p:nvPr/>
          </p:nvSpPr>
          <p:spPr>
            <a:xfrm>
              <a:off x="7417537" y="89535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7AFF1-B0D0-BD57-D7E2-8D31EAB506C4}"/>
                </a:ext>
              </a:extLst>
            </p:cNvPr>
            <p:cNvSpPr/>
            <p:nvPr/>
          </p:nvSpPr>
          <p:spPr>
            <a:xfrm>
              <a:off x="7101663" y="167196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5BC5BA-3494-8D56-5462-FB61E1A61763}"/>
                </a:ext>
              </a:extLst>
            </p:cNvPr>
            <p:cNvSpPr/>
            <p:nvPr/>
          </p:nvSpPr>
          <p:spPr>
            <a:xfrm>
              <a:off x="8327066" y="107632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B4002E-28A9-4C19-FE72-BE5811D4A754}"/>
                </a:ext>
              </a:extLst>
            </p:cNvPr>
            <p:cNvSpPr/>
            <p:nvPr/>
          </p:nvSpPr>
          <p:spPr>
            <a:xfrm>
              <a:off x="7772401" y="179513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44FEF99-EEF8-ABB4-7E8B-217A6C6D8680}"/>
                </a:ext>
              </a:extLst>
            </p:cNvPr>
            <p:cNvSpPr/>
            <p:nvPr/>
          </p:nvSpPr>
          <p:spPr>
            <a:xfrm>
              <a:off x="7850377" y="1204582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05AACFC8-F26A-D5D8-CB84-DD70D384C850}"/>
                </a:ext>
              </a:extLst>
            </p:cNvPr>
            <p:cNvSpPr/>
            <p:nvPr/>
          </p:nvSpPr>
          <p:spPr>
            <a:xfrm>
              <a:off x="8268585" y="1557226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4E42C2-0957-14BF-C086-D2DDBD150B43}"/>
              </a:ext>
            </a:extLst>
          </p:cNvPr>
          <p:cNvSpPr txBox="1"/>
          <p:nvPr/>
        </p:nvSpPr>
        <p:spPr>
          <a:xfrm>
            <a:off x="2631624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85F6B0-A0E9-C4FF-F519-5F73B93D973E}"/>
              </a:ext>
            </a:extLst>
          </p:cNvPr>
          <p:cNvSpPr txBox="1"/>
          <p:nvPr/>
        </p:nvSpPr>
        <p:spPr>
          <a:xfrm>
            <a:off x="4344744" y="323551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b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CF7C4F-B2E1-355C-8509-174EE33610C4}"/>
              </a:ext>
            </a:extLst>
          </p:cNvPr>
          <p:cNvSpPr txBox="1"/>
          <p:nvPr/>
        </p:nvSpPr>
        <p:spPr>
          <a:xfrm>
            <a:off x="160448" y="4668381"/>
            <a:ext cx="8325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Final variability will be greater than average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variability before mixture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76C532-695C-B99E-5EEA-15833EC6311B}"/>
              </a:ext>
            </a:extLst>
          </p:cNvPr>
          <p:cNvSpPr/>
          <p:nvPr/>
        </p:nvSpPr>
        <p:spPr>
          <a:xfrm>
            <a:off x="7871878" y="1785227"/>
            <a:ext cx="1149485" cy="8847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8C1F36-52CD-8F59-390B-C3E8CD120BC4}"/>
              </a:ext>
            </a:extLst>
          </p:cNvPr>
          <p:cNvCxnSpPr/>
          <p:nvPr/>
        </p:nvCxnSpPr>
        <p:spPr>
          <a:xfrm>
            <a:off x="5816905" y="2113286"/>
            <a:ext cx="1713986" cy="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3834BE-AFD5-B35F-AA8A-7231CFDC12FA}"/>
              </a:ext>
            </a:extLst>
          </p:cNvPr>
          <p:cNvCxnSpPr/>
          <p:nvPr/>
        </p:nvCxnSpPr>
        <p:spPr>
          <a:xfrm flipV="1">
            <a:off x="7412233" y="2849773"/>
            <a:ext cx="603290" cy="47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31CDBE5-4D1D-CFE5-31FE-25AED81DED63}"/>
              </a:ext>
            </a:extLst>
          </p:cNvPr>
          <p:cNvCxnSpPr/>
          <p:nvPr/>
        </p:nvCxnSpPr>
        <p:spPr>
          <a:xfrm>
            <a:off x="9268251" y="2216955"/>
            <a:ext cx="1691640" cy="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D05410-C0A7-D35D-BBF9-E2BB5C58A16E}"/>
                  </a:ext>
                </a:extLst>
              </p:cNvPr>
              <p:cNvSpPr txBox="1"/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D05410-C0A7-D35D-BBF9-E2BB5C58A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F85B34C-A370-7230-6734-5E9D3FCDE46D}"/>
              </a:ext>
            </a:extLst>
          </p:cNvPr>
          <p:cNvSpPr txBox="1"/>
          <p:nvPr/>
        </p:nvSpPr>
        <p:spPr>
          <a:xfrm>
            <a:off x="392072" y="2907014"/>
            <a:ext cx="190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variability</a:t>
            </a:r>
            <a:br>
              <a:rPr lang="en-US" dirty="0"/>
            </a:br>
            <a:r>
              <a:rPr lang="en-US" dirty="0"/>
              <a:t>before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DB9A71-10E1-41AF-B9AB-94DFBCAA6033}"/>
                  </a:ext>
                </a:extLst>
              </p:cNvPr>
              <p:cNvSpPr txBox="1"/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DB9A71-10E1-41AF-B9AB-94DFBCAA6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F012302-10FB-6B1C-09FA-C3E4D17290FD}"/>
              </a:ext>
            </a:extLst>
          </p:cNvPr>
          <p:cNvSpPr txBox="1"/>
          <p:nvPr/>
        </p:nvSpPr>
        <p:spPr>
          <a:xfrm>
            <a:off x="10345500" y="2426260"/>
            <a:ext cx="141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Variability</a:t>
            </a:r>
            <a:br>
              <a:rPr lang="en-US" dirty="0"/>
            </a:br>
            <a:r>
              <a:rPr lang="en-US" dirty="0"/>
              <a:t>after mixture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072DC2-5ED5-6CBA-013F-AD9F436C5A37}"/>
              </a:ext>
            </a:extLst>
          </p:cNvPr>
          <p:cNvSpPr txBox="1"/>
          <p:nvPr/>
        </p:nvSpPr>
        <p:spPr>
          <a:xfrm>
            <a:off x="2300993" y="6005698"/>
            <a:ext cx="593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mix an ensemble with itself, the variability is unchanged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77B3-44C4-9303-0885-648522E4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0BC1E-B03D-8F3F-4B61-5B3DF17F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87857-3C95-49CA-64EA-AA0883457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690" b="14358"/>
          <a:stretch/>
        </p:blipFill>
        <p:spPr>
          <a:xfrm>
            <a:off x="143435" y="155449"/>
            <a:ext cx="10201836" cy="9867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1D9C9C-2AA2-8EFB-3390-1C838A8E9FFF}"/>
              </a:ext>
            </a:extLst>
          </p:cNvPr>
          <p:cNvGrpSpPr/>
          <p:nvPr/>
        </p:nvGrpSpPr>
        <p:grpSpPr>
          <a:xfrm>
            <a:off x="2554925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D79C88-8D52-0C86-7A95-F0F4EE4AE1B1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7EC8101A-220A-1F87-E3B8-21347EC61598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5A8F80-F2D2-BD2F-9BD0-7366FDEC79E4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9ABAFAB-D357-8023-6145-6D6BD2D8929A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30B769-2C2E-B5F9-A1B0-CD9C874D8B9C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F96CE6-78AB-1E97-A3D7-74B9692031F1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70C57A-F40B-1CD1-7004-5ED223777D99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439084-C3AC-E4F1-3AF7-7458951B4F72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E9D220-D963-94E7-B38B-62D8BF5C0F6D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68DD86-3172-5A78-263B-1DDAE2C1EA01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F59DEE5-7443-19D4-6378-FDAEBF6EC4CC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548745-F8A3-4865-9525-B1298750D81B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212428-666A-2E83-5672-4EE49AF7470A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FB2902F-AD44-060B-CB82-FAC91C8B1DFF}"/>
              </a:ext>
            </a:extLst>
          </p:cNvPr>
          <p:cNvSpPr txBox="1"/>
          <p:nvPr/>
        </p:nvSpPr>
        <p:spPr>
          <a:xfrm>
            <a:off x="2631624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A533D0-2683-43AA-A88C-584411F45B1F}"/>
              </a:ext>
            </a:extLst>
          </p:cNvPr>
          <p:cNvSpPr txBox="1"/>
          <p:nvPr/>
        </p:nvSpPr>
        <p:spPr>
          <a:xfrm>
            <a:off x="160448" y="4668381"/>
            <a:ext cx="8442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Maximum increase when the ensembles are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“completely different”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607AF-667F-401A-FA95-47DEA840F985}"/>
              </a:ext>
            </a:extLst>
          </p:cNvPr>
          <p:cNvSpPr/>
          <p:nvPr/>
        </p:nvSpPr>
        <p:spPr>
          <a:xfrm>
            <a:off x="7871878" y="1785227"/>
            <a:ext cx="1149485" cy="8847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104ED-4FB5-7D70-8D98-EF49036533F3}"/>
              </a:ext>
            </a:extLst>
          </p:cNvPr>
          <p:cNvCxnSpPr/>
          <p:nvPr/>
        </p:nvCxnSpPr>
        <p:spPr>
          <a:xfrm>
            <a:off x="5816905" y="2113286"/>
            <a:ext cx="1713986" cy="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54F577-2279-149D-A61C-3C1A18A7598F}"/>
              </a:ext>
            </a:extLst>
          </p:cNvPr>
          <p:cNvCxnSpPr/>
          <p:nvPr/>
        </p:nvCxnSpPr>
        <p:spPr>
          <a:xfrm>
            <a:off x="9268251" y="2216955"/>
            <a:ext cx="1691640" cy="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04933D-185A-246E-9E13-FFF8709D3406}"/>
                  </a:ext>
                </a:extLst>
              </p:cNvPr>
              <p:cNvSpPr txBox="1"/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04933D-185A-246E-9E13-FFF8709D3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BD3F22C-2DBF-349A-F847-5920196028C5}"/>
              </a:ext>
            </a:extLst>
          </p:cNvPr>
          <p:cNvSpPr txBox="1"/>
          <p:nvPr/>
        </p:nvSpPr>
        <p:spPr>
          <a:xfrm>
            <a:off x="392072" y="2907014"/>
            <a:ext cx="190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variability</a:t>
            </a:r>
            <a:br>
              <a:rPr lang="en-US" dirty="0"/>
            </a:br>
            <a:r>
              <a:rPr lang="en-US" dirty="0"/>
              <a:t>before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976B31-7E33-1161-BC0F-9F4B9CFACFA1}"/>
                  </a:ext>
                </a:extLst>
              </p:cNvPr>
              <p:cNvSpPr txBox="1"/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976B31-7E33-1161-BC0F-9F4B9CFAC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AB5C508-50F9-660D-7ED1-9325543608A6}"/>
              </a:ext>
            </a:extLst>
          </p:cNvPr>
          <p:cNvSpPr txBox="1"/>
          <p:nvPr/>
        </p:nvSpPr>
        <p:spPr>
          <a:xfrm>
            <a:off x="10345500" y="2426260"/>
            <a:ext cx="141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Variability</a:t>
            </a:r>
            <a:br>
              <a:rPr lang="en-US" dirty="0"/>
            </a:br>
            <a:r>
              <a:rPr lang="en-US" dirty="0"/>
              <a:t>after mixture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A702D0-EA6F-785A-D3E1-5C993F36061E}"/>
              </a:ext>
            </a:extLst>
          </p:cNvPr>
          <p:cNvSpPr txBox="1"/>
          <p:nvPr/>
        </p:nvSpPr>
        <p:spPr>
          <a:xfrm>
            <a:off x="3209659" y="5948177"/>
            <a:ext cx="494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is only a function of the mixing coefficient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1FC5CC-195F-D722-7B01-8A48CEC7F895}"/>
              </a:ext>
            </a:extLst>
          </p:cNvPr>
          <p:cNvGrpSpPr/>
          <p:nvPr/>
        </p:nvGrpSpPr>
        <p:grpSpPr>
          <a:xfrm>
            <a:off x="4344744" y="2849773"/>
            <a:ext cx="3670779" cy="1543141"/>
            <a:chOff x="4344744" y="2849773"/>
            <a:chExt cx="3670779" cy="154314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D87747-4F4D-A78F-0819-410C221E969C}"/>
                </a:ext>
              </a:extLst>
            </p:cNvPr>
            <p:cNvSpPr/>
            <p:nvPr/>
          </p:nvSpPr>
          <p:spPr>
            <a:xfrm>
              <a:off x="4669033" y="2907014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54F64E-DDF7-FD0B-403C-4B5322B98C7D}"/>
                </a:ext>
              </a:extLst>
            </p:cNvPr>
            <p:cNvSpPr/>
            <p:nvPr/>
          </p:nvSpPr>
          <p:spPr>
            <a:xfrm>
              <a:off x="5816905" y="305454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C91CA1-926E-8719-0A72-F97F0C0DC68C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C6DD72-318D-87D5-1227-08777BA7041E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93900B-537D-29AD-6D08-88D88912167D}"/>
                </a:ext>
              </a:extLst>
            </p:cNvPr>
            <p:cNvSpPr/>
            <p:nvPr/>
          </p:nvSpPr>
          <p:spPr>
            <a:xfrm>
              <a:off x="6171769" y="395432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A8C07B-2325-BAAF-15FE-D753BD417281}"/>
                </a:ext>
              </a:extLst>
            </p:cNvPr>
            <p:cNvSpPr txBox="1"/>
            <p:nvPr/>
          </p:nvSpPr>
          <p:spPr>
            <a:xfrm>
              <a:off x="4344744" y="3235516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/>
                <a:t>b</a:t>
              </a:r>
              <a:endParaRPr lang="en-US" sz="2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B04110-C551-9F29-5A1E-76F706EA0907}"/>
                </a:ext>
              </a:extLst>
            </p:cNvPr>
            <p:cNvCxnSpPr/>
            <p:nvPr/>
          </p:nvCxnSpPr>
          <p:spPr>
            <a:xfrm flipV="1">
              <a:off x="7412233" y="2849773"/>
              <a:ext cx="603290" cy="4763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lowchart: Delay 3">
              <a:extLst>
                <a:ext uri="{FF2B5EF4-FFF2-40B4-BE49-F238E27FC236}">
                  <a16:creationId xmlns:a16="http://schemas.microsoft.com/office/drawing/2014/main" id="{26B8D439-CDDD-02DB-598A-296A16EC241F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2F9C1A75-1B14-C7C8-012E-71BD50CF481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Stored Data 31">
              <a:extLst>
                <a:ext uri="{FF2B5EF4-FFF2-40B4-BE49-F238E27FC236}">
                  <a16:creationId xmlns:a16="http://schemas.microsoft.com/office/drawing/2014/main" id="{53A745A9-F42C-0D94-5D74-D6408B9C2DE8}"/>
                </a:ext>
              </a:extLst>
            </p:cNvPr>
            <p:cNvSpPr/>
            <p:nvPr/>
          </p:nvSpPr>
          <p:spPr>
            <a:xfrm>
              <a:off x="6706053" y="3763770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Stored Data 34">
              <a:extLst>
                <a:ext uri="{FF2B5EF4-FFF2-40B4-BE49-F238E27FC236}">
                  <a16:creationId xmlns:a16="http://schemas.microsoft.com/office/drawing/2014/main" id="{04229F10-004D-A455-5903-0E599A080E8D}"/>
                </a:ext>
              </a:extLst>
            </p:cNvPr>
            <p:cNvSpPr/>
            <p:nvPr/>
          </p:nvSpPr>
          <p:spPr>
            <a:xfrm>
              <a:off x="5181169" y="3387916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4420B91F-97E0-2D6C-C61E-AAAC7ECF563C}"/>
                </a:ext>
              </a:extLst>
            </p:cNvPr>
            <p:cNvSpPr/>
            <p:nvPr/>
          </p:nvSpPr>
          <p:spPr>
            <a:xfrm>
              <a:off x="5722267" y="3493593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4 Points 39">
              <a:extLst>
                <a:ext uri="{FF2B5EF4-FFF2-40B4-BE49-F238E27FC236}">
                  <a16:creationId xmlns:a16="http://schemas.microsoft.com/office/drawing/2014/main" id="{5FCE2744-E995-9EA2-179C-7244E0AD0F1E}"/>
                </a:ext>
              </a:extLst>
            </p:cNvPr>
            <p:cNvSpPr/>
            <p:nvPr/>
          </p:nvSpPr>
          <p:spPr>
            <a:xfrm>
              <a:off x="6229531" y="336947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796F743-DA63-FB6F-A0E3-207F36F3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CD33E-6DC8-1759-0C0D-D2126858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B7B25-742A-1BB9-B86C-AF3CFA2D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7" b="123"/>
          <a:stretch/>
        </p:blipFill>
        <p:spPr>
          <a:xfrm>
            <a:off x="143435" y="250272"/>
            <a:ext cx="10201836" cy="6702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83E0E5-B3C6-5064-69E0-03EF75C8452E}"/>
              </a:ext>
            </a:extLst>
          </p:cNvPr>
          <p:cNvGrpSpPr/>
          <p:nvPr/>
        </p:nvGrpSpPr>
        <p:grpSpPr>
          <a:xfrm>
            <a:off x="1030923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59BF5E-6A47-76A2-8A16-5AC10CF3E32D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83993D67-8FA2-2900-E738-E329C0B55FE8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07FF47-7B53-8319-73C6-9C00647EFD46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46F3B69F-1B0F-13AA-8FA6-A68BF84BA70C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C8E07A-9EB0-047B-EE33-D10471008947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E58033-9E58-218D-719B-F61FD211E213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D6A8F-A384-D89A-1146-6387B4F7FFC7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793A65-7C39-65C6-9CF8-2B2A065BB47C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DA4086-5A3D-6335-E7FA-DA8CF8DAB5D1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FF5EBE-E10E-CDE9-1003-A8ACC205A748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2E2689-7E28-B8E2-2C1F-3FC8856A76F4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BDCD5D-D3E1-7493-FCDC-4A27BE041EDD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6662BA-04C9-CC8B-7B5D-D5BA242697EF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57D443-3943-DA22-0F2B-BE0531BC1423}"/>
              </a:ext>
            </a:extLst>
          </p:cNvPr>
          <p:cNvSpPr txBox="1"/>
          <p:nvPr/>
        </p:nvSpPr>
        <p:spPr>
          <a:xfrm>
            <a:off x="1107622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AB4FF-9A90-6754-8E38-4E5EE639B3A9}"/>
              </a:ext>
            </a:extLst>
          </p:cNvPr>
          <p:cNvSpPr txBox="1"/>
          <p:nvPr/>
        </p:nvSpPr>
        <p:spPr>
          <a:xfrm>
            <a:off x="160448" y="4266045"/>
            <a:ext cx="9099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If a has no elements in common with b or c,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it has no elements in common with any mixture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5E38BE8-A870-EE04-80FD-49A5B777B24B}"/>
              </a:ext>
            </a:extLst>
          </p:cNvPr>
          <p:cNvGrpSpPr/>
          <p:nvPr/>
        </p:nvGrpSpPr>
        <p:grpSpPr>
          <a:xfrm>
            <a:off x="8010870" y="1288820"/>
            <a:ext cx="3046224" cy="1485900"/>
            <a:chOff x="7480558" y="1394347"/>
            <a:chExt cx="3046224" cy="1485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D16A73-7263-0D86-7000-8EDE22BB3A1B}"/>
                </a:ext>
              </a:extLst>
            </p:cNvPr>
            <p:cNvSpPr/>
            <p:nvPr/>
          </p:nvSpPr>
          <p:spPr>
            <a:xfrm>
              <a:off x="7804847" y="1394347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AE83E2-20E2-0FB7-CEDA-3EE7590FFF6A}"/>
                </a:ext>
              </a:extLst>
            </p:cNvPr>
            <p:cNvSpPr txBox="1"/>
            <p:nvPr/>
          </p:nvSpPr>
          <p:spPr>
            <a:xfrm>
              <a:off x="7480558" y="1722849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50" name="Star: 4 Points 49">
              <a:extLst>
                <a:ext uri="{FF2B5EF4-FFF2-40B4-BE49-F238E27FC236}">
                  <a16:creationId xmlns:a16="http://schemas.microsoft.com/office/drawing/2014/main" id="{6B764ABD-0DB0-7040-641E-6642931FDCA2}"/>
                </a:ext>
              </a:extLst>
            </p:cNvPr>
            <p:cNvSpPr/>
            <p:nvPr/>
          </p:nvSpPr>
          <p:spPr>
            <a:xfrm>
              <a:off x="8858081" y="1980926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tar: 4 Points 50">
              <a:extLst>
                <a:ext uri="{FF2B5EF4-FFF2-40B4-BE49-F238E27FC236}">
                  <a16:creationId xmlns:a16="http://schemas.microsoft.com/office/drawing/2014/main" id="{78C2B3E1-29E5-90D5-683C-3A8342BCB45E}"/>
                </a:ext>
              </a:extLst>
            </p:cNvPr>
            <p:cNvSpPr/>
            <p:nvPr/>
          </p:nvSpPr>
          <p:spPr>
            <a:xfrm>
              <a:off x="9561049" y="1810752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tar: 4 Points 51">
              <a:extLst>
                <a:ext uri="{FF2B5EF4-FFF2-40B4-BE49-F238E27FC236}">
                  <a16:creationId xmlns:a16="http://schemas.microsoft.com/office/drawing/2014/main" id="{472F3E92-8C1F-61DF-B469-CF1F30E68C06}"/>
                </a:ext>
              </a:extLst>
            </p:cNvPr>
            <p:cNvSpPr/>
            <p:nvPr/>
          </p:nvSpPr>
          <p:spPr>
            <a:xfrm>
              <a:off x="8250866" y="201864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tar: 4 Points 52">
              <a:extLst>
                <a:ext uri="{FF2B5EF4-FFF2-40B4-BE49-F238E27FC236}">
                  <a16:creationId xmlns:a16="http://schemas.microsoft.com/office/drawing/2014/main" id="{E6E7E8F0-6CA1-2E4C-C9BF-7D71BD22CD74}"/>
                </a:ext>
              </a:extLst>
            </p:cNvPr>
            <p:cNvSpPr/>
            <p:nvPr/>
          </p:nvSpPr>
          <p:spPr>
            <a:xfrm>
              <a:off x="8858081" y="2510551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tar: 4 Points 53">
              <a:extLst>
                <a:ext uri="{FF2B5EF4-FFF2-40B4-BE49-F238E27FC236}">
                  <a16:creationId xmlns:a16="http://schemas.microsoft.com/office/drawing/2014/main" id="{CA975154-FF0C-71DD-B2C2-DCBC88D89485}"/>
                </a:ext>
              </a:extLst>
            </p:cNvPr>
            <p:cNvSpPr/>
            <p:nvPr/>
          </p:nvSpPr>
          <p:spPr>
            <a:xfrm>
              <a:off x="8952719" y="1621476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tar: 4 Points 54">
              <a:extLst>
                <a:ext uri="{FF2B5EF4-FFF2-40B4-BE49-F238E27FC236}">
                  <a16:creationId xmlns:a16="http://schemas.microsoft.com/office/drawing/2014/main" id="{0D0CAD61-91EB-9940-B01F-05C92C8CC25C}"/>
                </a:ext>
              </a:extLst>
            </p:cNvPr>
            <p:cNvSpPr/>
            <p:nvPr/>
          </p:nvSpPr>
          <p:spPr>
            <a:xfrm>
              <a:off x="9852386" y="2143872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9F12E8-F426-961A-FAD0-3595FB6F4749}"/>
              </a:ext>
            </a:extLst>
          </p:cNvPr>
          <p:cNvGrpSpPr/>
          <p:nvPr/>
        </p:nvGrpSpPr>
        <p:grpSpPr>
          <a:xfrm>
            <a:off x="4607729" y="2312647"/>
            <a:ext cx="3046224" cy="1485900"/>
            <a:chOff x="4344744" y="2907014"/>
            <a:chExt cx="3046224" cy="14859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A51DC1-9662-FC45-EB6D-DD28594A7734}"/>
                </a:ext>
              </a:extLst>
            </p:cNvPr>
            <p:cNvSpPr/>
            <p:nvPr/>
          </p:nvSpPr>
          <p:spPr>
            <a:xfrm>
              <a:off x="4669033" y="2907014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D8513A2-1FFA-6D6C-8EE2-0CD9B065C8A2}"/>
                </a:ext>
              </a:extLst>
            </p:cNvPr>
            <p:cNvSpPr/>
            <p:nvPr/>
          </p:nvSpPr>
          <p:spPr>
            <a:xfrm>
              <a:off x="5816905" y="305454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36F0076-ABD2-FB6F-D747-9327F372F70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9C8DB5E-1405-EF58-EA88-E596F0317E19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73F1494-4EF1-8B1F-2DD8-28982BA75250}"/>
                </a:ext>
              </a:extLst>
            </p:cNvPr>
            <p:cNvSpPr/>
            <p:nvPr/>
          </p:nvSpPr>
          <p:spPr>
            <a:xfrm>
              <a:off x="6171769" y="395432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B68D357-09CE-5479-63CB-642788F52B7B}"/>
                </a:ext>
              </a:extLst>
            </p:cNvPr>
            <p:cNvSpPr txBox="1"/>
            <p:nvPr/>
          </p:nvSpPr>
          <p:spPr>
            <a:xfrm>
              <a:off x="4344744" y="3235516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/>
                <a:t>b</a:t>
              </a:r>
              <a:endParaRPr lang="en-US" sz="2400" dirty="0"/>
            </a:p>
          </p:txBody>
        </p:sp>
        <p:sp>
          <p:nvSpPr>
            <p:cNvPr id="68" name="Flowchart: Delay 67">
              <a:extLst>
                <a:ext uri="{FF2B5EF4-FFF2-40B4-BE49-F238E27FC236}">
                  <a16:creationId xmlns:a16="http://schemas.microsoft.com/office/drawing/2014/main" id="{A41DC0AB-C776-E0C8-8AE9-4B9CE7AB1DF7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Delay 68">
              <a:extLst>
                <a:ext uri="{FF2B5EF4-FFF2-40B4-BE49-F238E27FC236}">
                  <a16:creationId xmlns:a16="http://schemas.microsoft.com/office/drawing/2014/main" id="{B431CB2C-AA5D-E299-BC43-DF2EE490EB0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Stored Data 69">
              <a:extLst>
                <a:ext uri="{FF2B5EF4-FFF2-40B4-BE49-F238E27FC236}">
                  <a16:creationId xmlns:a16="http://schemas.microsoft.com/office/drawing/2014/main" id="{80A17972-A1DD-8F6C-6404-07C90D1CDBBE}"/>
                </a:ext>
              </a:extLst>
            </p:cNvPr>
            <p:cNvSpPr/>
            <p:nvPr/>
          </p:nvSpPr>
          <p:spPr>
            <a:xfrm>
              <a:off x="6706053" y="3763770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Stored Data 70">
              <a:extLst>
                <a:ext uri="{FF2B5EF4-FFF2-40B4-BE49-F238E27FC236}">
                  <a16:creationId xmlns:a16="http://schemas.microsoft.com/office/drawing/2014/main" id="{E9961123-D06D-C5DD-51A9-1C3E304C501A}"/>
                </a:ext>
              </a:extLst>
            </p:cNvPr>
            <p:cNvSpPr/>
            <p:nvPr/>
          </p:nvSpPr>
          <p:spPr>
            <a:xfrm>
              <a:off x="5181169" y="3387916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tar: 4 Points 71">
              <a:extLst>
                <a:ext uri="{FF2B5EF4-FFF2-40B4-BE49-F238E27FC236}">
                  <a16:creationId xmlns:a16="http://schemas.microsoft.com/office/drawing/2014/main" id="{75B4AB57-F4DE-EBDC-0243-42D2CA0346EC}"/>
                </a:ext>
              </a:extLst>
            </p:cNvPr>
            <p:cNvSpPr/>
            <p:nvPr/>
          </p:nvSpPr>
          <p:spPr>
            <a:xfrm>
              <a:off x="5722267" y="3493593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tar: 4 Points 72">
              <a:extLst>
                <a:ext uri="{FF2B5EF4-FFF2-40B4-BE49-F238E27FC236}">
                  <a16:creationId xmlns:a16="http://schemas.microsoft.com/office/drawing/2014/main" id="{EC6EFF4F-7E33-7A56-4339-C0BFBB4F8F37}"/>
                </a:ext>
              </a:extLst>
            </p:cNvPr>
            <p:cNvSpPr/>
            <p:nvPr/>
          </p:nvSpPr>
          <p:spPr>
            <a:xfrm>
              <a:off x="6229531" y="336947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51A63-FF8D-F9D5-A3FF-0BDA4E87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05AF1D-FB5C-4BE3-8056-66648EC1200E}"/>
              </a:ext>
            </a:extLst>
          </p:cNvPr>
          <p:cNvSpPr/>
          <p:nvPr/>
        </p:nvSpPr>
        <p:spPr>
          <a:xfrm>
            <a:off x="217215" y="419151"/>
            <a:ext cx="8706325" cy="5860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endParaRPr lang="en-US" sz="4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8A5DF8-A935-4451-A1FD-CAC9745870F0}"/>
              </a:ext>
            </a:extLst>
          </p:cNvPr>
          <p:cNvSpPr/>
          <p:nvPr/>
        </p:nvSpPr>
        <p:spPr>
          <a:xfrm>
            <a:off x="3205926" y="1153659"/>
            <a:ext cx="2841002" cy="1575802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3C1DD7-BF5D-4C54-9B2A-61829FF4CF02}"/>
              </a:ext>
            </a:extLst>
          </p:cNvPr>
          <p:cNvSpPr/>
          <p:nvPr/>
        </p:nvSpPr>
        <p:spPr>
          <a:xfrm>
            <a:off x="1093327" y="1038924"/>
            <a:ext cx="3372782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028B1-9F4B-4531-8B24-F6076A794B68}"/>
              </a:ext>
            </a:extLst>
          </p:cNvPr>
          <p:cNvSpPr txBox="1"/>
          <p:nvPr/>
        </p:nvSpPr>
        <p:spPr>
          <a:xfrm>
            <a:off x="1311489" y="1843414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Classical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phase-space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1543D64-B60C-4D5B-8E44-F4CF086D58FD}"/>
              </a:ext>
            </a:extLst>
          </p:cNvPr>
          <p:cNvSpPr/>
          <p:nvPr/>
        </p:nvSpPr>
        <p:spPr>
          <a:xfrm>
            <a:off x="386991" y="604343"/>
            <a:ext cx="8320380" cy="2321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52D1B1-BA15-40EE-B115-B32AF691443F}"/>
              </a:ext>
            </a:extLst>
          </p:cNvPr>
          <p:cNvSpPr/>
          <p:nvPr/>
        </p:nvSpPr>
        <p:spPr>
          <a:xfrm>
            <a:off x="3668267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Determinism/</a:t>
            </a:r>
          </a:p>
          <a:p>
            <a:pPr algn="ctr"/>
            <a:r>
              <a:rPr lang="en-US" dirty="0"/>
              <a:t>reversibility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39A5C2-B9A4-4FAC-85D6-9083F70B9D6D}"/>
              </a:ext>
            </a:extLst>
          </p:cNvPr>
          <p:cNvSpPr/>
          <p:nvPr/>
        </p:nvSpPr>
        <p:spPr>
          <a:xfrm>
            <a:off x="6243208" y="3110839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Irreducibility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734DB0-6073-4171-A633-8370B128B88F}"/>
              </a:ext>
            </a:extLst>
          </p:cNvPr>
          <p:cNvSpPr/>
          <p:nvPr/>
        </p:nvSpPr>
        <p:spPr>
          <a:xfrm>
            <a:off x="1093329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Infinitesimal reducibility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48FA2-6A9F-45B7-A624-0282558AB74F}"/>
              </a:ext>
            </a:extLst>
          </p:cNvPr>
          <p:cNvCxnSpPr>
            <a:cxnSpLocks/>
          </p:cNvCxnSpPr>
          <p:nvPr/>
        </p:nvCxnSpPr>
        <p:spPr>
          <a:xfrm flipV="1">
            <a:off x="2089610" y="2666607"/>
            <a:ext cx="93743" cy="356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626F01-FB40-435D-B46F-2ECF950C30C4}"/>
              </a:ext>
            </a:extLst>
          </p:cNvPr>
          <p:cNvCxnSpPr>
            <a:cxnSpLocks/>
          </p:cNvCxnSpPr>
          <p:nvPr/>
        </p:nvCxnSpPr>
        <p:spPr>
          <a:xfrm flipH="1" flipV="1">
            <a:off x="6907177" y="2472055"/>
            <a:ext cx="375705" cy="55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39E25D-DE4F-4055-8DEC-D44B711FE70D}"/>
              </a:ext>
            </a:extLst>
          </p:cNvPr>
          <p:cNvSpPr/>
          <p:nvPr/>
        </p:nvSpPr>
        <p:spPr>
          <a:xfrm>
            <a:off x="4786745" y="840769"/>
            <a:ext cx="3381056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EB226-3EAD-4204-8E47-54A6522DADA2}"/>
              </a:ext>
            </a:extLst>
          </p:cNvPr>
          <p:cNvSpPr txBox="1"/>
          <p:nvPr/>
        </p:nvSpPr>
        <p:spPr>
          <a:xfrm>
            <a:off x="6329362" y="1588047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Quantum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state-space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FD0A5-696D-414F-9A67-031DA6EB7982}"/>
              </a:ext>
            </a:extLst>
          </p:cNvPr>
          <p:cNvSpPr/>
          <p:nvPr/>
        </p:nvSpPr>
        <p:spPr>
          <a:xfrm>
            <a:off x="3203764" y="1153659"/>
            <a:ext cx="2841002" cy="1575802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396737-F4DF-40E1-8971-5208B735B12D}"/>
              </a:ext>
            </a:extLst>
          </p:cNvPr>
          <p:cNvSpPr txBox="1"/>
          <p:nvPr/>
        </p:nvSpPr>
        <p:spPr>
          <a:xfrm>
            <a:off x="3201601" y="1542643"/>
            <a:ext cx="12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Hamiltonian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mechanics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6D6C16-1E60-4542-BA59-D6103BCD962E}"/>
              </a:ext>
            </a:extLst>
          </p:cNvPr>
          <p:cNvSpPr txBox="1"/>
          <p:nvPr/>
        </p:nvSpPr>
        <p:spPr>
          <a:xfrm>
            <a:off x="4784582" y="1472789"/>
            <a:ext cx="12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Unitary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evolution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DAED2C-604C-4226-986F-A3B4728FCF52}"/>
              </a:ext>
            </a:extLst>
          </p:cNvPr>
          <p:cNvCxnSpPr>
            <a:cxnSpLocks/>
          </p:cNvCxnSpPr>
          <p:nvPr/>
        </p:nvCxnSpPr>
        <p:spPr>
          <a:xfrm flipV="1">
            <a:off x="4818719" y="2795175"/>
            <a:ext cx="0" cy="22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EFA99A-5704-4E26-BD68-97B37F07D79E}"/>
              </a:ext>
            </a:extLst>
          </p:cNvPr>
          <p:cNvSpPr txBox="1"/>
          <p:nvPr/>
        </p:nvSpPr>
        <p:spPr>
          <a:xfrm>
            <a:off x="3504080" y="202387"/>
            <a:ext cx="54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Space of the well-posed scientific theories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0EE02-FCB7-78A4-BD2F-3C3938BEF638}"/>
              </a:ext>
            </a:extLst>
          </p:cNvPr>
          <p:cNvSpPr txBox="1"/>
          <p:nvPr/>
        </p:nvSpPr>
        <p:spPr>
          <a:xfrm>
            <a:off x="9029428" y="731147"/>
            <a:ext cx="3162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E867-5109-DF14-F3B9-663C6E555FC0}"/>
              </a:ext>
            </a:extLst>
          </p:cNvPr>
          <p:cNvSpPr txBox="1"/>
          <p:nvPr/>
        </p:nvSpPr>
        <p:spPr>
          <a:xfrm>
            <a:off x="9075905" y="1401461"/>
            <a:ext cx="311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Specializations of the general theory under the different 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CF7AB-94A5-DF06-256C-9AABB368F5C6}"/>
              </a:ext>
            </a:extLst>
          </p:cNvPr>
          <p:cNvSpPr txBox="1"/>
          <p:nvPr/>
        </p:nvSpPr>
        <p:spPr>
          <a:xfrm>
            <a:off x="8933514" y="3105834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F471-99F1-01AB-D75F-055F90A13CC2}"/>
              </a:ext>
            </a:extLst>
          </p:cNvPr>
          <p:cNvSpPr txBox="1"/>
          <p:nvPr/>
        </p:nvSpPr>
        <p:spPr>
          <a:xfrm>
            <a:off x="6329362" y="4414852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D77C8-C51F-2102-2E8B-CB4CA65E00B0}"/>
              </a:ext>
            </a:extLst>
          </p:cNvPr>
          <p:cNvSpPr txBox="1"/>
          <p:nvPr/>
        </p:nvSpPr>
        <p:spPr>
          <a:xfrm>
            <a:off x="6375839" y="5263869"/>
            <a:ext cx="311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requirements and definitions valid in all theories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7A09A-B701-734C-CD27-6DCF239CFC78}"/>
              </a:ext>
            </a:extLst>
          </p:cNvPr>
          <p:cNvSpPr/>
          <p:nvPr/>
        </p:nvSpPr>
        <p:spPr>
          <a:xfrm>
            <a:off x="217215" y="55946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Experimental verifiability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5C0B0-3CE3-BE26-9B12-79433ACA5230}"/>
              </a:ext>
            </a:extLst>
          </p:cNvPr>
          <p:cNvSpPr/>
          <p:nvPr/>
        </p:nvSpPr>
        <p:spPr>
          <a:xfrm>
            <a:off x="219377" y="48834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Information granularity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4350C-5533-4F33-7A6B-9766C47E7176}"/>
              </a:ext>
            </a:extLst>
          </p:cNvPr>
          <p:cNvSpPr/>
          <p:nvPr/>
        </p:nvSpPr>
        <p:spPr>
          <a:xfrm>
            <a:off x="219377" y="41722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States and processes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0E43C3-FB2C-AFD5-DA0F-F8C16F640A08}"/>
              </a:ext>
            </a:extLst>
          </p:cNvPr>
          <p:cNvCxnSpPr/>
          <p:nvPr/>
        </p:nvCxnSpPr>
        <p:spPr>
          <a:xfrm>
            <a:off x="217215" y="4070555"/>
            <a:ext cx="870632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29F05-F875-22AE-8EA2-46DF4C4A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78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74B29-0360-3735-AFCE-EEE4E1ACF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4DE8-C623-DA76-140A-0314D8D0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-530"/>
          <a:stretch>
            <a:fillRect/>
          </a:stretch>
        </p:blipFill>
        <p:spPr>
          <a:xfrm>
            <a:off x="143435" y="151593"/>
            <a:ext cx="10201836" cy="432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CF7C4F-B2E1-355C-8509-174EE33610C4}"/>
                  </a:ext>
                </a:extLst>
              </p:cNvPr>
              <p:cNvSpPr txBox="1"/>
              <p:nvPr/>
            </p:nvSpPr>
            <p:spPr>
              <a:xfrm>
                <a:off x="768256" y="4798959"/>
                <a:ext cx="7970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Ensemble variability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Entropy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CF7C4F-B2E1-355C-8509-174EE3361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56" y="4798959"/>
                <a:ext cx="7970002" cy="830997"/>
              </a:xfrm>
              <a:prstGeom prst="rect">
                <a:avLst/>
              </a:prstGeom>
              <a:blipFill>
                <a:blip r:embed="rId3"/>
                <a:stretch>
                  <a:fillRect l="-3060" t="-16058" r="-3060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97A971-C6CE-8235-1D55-8ECCB52167C5}"/>
              </a:ext>
            </a:extLst>
          </p:cNvPr>
          <p:cNvSpPr txBox="1"/>
          <p:nvPr/>
        </p:nvSpPr>
        <p:spPr>
          <a:xfrm>
            <a:off x="2647950" y="5770221"/>
            <a:ext cx="376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standard theory of entropic spaces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4B9E8-BAB0-D94C-DC3A-2BF76B0B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7D75D-FA5E-B73C-7076-34687EC8715F}"/>
              </a:ext>
            </a:extLst>
          </p:cNvPr>
          <p:cNvGrpSpPr/>
          <p:nvPr/>
        </p:nvGrpSpPr>
        <p:grpSpPr>
          <a:xfrm>
            <a:off x="133370" y="143330"/>
            <a:ext cx="11939414" cy="2786474"/>
            <a:chOff x="133370" y="143330"/>
            <a:chExt cx="11939414" cy="2786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CDA092-1A2A-8D34-4BFC-C5453B61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8742"/>
            <a:stretch>
              <a:fillRect/>
            </a:stretch>
          </p:blipFill>
          <p:spPr>
            <a:xfrm>
              <a:off x="161363" y="143330"/>
              <a:ext cx="11869271" cy="14593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F64900-BC8C-E3D7-E6E8-0AA7B028A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4428"/>
            <a:stretch>
              <a:fillRect/>
            </a:stretch>
          </p:blipFill>
          <p:spPr>
            <a:xfrm>
              <a:off x="163338" y="2154909"/>
              <a:ext cx="11807837" cy="7748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DF506-5218-A276-FE47-CBC63E5D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0330" b="87289"/>
            <a:stretch>
              <a:fillRect/>
            </a:stretch>
          </p:blipFill>
          <p:spPr>
            <a:xfrm>
              <a:off x="133370" y="1254710"/>
              <a:ext cx="11939414" cy="86333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9C7330-E4D0-57EB-524D-5251812E45FC}"/>
              </a:ext>
            </a:extLst>
          </p:cNvPr>
          <p:cNvSpPr txBox="1"/>
          <p:nvPr/>
        </p:nvSpPr>
        <p:spPr>
          <a:xfrm>
            <a:off x="2240041" y="3021815"/>
            <a:ext cx="77119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These axioms specify very minimal </a:t>
            </a:r>
            <a:r>
              <a:rPr lang="en-US" sz="3200" b="1" dirty="0"/>
              <a:t>necessary</a:t>
            </a:r>
            <a:br>
              <a:rPr lang="en-US" sz="3200" b="1" dirty="0"/>
            </a:br>
            <a:r>
              <a:rPr lang="en-US" sz="3200" dirty="0"/>
              <a:t>requirements on 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454FC-948D-DF62-E467-0468090585DB}"/>
              </a:ext>
            </a:extLst>
          </p:cNvPr>
          <p:cNvSpPr txBox="1"/>
          <p:nvPr/>
        </p:nvSpPr>
        <p:spPr>
          <a:xfrm>
            <a:off x="161363" y="4099033"/>
            <a:ext cx="93594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How much can we derive just from these?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1D9A6-AA2C-4E2E-0786-49FC5B307CC1}"/>
              </a:ext>
            </a:extLst>
          </p:cNvPr>
          <p:cNvSpPr txBox="1"/>
          <p:nvPr/>
        </p:nvSpPr>
        <p:spPr>
          <a:xfrm>
            <a:off x="1347626" y="5825700"/>
            <a:ext cx="669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Here are a few things we are able to derive…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19887-7A1F-0F61-6638-E3582A33EB08}"/>
              </a:ext>
            </a:extLst>
          </p:cNvPr>
          <p:cNvSpPr txBox="1"/>
          <p:nvPr/>
        </p:nvSpPr>
        <p:spPr>
          <a:xfrm>
            <a:off x="802474" y="5008533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 mathematics starts with minimal requirements to force us to understand which requirements are truly independent and truly necessary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CB35BF-766F-2DDE-01CE-D36F7F56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58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5AE97B-7021-6741-0349-7F51893786F8}"/>
              </a:ext>
            </a:extLst>
          </p:cNvPr>
          <p:cNvGrpSpPr/>
          <p:nvPr/>
        </p:nvGrpSpPr>
        <p:grpSpPr>
          <a:xfrm>
            <a:off x="332748" y="1151291"/>
            <a:ext cx="11526504" cy="1451398"/>
            <a:chOff x="332748" y="184638"/>
            <a:chExt cx="11526504" cy="14513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6ECB60-98DD-5834-0306-74E73873E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8377"/>
            <a:stretch/>
          </p:blipFill>
          <p:spPr>
            <a:xfrm>
              <a:off x="332748" y="184638"/>
              <a:ext cx="11526504" cy="13276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97BB6-F9F6-1D3D-ECF3-FE44DE5E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840"/>
            <a:stretch/>
          </p:blipFill>
          <p:spPr>
            <a:xfrm>
              <a:off x="332748" y="1319211"/>
              <a:ext cx="11526504" cy="3168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DAFB5B-DECB-F66B-3646-F00BDFB413FB}"/>
                  </a:ext>
                </a:extLst>
              </p:cNvPr>
              <p:cNvSpPr txBox="1"/>
              <p:nvPr/>
            </p:nvSpPr>
            <p:spPr>
              <a:xfrm>
                <a:off x="489134" y="227800"/>
                <a:ext cx="96266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The entropy upper bound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uniquely determined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DAFB5B-DECB-F66B-3646-F00BDFB41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34" y="227800"/>
                <a:ext cx="9626674" cy="584775"/>
              </a:xfrm>
              <a:prstGeom prst="rect">
                <a:avLst/>
              </a:prstGeom>
              <a:blipFill>
                <a:blip r:embed="rId3"/>
                <a:stretch>
                  <a:fillRect l="-1583" t="-12500" r="-63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5AB579-B61B-5688-723B-C3B6F5F9C9B4}"/>
              </a:ext>
            </a:extLst>
          </p:cNvPr>
          <p:cNvCxnSpPr>
            <a:cxnSpLocks/>
          </p:cNvCxnSpPr>
          <p:nvPr/>
        </p:nvCxnSpPr>
        <p:spPr>
          <a:xfrm flipV="1">
            <a:off x="4668253" y="1929179"/>
            <a:ext cx="812131" cy="824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49A624-126E-A565-12E2-F542A366A8A3}"/>
              </a:ext>
            </a:extLst>
          </p:cNvPr>
          <p:cNvSpPr txBox="1"/>
          <p:nvPr/>
        </p:nvSpPr>
        <p:spPr>
          <a:xfrm>
            <a:off x="3495675" y="2753662"/>
            <a:ext cx="269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Shannon entropy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EDEEE-AD80-220D-8BFA-C0E3ED65A17D}"/>
              </a:ext>
            </a:extLst>
          </p:cNvPr>
          <p:cNvSpPr txBox="1"/>
          <p:nvPr/>
        </p:nvSpPr>
        <p:spPr>
          <a:xfrm>
            <a:off x="1854200" y="4197350"/>
            <a:ext cx="4290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Let’s see how it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5C6CD-83BA-946C-614E-46CEC1274DBE}"/>
              </a:ext>
            </a:extLst>
          </p:cNvPr>
          <p:cNvSpPr txBox="1"/>
          <p:nvPr/>
        </p:nvSpPr>
        <p:spPr>
          <a:xfrm>
            <a:off x="4908550" y="3304798"/>
            <a:ext cx="435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Maximal increase in variability during mixing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33C086-7EBA-30F8-D840-4ED60567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69CDC-85CC-D2B8-8867-59989250365B}"/>
                  </a:ext>
                </a:extLst>
              </p:cNvPr>
              <p:cNvSpPr txBox="1"/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all orthogonal to each other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69CDC-85CC-D2B8-8867-599892503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blipFill>
                <a:blip r:embed="rId2"/>
                <a:stretch>
                  <a:fillRect l="-2616" t="-12500" r="-150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ED8FF6-F140-C59E-73F1-B47815D2124B}"/>
                  </a:ext>
                </a:extLst>
              </p:cNvPr>
              <p:cNvSpPr txBox="1"/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ED8FF6-F140-C59E-73F1-B47815D2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087A442-082D-5708-0792-321BECA6E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76" y="1875544"/>
            <a:ext cx="7159933" cy="29632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16062B-6B0B-0DC8-10FE-8B43CA684394}"/>
              </a:ext>
            </a:extLst>
          </p:cNvPr>
          <p:cNvCxnSpPr>
            <a:cxnSpLocks/>
          </p:cNvCxnSpPr>
          <p:nvPr/>
        </p:nvCxnSpPr>
        <p:spPr>
          <a:xfrm flipV="1">
            <a:off x="6305434" y="1191182"/>
            <a:ext cx="2213939" cy="1055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43398B-C81F-4AEA-1603-33D2CA34A40E}"/>
              </a:ext>
            </a:extLst>
          </p:cNvPr>
          <p:cNvGrpSpPr/>
          <p:nvPr/>
        </p:nvGrpSpPr>
        <p:grpSpPr>
          <a:xfrm>
            <a:off x="8858793" y="696889"/>
            <a:ext cx="1693817" cy="956671"/>
            <a:chOff x="8438606" y="1528349"/>
            <a:chExt cx="1693817" cy="95667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1C8987-6EFD-C6E6-50C6-F56262840FBA}"/>
                </a:ext>
              </a:extLst>
            </p:cNvPr>
            <p:cNvSpPr/>
            <p:nvPr/>
          </p:nvSpPr>
          <p:spPr>
            <a:xfrm>
              <a:off x="8438606" y="152835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7E70D4-B7C0-5E43-EE2A-A9BE0C353CBE}"/>
                </a:ext>
              </a:extLst>
            </p:cNvPr>
            <p:cNvSpPr/>
            <p:nvPr/>
          </p:nvSpPr>
          <p:spPr>
            <a:xfrm>
              <a:off x="8743406" y="152835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8928F-AC91-4805-14EE-695DB93BB661}"/>
                </a:ext>
              </a:extLst>
            </p:cNvPr>
            <p:cNvSpPr/>
            <p:nvPr/>
          </p:nvSpPr>
          <p:spPr>
            <a:xfrm>
              <a:off x="9048206" y="152835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73976B-EDFB-388B-33D7-5C4802E84332}"/>
                </a:ext>
              </a:extLst>
            </p:cNvPr>
            <p:cNvSpPr/>
            <p:nvPr/>
          </p:nvSpPr>
          <p:spPr>
            <a:xfrm>
              <a:off x="9353006" y="152835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80C730-7C06-44C0-A2C7-62DF148103EF}"/>
                </a:ext>
              </a:extLst>
            </p:cNvPr>
            <p:cNvSpPr/>
            <p:nvPr/>
          </p:nvSpPr>
          <p:spPr>
            <a:xfrm>
              <a:off x="9657806" y="152835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FD1C60-9D54-2C64-54FC-A952CC353CC8}"/>
                </a:ext>
              </a:extLst>
            </p:cNvPr>
            <p:cNvSpPr/>
            <p:nvPr/>
          </p:nvSpPr>
          <p:spPr>
            <a:xfrm>
              <a:off x="9962606" y="152834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84E28A-562F-3992-9B14-69EA689FA928}"/>
                </a:ext>
              </a:extLst>
            </p:cNvPr>
            <p:cNvSpPr/>
            <p:nvPr/>
          </p:nvSpPr>
          <p:spPr>
            <a:xfrm>
              <a:off x="8438606" y="179063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F02847-677F-CED3-9232-55C5D44980BC}"/>
                </a:ext>
              </a:extLst>
            </p:cNvPr>
            <p:cNvSpPr/>
            <p:nvPr/>
          </p:nvSpPr>
          <p:spPr>
            <a:xfrm>
              <a:off x="8743406" y="179063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9E7862-52E6-ABD7-9348-E61D6DDE9658}"/>
                </a:ext>
              </a:extLst>
            </p:cNvPr>
            <p:cNvSpPr/>
            <p:nvPr/>
          </p:nvSpPr>
          <p:spPr>
            <a:xfrm>
              <a:off x="9048206" y="179063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DFF98B-CA1A-16F2-30A2-CF2D7CF3005E}"/>
                </a:ext>
              </a:extLst>
            </p:cNvPr>
            <p:cNvSpPr/>
            <p:nvPr/>
          </p:nvSpPr>
          <p:spPr>
            <a:xfrm>
              <a:off x="9353006" y="179063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4A9453-F67E-4667-F588-620007B033FE}"/>
                </a:ext>
              </a:extLst>
            </p:cNvPr>
            <p:cNvSpPr/>
            <p:nvPr/>
          </p:nvSpPr>
          <p:spPr>
            <a:xfrm>
              <a:off x="9657806" y="179063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AF9AB5-C6EC-521D-F859-56893177EE57}"/>
                </a:ext>
              </a:extLst>
            </p:cNvPr>
            <p:cNvSpPr/>
            <p:nvPr/>
          </p:nvSpPr>
          <p:spPr>
            <a:xfrm>
              <a:off x="9962606" y="179063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628466-5646-A142-76F4-1BC4B982D540}"/>
                </a:ext>
              </a:extLst>
            </p:cNvPr>
            <p:cNvSpPr/>
            <p:nvPr/>
          </p:nvSpPr>
          <p:spPr>
            <a:xfrm>
              <a:off x="8438606" y="205292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2DFC33-A46E-1DBD-68C8-7DC1AE47CE33}"/>
                </a:ext>
              </a:extLst>
            </p:cNvPr>
            <p:cNvSpPr/>
            <p:nvPr/>
          </p:nvSpPr>
          <p:spPr>
            <a:xfrm>
              <a:off x="8743406" y="205291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533846-C38F-CA92-CABC-C062626E6E38}"/>
                </a:ext>
              </a:extLst>
            </p:cNvPr>
            <p:cNvSpPr/>
            <p:nvPr/>
          </p:nvSpPr>
          <p:spPr>
            <a:xfrm>
              <a:off x="9048206" y="205291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09B4B5-A947-CB75-EFC1-CB6D52E1EB7A}"/>
                </a:ext>
              </a:extLst>
            </p:cNvPr>
            <p:cNvSpPr/>
            <p:nvPr/>
          </p:nvSpPr>
          <p:spPr>
            <a:xfrm>
              <a:off x="9353006" y="205291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7F1184-D6CB-FC20-9E6A-1EE32C67AFD4}"/>
                </a:ext>
              </a:extLst>
            </p:cNvPr>
            <p:cNvSpPr/>
            <p:nvPr/>
          </p:nvSpPr>
          <p:spPr>
            <a:xfrm>
              <a:off x="9657806" y="205291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4A214-5179-3408-DEA7-D7C409702AC1}"/>
                </a:ext>
              </a:extLst>
            </p:cNvPr>
            <p:cNvSpPr/>
            <p:nvPr/>
          </p:nvSpPr>
          <p:spPr>
            <a:xfrm>
              <a:off x="9962606" y="205291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AE521E-C98F-B0C0-715A-CCB2EB73F32F}"/>
                </a:ext>
              </a:extLst>
            </p:cNvPr>
            <p:cNvSpPr/>
            <p:nvPr/>
          </p:nvSpPr>
          <p:spPr>
            <a:xfrm>
              <a:off x="8438606" y="231520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BE497A-77DA-98CC-600A-67E9EEE41AF4}"/>
                </a:ext>
              </a:extLst>
            </p:cNvPr>
            <p:cNvSpPr/>
            <p:nvPr/>
          </p:nvSpPr>
          <p:spPr>
            <a:xfrm>
              <a:off x="8743406" y="231520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00494BF-F19B-FAD7-639E-D8ACD26B0C44}"/>
                </a:ext>
              </a:extLst>
            </p:cNvPr>
            <p:cNvSpPr/>
            <p:nvPr/>
          </p:nvSpPr>
          <p:spPr>
            <a:xfrm>
              <a:off x="9048206" y="231520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253F18-85A2-11D8-6927-C11966D686D7}"/>
                </a:ext>
              </a:extLst>
            </p:cNvPr>
            <p:cNvSpPr/>
            <p:nvPr/>
          </p:nvSpPr>
          <p:spPr>
            <a:xfrm>
              <a:off x="9353006" y="231520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EAE637-1B4F-2BAD-F700-F3D87320D1A7}"/>
                </a:ext>
              </a:extLst>
            </p:cNvPr>
            <p:cNvSpPr/>
            <p:nvPr/>
          </p:nvSpPr>
          <p:spPr>
            <a:xfrm>
              <a:off x="9657806" y="231519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3A4D4ED-0BCF-4C26-2395-0468FC66BBC9}"/>
                </a:ext>
              </a:extLst>
            </p:cNvPr>
            <p:cNvSpPr/>
            <p:nvPr/>
          </p:nvSpPr>
          <p:spPr>
            <a:xfrm>
              <a:off x="9962606" y="231519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E13939-3191-AA51-7172-9CBCB4991BA5}"/>
                  </a:ext>
                </a:extLst>
              </p:cNvPr>
              <p:cNvSpPr txBox="1"/>
              <p:nvPr/>
            </p:nvSpPr>
            <p:spPr>
              <a:xfrm>
                <a:off x="7923676" y="229504"/>
                <a:ext cx="3564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E13939-3191-AA51-7172-9CBCB4991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676" y="229504"/>
                <a:ext cx="3564053" cy="369332"/>
              </a:xfrm>
              <a:prstGeom prst="rect">
                <a:avLst/>
              </a:prstGeom>
              <a:blipFill>
                <a:blip r:embed="rId5"/>
                <a:stretch>
                  <a:fillRect l="-1541" t="-10000" r="-102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0C657CE5-C478-1569-AED6-8C8278E019EE}"/>
              </a:ext>
            </a:extLst>
          </p:cNvPr>
          <p:cNvGrpSpPr/>
          <p:nvPr/>
        </p:nvGrpSpPr>
        <p:grpSpPr>
          <a:xfrm>
            <a:off x="8573592" y="2231674"/>
            <a:ext cx="1754981" cy="1001160"/>
            <a:chOff x="9120188" y="2440781"/>
            <a:chExt cx="1754981" cy="10011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11E1AF-E696-902E-F57C-2A2BB3EBCD65}"/>
                </a:ext>
              </a:extLst>
            </p:cNvPr>
            <p:cNvGrpSpPr/>
            <p:nvPr/>
          </p:nvGrpSpPr>
          <p:grpSpPr>
            <a:xfrm>
              <a:off x="9148352" y="2463823"/>
              <a:ext cx="1693817" cy="956671"/>
              <a:chOff x="8438606" y="1528349"/>
              <a:chExt cx="1693817" cy="95667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C08F18D-B60E-268B-75D4-63D3F38EF18D}"/>
                  </a:ext>
                </a:extLst>
              </p:cNvPr>
              <p:cNvSpPr/>
              <p:nvPr/>
            </p:nvSpPr>
            <p:spPr>
              <a:xfrm>
                <a:off x="8438606" y="1528354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3DBA0-9A5E-DAA2-5BD4-DFA0158A4F9F}"/>
                  </a:ext>
                </a:extLst>
              </p:cNvPr>
              <p:cNvSpPr/>
              <p:nvPr/>
            </p:nvSpPr>
            <p:spPr>
              <a:xfrm>
                <a:off x="8743406" y="152835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E13FFB1-EE6B-56AC-4025-0E6C67AED82F}"/>
                  </a:ext>
                </a:extLst>
              </p:cNvPr>
              <p:cNvSpPr/>
              <p:nvPr/>
            </p:nvSpPr>
            <p:spPr>
              <a:xfrm>
                <a:off x="9048206" y="152835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32C91A4-929A-810D-F7D9-222F403D057E}"/>
                  </a:ext>
                </a:extLst>
              </p:cNvPr>
              <p:cNvSpPr/>
              <p:nvPr/>
            </p:nvSpPr>
            <p:spPr>
              <a:xfrm>
                <a:off x="9353006" y="1528351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149660-B03A-03B7-0CBE-510206DA1738}"/>
                  </a:ext>
                </a:extLst>
              </p:cNvPr>
              <p:cNvSpPr/>
              <p:nvPr/>
            </p:nvSpPr>
            <p:spPr>
              <a:xfrm>
                <a:off x="9657806" y="152835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5B2ABA4-0F77-201C-A647-9B6303ABF9EF}"/>
                  </a:ext>
                </a:extLst>
              </p:cNvPr>
              <p:cNvSpPr/>
              <p:nvPr/>
            </p:nvSpPr>
            <p:spPr>
              <a:xfrm>
                <a:off x="9962606" y="152834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C79AE4-818E-F809-29F9-90C6FFDD0110}"/>
                  </a:ext>
                </a:extLst>
              </p:cNvPr>
              <p:cNvSpPr/>
              <p:nvPr/>
            </p:nvSpPr>
            <p:spPr>
              <a:xfrm>
                <a:off x="8438606" y="1790637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933955B-8923-B15C-4FB5-1BB3CE791F75}"/>
                  </a:ext>
                </a:extLst>
              </p:cNvPr>
              <p:cNvSpPr/>
              <p:nvPr/>
            </p:nvSpPr>
            <p:spPr>
              <a:xfrm>
                <a:off x="8743406" y="1790636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BBEEB24-7B59-06F7-0DFC-06B4851B2869}"/>
                  </a:ext>
                </a:extLst>
              </p:cNvPr>
              <p:cNvSpPr/>
              <p:nvPr/>
            </p:nvSpPr>
            <p:spPr>
              <a:xfrm>
                <a:off x="9048206" y="1790635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D2D177-6CED-342F-858E-E306BD29C995}"/>
                  </a:ext>
                </a:extLst>
              </p:cNvPr>
              <p:cNvSpPr/>
              <p:nvPr/>
            </p:nvSpPr>
            <p:spPr>
              <a:xfrm>
                <a:off x="9353006" y="1790634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9E5F37F-B4D8-C186-86A5-9ED8C59458F8}"/>
                  </a:ext>
                </a:extLst>
              </p:cNvPr>
              <p:cNvSpPr/>
              <p:nvPr/>
            </p:nvSpPr>
            <p:spPr>
              <a:xfrm>
                <a:off x="9657806" y="179063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846AF9F-6BC9-DEFA-4227-E5F2DB6B05A1}"/>
                  </a:ext>
                </a:extLst>
              </p:cNvPr>
              <p:cNvSpPr/>
              <p:nvPr/>
            </p:nvSpPr>
            <p:spPr>
              <a:xfrm>
                <a:off x="9962606" y="179063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CD1742-79A8-9B50-07E2-980CC9CC1CAF}"/>
                  </a:ext>
                </a:extLst>
              </p:cNvPr>
              <p:cNvSpPr/>
              <p:nvPr/>
            </p:nvSpPr>
            <p:spPr>
              <a:xfrm>
                <a:off x="8438606" y="205292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14B026C-7F81-A796-5C3E-114D0A128BA3}"/>
                  </a:ext>
                </a:extLst>
              </p:cNvPr>
              <p:cNvSpPr/>
              <p:nvPr/>
            </p:nvSpPr>
            <p:spPr>
              <a:xfrm>
                <a:off x="8743406" y="205291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063A15E-BD1B-304E-125F-5371089B5956}"/>
                  </a:ext>
                </a:extLst>
              </p:cNvPr>
              <p:cNvSpPr/>
              <p:nvPr/>
            </p:nvSpPr>
            <p:spPr>
              <a:xfrm>
                <a:off x="9048206" y="2052918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AD85F7-1BD4-FCBF-1AB2-E02A5E4CF9EA}"/>
                  </a:ext>
                </a:extLst>
              </p:cNvPr>
              <p:cNvSpPr/>
              <p:nvPr/>
            </p:nvSpPr>
            <p:spPr>
              <a:xfrm>
                <a:off x="9353006" y="2052917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9FE7471-4553-A3E2-367B-77A870C88B33}"/>
                  </a:ext>
                </a:extLst>
              </p:cNvPr>
              <p:cNvSpPr/>
              <p:nvPr/>
            </p:nvSpPr>
            <p:spPr>
              <a:xfrm>
                <a:off x="9657806" y="2052916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498B60D-F225-1BF0-5C56-A04712CC2648}"/>
                  </a:ext>
                </a:extLst>
              </p:cNvPr>
              <p:cNvSpPr/>
              <p:nvPr/>
            </p:nvSpPr>
            <p:spPr>
              <a:xfrm>
                <a:off x="9962606" y="2052915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F71F9A-A5BC-2A0E-5AF6-1C0683919C27}"/>
                  </a:ext>
                </a:extLst>
              </p:cNvPr>
              <p:cNvSpPr/>
              <p:nvPr/>
            </p:nvSpPr>
            <p:spPr>
              <a:xfrm>
                <a:off x="8438606" y="231520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0566AB-8652-2105-77EC-5DE82EA5A3F9}"/>
                  </a:ext>
                </a:extLst>
              </p:cNvPr>
              <p:cNvSpPr/>
              <p:nvPr/>
            </p:nvSpPr>
            <p:spPr>
              <a:xfrm>
                <a:off x="8743406" y="231520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7DF55ED-0C56-A8B2-FF3F-817AB3C1B97D}"/>
                  </a:ext>
                </a:extLst>
              </p:cNvPr>
              <p:cNvSpPr/>
              <p:nvPr/>
            </p:nvSpPr>
            <p:spPr>
              <a:xfrm>
                <a:off x="9048206" y="2315201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DB35029-8FFE-C22A-04CF-038898E9F592}"/>
                  </a:ext>
                </a:extLst>
              </p:cNvPr>
              <p:cNvSpPr/>
              <p:nvPr/>
            </p:nvSpPr>
            <p:spPr>
              <a:xfrm>
                <a:off x="9353006" y="231520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6BAAA8-5519-25CB-6208-588F5137AB89}"/>
                  </a:ext>
                </a:extLst>
              </p:cNvPr>
              <p:cNvSpPr/>
              <p:nvPr/>
            </p:nvSpPr>
            <p:spPr>
              <a:xfrm>
                <a:off x="9657806" y="231519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7109E35-F778-90CD-9B8B-E7ACDC376329}"/>
                  </a:ext>
                </a:extLst>
              </p:cNvPr>
              <p:cNvSpPr/>
              <p:nvPr/>
            </p:nvSpPr>
            <p:spPr>
              <a:xfrm>
                <a:off x="9962606" y="2315198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FF43FD4-5F60-F3F9-F670-F5465E1E25A5}"/>
                </a:ext>
              </a:extLst>
            </p:cNvPr>
            <p:cNvSpPr/>
            <p:nvPr/>
          </p:nvSpPr>
          <p:spPr>
            <a:xfrm>
              <a:off x="9120188" y="2440781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30C7A5-8462-0823-9188-2508E2C530CE}"/>
                </a:ext>
              </a:extLst>
            </p:cNvPr>
            <p:cNvSpPr/>
            <p:nvPr/>
          </p:nvSpPr>
          <p:spPr>
            <a:xfrm>
              <a:off x="9120188" y="2701476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27D4EB-7EB6-BC9A-28BB-FAB97B67AC8A}"/>
                </a:ext>
              </a:extLst>
            </p:cNvPr>
            <p:cNvSpPr/>
            <p:nvPr/>
          </p:nvSpPr>
          <p:spPr>
            <a:xfrm>
              <a:off x="9120188" y="2962171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25CE914-C660-1389-0DD1-6928B836D22F}"/>
                </a:ext>
              </a:extLst>
            </p:cNvPr>
            <p:cNvSpPr/>
            <p:nvPr/>
          </p:nvSpPr>
          <p:spPr>
            <a:xfrm>
              <a:off x="9120188" y="3222866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656B2A9-E789-9A44-19C3-8DA31E25C46E}"/>
                  </a:ext>
                </a:extLst>
              </p:cNvPr>
              <p:cNvSpPr txBox="1"/>
              <p:nvPr/>
            </p:nvSpPr>
            <p:spPr>
              <a:xfrm>
                <a:off x="8551177" y="3357154"/>
                <a:ext cx="32234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uniform mixtures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656B2A9-E789-9A44-19C3-8DA31E25C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177" y="3357154"/>
                <a:ext cx="3223447" cy="646331"/>
              </a:xfrm>
              <a:prstGeom prst="rect">
                <a:avLst/>
              </a:prstGeom>
              <a:blipFill>
                <a:blip r:embed="rId6"/>
                <a:stretch>
                  <a:fillRect l="-1701" t="-5660" r="-113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A557177-B05F-EA71-FC7C-1535D29E15FD}"/>
              </a:ext>
            </a:extLst>
          </p:cNvPr>
          <p:cNvCxnSpPr/>
          <p:nvPr/>
        </p:nvCxnSpPr>
        <p:spPr>
          <a:xfrm flipV="1">
            <a:off x="6203950" y="2779282"/>
            <a:ext cx="2108200" cy="344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209AE85-9743-54BF-9325-7C6CDD6CE8A3}"/>
              </a:ext>
            </a:extLst>
          </p:cNvPr>
          <p:cNvSpPr txBox="1"/>
          <p:nvPr/>
        </p:nvSpPr>
        <p:spPr>
          <a:xfrm>
            <a:off x="9773193" y="1757947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Must be the same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968E26F-F6D1-6AE3-9C96-7CED9A94E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05" y="5230398"/>
            <a:ext cx="4827496" cy="79786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53BB6C9-1F1F-8DF0-D223-955342FBC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306" y="5253040"/>
            <a:ext cx="2390067" cy="7525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A2D5B5-992F-E840-7C67-5C8862A3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62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0275B-CA5D-7296-8B1C-42E781A6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BC699-DFF0-67DD-8503-5659069A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7" y="2796790"/>
            <a:ext cx="5826897" cy="2232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7300C-6FE5-6663-DD0C-77A11DDFAD92}"/>
                  </a:ext>
                </a:extLst>
              </p:cNvPr>
              <p:cNvSpPr txBox="1"/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all orthogonal to each other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7300C-6FE5-6663-DD0C-77A11DDFA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blipFill>
                <a:blip r:embed="rId3"/>
                <a:stretch>
                  <a:fillRect l="-2616" t="-12500" r="-150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7F617F-8312-829A-D22A-FAEA6AD90E58}"/>
                  </a:ext>
                </a:extLst>
              </p:cNvPr>
              <p:cNvSpPr txBox="1"/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7F617F-8312-829A-D22A-FAEA6AD90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A38D60-E7D8-A58F-A137-A5863B4160D0}"/>
              </a:ext>
            </a:extLst>
          </p:cNvPr>
          <p:cNvCxnSpPr>
            <a:cxnSpLocks/>
          </p:cNvCxnSpPr>
          <p:nvPr/>
        </p:nvCxnSpPr>
        <p:spPr>
          <a:xfrm flipV="1">
            <a:off x="4521200" y="1191182"/>
            <a:ext cx="3998173" cy="707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FD9A58-F135-3997-5411-5BC465EDB3C5}"/>
              </a:ext>
            </a:extLst>
          </p:cNvPr>
          <p:cNvGrpSpPr/>
          <p:nvPr/>
        </p:nvGrpSpPr>
        <p:grpSpPr>
          <a:xfrm>
            <a:off x="8858793" y="696893"/>
            <a:ext cx="1693817" cy="956667"/>
            <a:chOff x="8438606" y="1528353"/>
            <a:chExt cx="1693817" cy="9566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DC7E40-5A7A-B4AB-4547-6EF5B1975F21}"/>
                </a:ext>
              </a:extLst>
            </p:cNvPr>
            <p:cNvSpPr/>
            <p:nvPr/>
          </p:nvSpPr>
          <p:spPr>
            <a:xfrm>
              <a:off x="8438606" y="152835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07643C-668F-ACCB-1A3B-9499FAE9E3D6}"/>
                </a:ext>
              </a:extLst>
            </p:cNvPr>
            <p:cNvSpPr/>
            <p:nvPr/>
          </p:nvSpPr>
          <p:spPr>
            <a:xfrm>
              <a:off x="8743406" y="152835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02B4D0-E618-FA4B-9B67-4A76887520A1}"/>
                </a:ext>
              </a:extLst>
            </p:cNvPr>
            <p:cNvSpPr/>
            <p:nvPr/>
          </p:nvSpPr>
          <p:spPr>
            <a:xfrm>
              <a:off x="8438606" y="179063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7F4DC1-6BA3-BD02-17D2-A39DD2C37613}"/>
                </a:ext>
              </a:extLst>
            </p:cNvPr>
            <p:cNvSpPr/>
            <p:nvPr/>
          </p:nvSpPr>
          <p:spPr>
            <a:xfrm>
              <a:off x="8743406" y="179063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5C6B44-3135-E5EF-987B-16BD8264D17A}"/>
                </a:ext>
              </a:extLst>
            </p:cNvPr>
            <p:cNvSpPr/>
            <p:nvPr/>
          </p:nvSpPr>
          <p:spPr>
            <a:xfrm>
              <a:off x="9048206" y="179063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F5CD60-8144-3F45-3E75-42E329CF0B15}"/>
                </a:ext>
              </a:extLst>
            </p:cNvPr>
            <p:cNvSpPr/>
            <p:nvPr/>
          </p:nvSpPr>
          <p:spPr>
            <a:xfrm>
              <a:off x="9353006" y="179063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444110-A4AB-2EFA-0018-180EAC717CC3}"/>
                </a:ext>
              </a:extLst>
            </p:cNvPr>
            <p:cNvSpPr/>
            <p:nvPr/>
          </p:nvSpPr>
          <p:spPr>
            <a:xfrm>
              <a:off x="9657806" y="179063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6A884A6-CF8B-DEBE-944E-F0A48B28228B}"/>
                </a:ext>
              </a:extLst>
            </p:cNvPr>
            <p:cNvSpPr/>
            <p:nvPr/>
          </p:nvSpPr>
          <p:spPr>
            <a:xfrm>
              <a:off x="8438606" y="205292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550E6C-09C5-9BDB-15C7-50C40672740D}"/>
                </a:ext>
              </a:extLst>
            </p:cNvPr>
            <p:cNvSpPr/>
            <p:nvPr/>
          </p:nvSpPr>
          <p:spPr>
            <a:xfrm>
              <a:off x="8743406" y="205291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5CADFB-507D-B654-C571-4CBD7540BC36}"/>
                </a:ext>
              </a:extLst>
            </p:cNvPr>
            <p:cNvSpPr/>
            <p:nvPr/>
          </p:nvSpPr>
          <p:spPr>
            <a:xfrm>
              <a:off x="9048206" y="205291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56385C-13DC-56D7-BEEE-76CB00D40F9D}"/>
                </a:ext>
              </a:extLst>
            </p:cNvPr>
            <p:cNvSpPr/>
            <p:nvPr/>
          </p:nvSpPr>
          <p:spPr>
            <a:xfrm>
              <a:off x="8438606" y="231520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340050-E4DD-8078-A4B8-C3A487C925EF}"/>
                </a:ext>
              </a:extLst>
            </p:cNvPr>
            <p:cNvSpPr/>
            <p:nvPr/>
          </p:nvSpPr>
          <p:spPr>
            <a:xfrm>
              <a:off x="8743406" y="231520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0FDA665-D924-4C50-006C-537637BB6B5D}"/>
                </a:ext>
              </a:extLst>
            </p:cNvPr>
            <p:cNvSpPr/>
            <p:nvPr/>
          </p:nvSpPr>
          <p:spPr>
            <a:xfrm>
              <a:off x="9048206" y="231520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C3FE2F-C7A5-EA0C-808C-BDC4F93261E0}"/>
                </a:ext>
              </a:extLst>
            </p:cNvPr>
            <p:cNvSpPr/>
            <p:nvPr/>
          </p:nvSpPr>
          <p:spPr>
            <a:xfrm>
              <a:off x="9353006" y="231520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0CF67A-2B78-6F84-0A02-EB22232E03A6}"/>
                </a:ext>
              </a:extLst>
            </p:cNvPr>
            <p:cNvSpPr/>
            <p:nvPr/>
          </p:nvSpPr>
          <p:spPr>
            <a:xfrm>
              <a:off x="9657806" y="231519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1D3ED3-BCD3-1712-F92B-EF5F3F3D9ABC}"/>
                </a:ext>
              </a:extLst>
            </p:cNvPr>
            <p:cNvSpPr/>
            <p:nvPr/>
          </p:nvSpPr>
          <p:spPr>
            <a:xfrm>
              <a:off x="9962606" y="231519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7DF38F-FB7E-3910-3DBA-ADDD740D1F61}"/>
                  </a:ext>
                </a:extLst>
              </p:cNvPr>
              <p:cNvSpPr txBox="1"/>
              <p:nvPr/>
            </p:nvSpPr>
            <p:spPr>
              <a:xfrm>
                <a:off x="7923676" y="229504"/>
                <a:ext cx="3159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7DF38F-FB7E-3910-3DBA-ADDD740D1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676" y="229504"/>
                <a:ext cx="3159326" cy="369332"/>
              </a:xfrm>
              <a:prstGeom prst="rect">
                <a:avLst/>
              </a:prstGeom>
              <a:blipFill>
                <a:blip r:embed="rId5"/>
                <a:stretch>
                  <a:fillRect l="-1737" t="-10000" r="-11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2125D01-A476-8ED7-7637-6550C8110386}"/>
              </a:ext>
            </a:extLst>
          </p:cNvPr>
          <p:cNvSpPr/>
          <p:nvPr/>
        </p:nvSpPr>
        <p:spPr>
          <a:xfrm>
            <a:off x="8601756" y="2254721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8619EF-B43D-AAF4-7E4E-91FB84A930B7}"/>
              </a:ext>
            </a:extLst>
          </p:cNvPr>
          <p:cNvSpPr/>
          <p:nvPr/>
        </p:nvSpPr>
        <p:spPr>
          <a:xfrm>
            <a:off x="8906556" y="2254720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CC60EF-073B-8FB6-51B9-8D56774ED406}"/>
              </a:ext>
            </a:extLst>
          </p:cNvPr>
          <p:cNvSpPr/>
          <p:nvPr/>
        </p:nvSpPr>
        <p:spPr>
          <a:xfrm>
            <a:off x="8601756" y="2517004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1AC1FA-1EEE-6AB5-3052-A65D69139CE4}"/>
              </a:ext>
            </a:extLst>
          </p:cNvPr>
          <p:cNvSpPr/>
          <p:nvPr/>
        </p:nvSpPr>
        <p:spPr>
          <a:xfrm>
            <a:off x="8906556" y="2517003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E2A5FB-BC7E-F80B-E512-C52B458C3EB4}"/>
              </a:ext>
            </a:extLst>
          </p:cNvPr>
          <p:cNvSpPr/>
          <p:nvPr/>
        </p:nvSpPr>
        <p:spPr>
          <a:xfrm>
            <a:off x="9211356" y="2517002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A5379F7-AE5C-B564-FE5E-378A40DA8B9A}"/>
              </a:ext>
            </a:extLst>
          </p:cNvPr>
          <p:cNvSpPr/>
          <p:nvPr/>
        </p:nvSpPr>
        <p:spPr>
          <a:xfrm>
            <a:off x="9516156" y="2517001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2D03C7-A4BF-D516-E148-FF1E479DF99B}"/>
              </a:ext>
            </a:extLst>
          </p:cNvPr>
          <p:cNvSpPr/>
          <p:nvPr/>
        </p:nvSpPr>
        <p:spPr>
          <a:xfrm>
            <a:off x="8601756" y="2779287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5401F2-0F65-F361-8500-AA85C6F41912}"/>
              </a:ext>
            </a:extLst>
          </p:cNvPr>
          <p:cNvSpPr/>
          <p:nvPr/>
        </p:nvSpPr>
        <p:spPr>
          <a:xfrm>
            <a:off x="8906556" y="2779286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14F0EE2-FEC3-6D6F-6033-B9B41DF32172}"/>
              </a:ext>
            </a:extLst>
          </p:cNvPr>
          <p:cNvSpPr/>
          <p:nvPr/>
        </p:nvSpPr>
        <p:spPr>
          <a:xfrm>
            <a:off x="9211356" y="2779285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9A1604-FC6D-D144-B395-713D5251F805}"/>
              </a:ext>
            </a:extLst>
          </p:cNvPr>
          <p:cNvSpPr/>
          <p:nvPr/>
        </p:nvSpPr>
        <p:spPr>
          <a:xfrm>
            <a:off x="8601756" y="3041570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CA887B-7F71-ECB8-1987-51C197F5D653}"/>
              </a:ext>
            </a:extLst>
          </p:cNvPr>
          <p:cNvSpPr/>
          <p:nvPr/>
        </p:nvSpPr>
        <p:spPr>
          <a:xfrm>
            <a:off x="8906556" y="3041569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B756E62-9C17-BB8F-3EB6-BF6797B037BF}"/>
              </a:ext>
            </a:extLst>
          </p:cNvPr>
          <p:cNvSpPr/>
          <p:nvPr/>
        </p:nvSpPr>
        <p:spPr>
          <a:xfrm>
            <a:off x="9211356" y="3041568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79D5CC-8E3E-E7E1-3A5E-1C6072152B8E}"/>
              </a:ext>
            </a:extLst>
          </p:cNvPr>
          <p:cNvSpPr/>
          <p:nvPr/>
        </p:nvSpPr>
        <p:spPr>
          <a:xfrm>
            <a:off x="9516156" y="3041567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386F093-27FA-80BB-4468-7A2343DF56B8}"/>
              </a:ext>
            </a:extLst>
          </p:cNvPr>
          <p:cNvSpPr/>
          <p:nvPr/>
        </p:nvSpPr>
        <p:spPr>
          <a:xfrm>
            <a:off x="9820956" y="3041566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F29407B-91E6-32DF-EE11-42BF2CE449A6}"/>
              </a:ext>
            </a:extLst>
          </p:cNvPr>
          <p:cNvSpPr/>
          <p:nvPr/>
        </p:nvSpPr>
        <p:spPr>
          <a:xfrm>
            <a:off x="10125756" y="3041565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FD7B19-9971-402F-03A4-B64C3023362D}"/>
              </a:ext>
            </a:extLst>
          </p:cNvPr>
          <p:cNvSpPr/>
          <p:nvPr/>
        </p:nvSpPr>
        <p:spPr>
          <a:xfrm>
            <a:off x="8573592" y="2231674"/>
            <a:ext cx="529927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C35E916-9A56-CF2D-541E-5514BE21E027}"/>
              </a:ext>
            </a:extLst>
          </p:cNvPr>
          <p:cNvSpPr/>
          <p:nvPr/>
        </p:nvSpPr>
        <p:spPr>
          <a:xfrm>
            <a:off x="8573593" y="2492369"/>
            <a:ext cx="1137146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65C2246-1FD9-6533-FEEB-F77CA32FDEB0}"/>
              </a:ext>
            </a:extLst>
          </p:cNvPr>
          <p:cNvSpPr/>
          <p:nvPr/>
        </p:nvSpPr>
        <p:spPr>
          <a:xfrm>
            <a:off x="8573593" y="2753064"/>
            <a:ext cx="837108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C6263E-940D-3166-A880-E19772DADE04}"/>
              </a:ext>
            </a:extLst>
          </p:cNvPr>
          <p:cNvSpPr/>
          <p:nvPr/>
        </p:nvSpPr>
        <p:spPr>
          <a:xfrm>
            <a:off x="8573592" y="3013759"/>
            <a:ext cx="1754981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B5F61A1-3510-9280-70EE-9255BFFFEC14}"/>
              </a:ext>
            </a:extLst>
          </p:cNvPr>
          <p:cNvSpPr txBox="1"/>
          <p:nvPr/>
        </p:nvSpPr>
        <p:spPr>
          <a:xfrm>
            <a:off x="8208277" y="3357154"/>
            <a:ext cx="381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Rational distribution over </a:t>
            </a:r>
          </a:p>
          <a:p>
            <a:r>
              <a:rPr lang="en-US" dirty="0"/>
              <a:t>uniform mixtures of grouped elements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A35170-A2A2-8470-2657-8FEE7B1E0432}"/>
              </a:ext>
            </a:extLst>
          </p:cNvPr>
          <p:cNvCxnSpPr>
            <a:cxnSpLocks/>
          </p:cNvCxnSpPr>
          <p:nvPr/>
        </p:nvCxnSpPr>
        <p:spPr>
          <a:xfrm flipV="1">
            <a:off x="5310588" y="2779282"/>
            <a:ext cx="3001562" cy="43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5209444-EAF8-ADF0-066B-1DA0135BE8E3}"/>
              </a:ext>
            </a:extLst>
          </p:cNvPr>
          <p:cNvSpPr txBox="1"/>
          <p:nvPr/>
        </p:nvSpPr>
        <p:spPr>
          <a:xfrm>
            <a:off x="9528662" y="1873742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Must be the same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C7E44-6E22-4764-5002-C3050EA25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7" y="1628468"/>
            <a:ext cx="3916467" cy="12064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77B000-9DFB-A4B6-6258-8EC9E8914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91" y="5248582"/>
            <a:ext cx="4782217" cy="857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E7B50C3-6929-B344-F30C-A43064D268D1}"/>
                  </a:ext>
                </a:extLst>
              </p:cNvPr>
              <p:cNvSpPr txBox="1"/>
              <p:nvPr/>
            </p:nvSpPr>
            <p:spPr>
              <a:xfrm>
                <a:off x="10606830" y="704251"/>
                <a:ext cx="3545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E7B50C3-6929-B344-F30C-A43064D26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830" y="704251"/>
                <a:ext cx="354584" cy="38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C93AABD-FFBB-2A4E-56F9-5E566F708D3D}"/>
              </a:ext>
            </a:extLst>
          </p:cNvPr>
          <p:cNvCxnSpPr>
            <a:cxnSpLocks/>
          </p:cNvCxnSpPr>
          <p:nvPr/>
        </p:nvCxnSpPr>
        <p:spPr>
          <a:xfrm flipV="1">
            <a:off x="10328573" y="965200"/>
            <a:ext cx="307677" cy="70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69D4FA3-9FCA-4E1E-5B99-68E456736AB8}"/>
                  </a:ext>
                </a:extLst>
              </p:cNvPr>
              <p:cNvSpPr txBox="1"/>
              <p:nvPr/>
            </p:nvSpPr>
            <p:spPr>
              <a:xfrm>
                <a:off x="9138798" y="2069234"/>
                <a:ext cx="3545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69D4FA3-9FCA-4E1E-5B99-68E456736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798" y="2069234"/>
                <a:ext cx="354584" cy="381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A2EC205-1F70-BE2E-D8D6-804F597A21DD}"/>
                  </a:ext>
                </a:extLst>
              </p:cNvPr>
              <p:cNvSpPr txBox="1"/>
              <p:nvPr/>
            </p:nvSpPr>
            <p:spPr>
              <a:xfrm>
                <a:off x="9723409" y="2379327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A2EC205-1F70-BE2E-D8D6-804F597A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409" y="2379327"/>
                <a:ext cx="354584" cy="3947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1055507-19B6-A78D-9830-1CDE7BF6AD54}"/>
                  </a:ext>
                </a:extLst>
              </p:cNvPr>
              <p:cNvSpPr txBox="1"/>
              <p:nvPr/>
            </p:nvSpPr>
            <p:spPr>
              <a:xfrm>
                <a:off x="10353265" y="2900206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1055507-19B6-A78D-9830-1CDE7BF6A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265" y="2900206"/>
                <a:ext cx="354584" cy="3947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EABF2DF-2437-B099-7DD8-16FE82363023}"/>
                  </a:ext>
                </a:extLst>
              </p:cNvPr>
              <p:cNvSpPr txBox="1"/>
              <p:nvPr/>
            </p:nvSpPr>
            <p:spPr>
              <a:xfrm>
                <a:off x="9410947" y="2659477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EABF2DF-2437-B099-7DD8-16FE82363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947" y="2659477"/>
                <a:ext cx="354584" cy="3947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204D6-1674-B99B-9467-1E6E635C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30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9DC01-F4D9-639D-4017-58EA41B4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01" y="455428"/>
            <a:ext cx="7577749" cy="2300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3C441-9D67-2E3A-71C6-CFB59E24D4FA}"/>
                  </a:ext>
                </a:extLst>
              </p:cNvPr>
              <p:cNvSpPr txBox="1"/>
              <p:nvPr/>
            </p:nvSpPr>
            <p:spPr>
              <a:xfrm>
                <a:off x="1581150" y="3136612"/>
                <a:ext cx="4833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𝑝</m:t>
                    </m:r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func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3C441-9D67-2E3A-71C6-CFB59E24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3136612"/>
                <a:ext cx="483331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BAEFDB-B6D1-EBF5-CAA8-258319E173C1}"/>
              </a:ext>
            </a:extLst>
          </p:cNvPr>
          <p:cNvSpPr txBox="1"/>
          <p:nvPr/>
        </p:nvSpPr>
        <p:spPr>
          <a:xfrm>
            <a:off x="485751" y="3955985"/>
            <a:ext cx="8429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Proof “does not know” whether we are dealing with classical ensembles, quantum ensembles, or ensembles for a theory yet to be discovered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BAE04-8B3E-3844-4E36-75EC8CD9FDDA}"/>
              </a:ext>
            </a:extLst>
          </p:cNvPr>
          <p:cNvSpPr txBox="1"/>
          <p:nvPr/>
        </p:nvSpPr>
        <p:spPr>
          <a:xfrm>
            <a:off x="485751" y="5403785"/>
            <a:ext cx="842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Proof is short (about two pages)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9E8A5E-B13A-3C62-2016-3DEC7744F8B9}"/>
              </a:ext>
            </a:extLst>
          </p:cNvPr>
          <p:cNvCxnSpPr>
            <a:cxnSpLocks/>
          </p:cNvCxnSpPr>
          <p:nvPr/>
        </p:nvCxnSpPr>
        <p:spPr>
          <a:xfrm flipH="1">
            <a:off x="6550090" y="3108713"/>
            <a:ext cx="1444560" cy="240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FA958-5837-2185-7DA8-32AFAF4EF083}"/>
                  </a:ext>
                </a:extLst>
              </p:cNvPr>
              <p:cNvSpPr txBox="1"/>
              <p:nvPr/>
            </p:nvSpPr>
            <p:spPr>
              <a:xfrm>
                <a:off x="8130279" y="2474892"/>
                <a:ext cx="224619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From now on,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func>
                  </m:oMath>
                </a14:m>
                <a:r>
                  <a:rPr lang="en-US" sz="2800" dirty="0"/>
                  <a:t> is base 2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FA958-5837-2185-7DA8-32AFAF4EF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279" y="2474892"/>
                <a:ext cx="2246192" cy="954107"/>
              </a:xfrm>
              <a:prstGeom prst="rect">
                <a:avLst/>
              </a:prstGeom>
              <a:blipFill>
                <a:blip r:embed="rId4"/>
                <a:stretch>
                  <a:fillRect l="-5707" t="-6410" r="-4348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30A10-E7A8-D928-E009-B8756117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1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428A19-E198-1657-6AC5-E13CE193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40" y="1819031"/>
            <a:ext cx="1457528" cy="695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C69F9-0F7C-C255-E9CA-F1E9E043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518" y="1819031"/>
            <a:ext cx="1600423" cy="704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07C39-434E-690E-409E-BA90B1431B85}"/>
              </a:ext>
            </a:extLst>
          </p:cNvPr>
          <p:cNvSpPr txBox="1"/>
          <p:nvPr/>
        </p:nvSpPr>
        <p:spPr>
          <a:xfrm>
            <a:off x="841391" y="843085"/>
            <a:ext cx="394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Separate ensembles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C725A-E999-3FA3-F2CA-233B3CF5939A}"/>
              </a:ext>
            </a:extLst>
          </p:cNvPr>
          <p:cNvSpPr txBox="1"/>
          <p:nvPr/>
        </p:nvSpPr>
        <p:spPr>
          <a:xfrm>
            <a:off x="6881187" y="843085"/>
            <a:ext cx="4431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Orthogonal ensembles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148B1F-BC15-8439-B0E6-E9C3301FEB4F}"/>
              </a:ext>
            </a:extLst>
          </p:cNvPr>
          <p:cNvGrpSpPr/>
          <p:nvPr/>
        </p:nvGrpSpPr>
        <p:grpSpPr>
          <a:xfrm>
            <a:off x="951144" y="2719545"/>
            <a:ext cx="3601663" cy="400810"/>
            <a:chOff x="951144" y="2379820"/>
            <a:chExt cx="3601663" cy="4008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9B0599-C135-7D51-1D0F-78CC21FB566C}"/>
                </a:ext>
              </a:extLst>
            </p:cNvPr>
            <p:cNvSpPr txBox="1"/>
            <p:nvPr/>
          </p:nvSpPr>
          <p:spPr>
            <a:xfrm>
              <a:off x="951144" y="2380520"/>
              <a:ext cx="29168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No “common component”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2DC3AE-1975-F586-34C4-7536D39D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6438" y="2379820"/>
              <a:ext cx="676369" cy="3620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2E422-ABF3-C65A-8BBC-3ACC7C6BCC2A}"/>
              </a:ext>
            </a:extLst>
          </p:cNvPr>
          <p:cNvGrpSpPr/>
          <p:nvPr/>
        </p:nvGrpSpPr>
        <p:grpSpPr>
          <a:xfrm>
            <a:off x="1166153" y="3276294"/>
            <a:ext cx="3297902" cy="756241"/>
            <a:chOff x="1062635" y="2984194"/>
            <a:chExt cx="3297902" cy="7562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5BAE9A-6C37-6DE9-F108-DDFD9589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0856" y="2984194"/>
              <a:ext cx="1800476" cy="3429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04CB1D-A846-B347-537A-9AEBDF91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1902" y="3359382"/>
              <a:ext cx="2038635" cy="381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1FE60A-65B3-3A18-A5ED-B90E7F8F6FCA}"/>
                </a:ext>
              </a:extLst>
            </p:cNvPr>
            <p:cNvSpPr txBox="1"/>
            <p:nvPr/>
          </p:nvSpPr>
          <p:spPr>
            <a:xfrm>
              <a:off x="1062635" y="3088993"/>
              <a:ext cx="1150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such that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47FD07-97D0-722F-0555-8908530983E2}"/>
              </a:ext>
            </a:extLst>
          </p:cNvPr>
          <p:cNvSpPr txBox="1"/>
          <p:nvPr/>
        </p:nvSpPr>
        <p:spPr>
          <a:xfrm>
            <a:off x="7473740" y="2808139"/>
            <a:ext cx="334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Saturate upper entropy bound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0AB0B3-2BF6-8350-8D98-4E082F19B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2" y="3275708"/>
            <a:ext cx="5048955" cy="43821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BE96533-0B81-66FB-34CB-2811912AC902}"/>
              </a:ext>
            </a:extLst>
          </p:cNvPr>
          <p:cNvGrpSpPr/>
          <p:nvPr/>
        </p:nvGrpSpPr>
        <p:grpSpPr>
          <a:xfrm>
            <a:off x="724381" y="5327545"/>
            <a:ext cx="2215918" cy="387122"/>
            <a:chOff x="1076721" y="4423079"/>
            <a:chExt cx="2215918" cy="38712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856CD4-EC38-4A5D-99B3-C6595B1129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D69474-A7C1-04C4-9A3D-FB373E0A21E0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6000C4-5957-B005-5D20-0BD18C2283F8}"/>
                </a:ext>
              </a:extLst>
            </p:cNvPr>
            <p:cNvSpPr/>
            <p:nvPr/>
          </p:nvSpPr>
          <p:spPr>
            <a:xfrm>
              <a:off x="2264773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DB71BB-F10F-EAA9-F9C6-7EAE9E5CA6E1}"/>
              </a:ext>
            </a:extLst>
          </p:cNvPr>
          <p:cNvGrpSpPr/>
          <p:nvPr/>
        </p:nvGrpSpPr>
        <p:grpSpPr>
          <a:xfrm>
            <a:off x="3882763" y="5134589"/>
            <a:ext cx="1868220" cy="1439146"/>
            <a:chOff x="9305546" y="1899445"/>
            <a:chExt cx="1868220" cy="14391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027277-C4CB-08B1-AF74-235305588284}"/>
                </a:ext>
              </a:extLst>
            </p:cNvPr>
            <p:cNvGrpSpPr/>
            <p:nvPr/>
          </p:nvGrpSpPr>
          <p:grpSpPr>
            <a:xfrm>
              <a:off x="9495607" y="2048661"/>
              <a:ext cx="1110343" cy="1110344"/>
              <a:chOff x="5635690" y="3806890"/>
              <a:chExt cx="1110343" cy="111034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E27546D-FA32-0F2A-4B03-B611C0EF16BA}"/>
                  </a:ext>
                </a:extLst>
              </p:cNvPr>
              <p:cNvSpPr/>
              <p:nvPr/>
            </p:nvSpPr>
            <p:spPr>
              <a:xfrm>
                <a:off x="5635690" y="3806890"/>
                <a:ext cx="1110343" cy="111034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5E30CE7-7012-E071-ED89-412C98A8ABDC}"/>
                  </a:ext>
                </a:extLst>
              </p:cNvPr>
              <p:cNvSpPr/>
              <p:nvPr/>
            </p:nvSpPr>
            <p:spPr>
              <a:xfrm>
                <a:off x="5847183" y="3806890"/>
                <a:ext cx="687355" cy="1110343"/>
              </a:xfrm>
              <a:prstGeom prst="ellips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56206CD9-1E72-ECE1-C856-F442A083F4A0}"/>
                  </a:ext>
                </a:extLst>
              </p:cNvPr>
              <p:cNvSpPr/>
              <p:nvPr/>
            </p:nvSpPr>
            <p:spPr>
              <a:xfrm>
                <a:off x="6190860" y="3806890"/>
                <a:ext cx="343678" cy="1110344"/>
              </a:xfrm>
              <a:custGeom>
                <a:avLst/>
                <a:gdLst>
                  <a:gd name="connsiteX0" fmla="*/ 0 w 687355"/>
                  <a:gd name="connsiteY0" fmla="*/ 555172 h 1110343"/>
                  <a:gd name="connsiteX1" fmla="*/ 343678 w 687355"/>
                  <a:gd name="connsiteY1" fmla="*/ 0 h 1110343"/>
                  <a:gd name="connsiteX2" fmla="*/ 687356 w 687355"/>
                  <a:gd name="connsiteY2" fmla="*/ 555172 h 1110343"/>
                  <a:gd name="connsiteX3" fmla="*/ 343678 w 687355"/>
                  <a:gd name="connsiteY3" fmla="*/ 1110344 h 1110343"/>
                  <a:gd name="connsiteX4" fmla="*/ 0 w 687355"/>
                  <a:gd name="connsiteY4" fmla="*/ 555172 h 1110343"/>
                  <a:gd name="connsiteX0" fmla="*/ 0 w 687356"/>
                  <a:gd name="connsiteY0" fmla="*/ 555172 h 1110344"/>
                  <a:gd name="connsiteX1" fmla="*/ 343678 w 687356"/>
                  <a:gd name="connsiteY1" fmla="*/ 0 h 1110344"/>
                  <a:gd name="connsiteX2" fmla="*/ 687356 w 687356"/>
                  <a:gd name="connsiteY2" fmla="*/ 555172 h 1110344"/>
                  <a:gd name="connsiteX3" fmla="*/ 343678 w 687356"/>
                  <a:gd name="connsiteY3" fmla="*/ 1110344 h 1110344"/>
                  <a:gd name="connsiteX4" fmla="*/ 91440 w 687356"/>
                  <a:gd name="connsiteY4" fmla="*/ 646612 h 1110344"/>
                  <a:gd name="connsiteX0" fmla="*/ 0 w 687356"/>
                  <a:gd name="connsiteY0" fmla="*/ 555172 h 1110344"/>
                  <a:gd name="connsiteX1" fmla="*/ 343678 w 687356"/>
                  <a:gd name="connsiteY1" fmla="*/ 0 h 1110344"/>
                  <a:gd name="connsiteX2" fmla="*/ 687356 w 687356"/>
                  <a:gd name="connsiteY2" fmla="*/ 555172 h 1110344"/>
                  <a:gd name="connsiteX3" fmla="*/ 343678 w 687356"/>
                  <a:gd name="connsiteY3" fmla="*/ 1110344 h 1110344"/>
                  <a:gd name="connsiteX0" fmla="*/ 0 w 343678"/>
                  <a:gd name="connsiteY0" fmla="*/ 0 h 1110344"/>
                  <a:gd name="connsiteX1" fmla="*/ 343678 w 343678"/>
                  <a:gd name="connsiteY1" fmla="*/ 555172 h 1110344"/>
                  <a:gd name="connsiteX2" fmla="*/ 0 w 343678"/>
                  <a:gd name="connsiteY2" fmla="*/ 1110344 h 11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678" h="1110344">
                    <a:moveTo>
                      <a:pt x="0" y="0"/>
                    </a:moveTo>
                    <a:cubicBezTo>
                      <a:pt x="189808" y="0"/>
                      <a:pt x="343678" y="248559"/>
                      <a:pt x="343678" y="555172"/>
                    </a:cubicBezTo>
                    <a:cubicBezTo>
                      <a:pt x="343678" y="861785"/>
                      <a:pt x="189808" y="1110344"/>
                      <a:pt x="0" y="1110344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AFBCD1-49C6-F194-50D0-E58D6257D95D}"/>
                </a:ext>
              </a:extLst>
            </p:cNvPr>
            <p:cNvSpPr/>
            <p:nvPr/>
          </p:nvSpPr>
          <p:spPr>
            <a:xfrm rot="2574255">
              <a:off x="10310675" y="2184607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70154C-51EF-D685-1DC9-B5534F238848}"/>
                </a:ext>
              </a:extLst>
            </p:cNvPr>
            <p:cNvSpPr/>
            <p:nvPr/>
          </p:nvSpPr>
          <p:spPr>
            <a:xfrm rot="2574255">
              <a:off x="9672500" y="2956132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7B6ED3-4DE3-E780-3E83-0E8150CC3CA2}"/>
                </a:ext>
              </a:extLst>
            </p:cNvPr>
            <p:cNvSpPr/>
            <p:nvPr/>
          </p:nvSpPr>
          <p:spPr>
            <a:xfrm rot="4206954">
              <a:off x="10444787" y="2419303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DBDCE3-B97F-732C-4F02-EDF42FDB81C1}"/>
                    </a:ext>
                  </a:extLst>
                </p:cNvPr>
                <p:cNvSpPr txBox="1"/>
                <p:nvPr/>
              </p:nvSpPr>
              <p:spPr>
                <a:xfrm>
                  <a:off x="10321580" y="1899445"/>
                  <a:ext cx="6669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DBDCE3-B97F-732C-4F02-EDF42FDB8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1580" y="1899445"/>
                  <a:ext cx="66697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07E054-7938-E593-A561-59F608685061}"/>
                    </a:ext>
                  </a:extLst>
                </p:cNvPr>
                <p:cNvSpPr txBox="1"/>
                <p:nvPr/>
              </p:nvSpPr>
              <p:spPr>
                <a:xfrm>
                  <a:off x="9305546" y="2969259"/>
                  <a:ext cx="6715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07E054-7938-E593-A561-59F6086850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546" y="2969259"/>
                  <a:ext cx="671594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44D5D96-D78E-62DC-ED21-FDF9DAAD6C11}"/>
                    </a:ext>
                  </a:extLst>
                </p:cNvPr>
                <p:cNvSpPr txBox="1"/>
                <p:nvPr/>
              </p:nvSpPr>
              <p:spPr>
                <a:xfrm>
                  <a:off x="10526409" y="2255364"/>
                  <a:ext cx="647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44D5D96-D78E-62DC-ED21-FDF9DAAD6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6409" y="2255364"/>
                  <a:ext cx="647357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0EBAA68-F1E1-0299-8D2A-A2E94FAD50C3}"/>
              </a:ext>
            </a:extLst>
          </p:cNvPr>
          <p:cNvSpPr txBox="1"/>
          <p:nvPr/>
        </p:nvSpPr>
        <p:spPr>
          <a:xfrm>
            <a:off x="481329" y="4324233"/>
            <a:ext cx="2702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Coincide in classical 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ensemble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188023-9FA7-CB04-ED7F-92E09FD8FBF1}"/>
                  </a:ext>
                </a:extLst>
              </p:cNvPr>
              <p:cNvSpPr txBox="1"/>
              <p:nvPr/>
            </p:nvSpPr>
            <p:spPr>
              <a:xfrm>
                <a:off x="5542002" y="1553111"/>
                <a:ext cx="1107996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⇐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188023-9FA7-CB04-ED7F-92E09FD8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002" y="1553111"/>
                <a:ext cx="1107996" cy="11079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3B25C784-1E5B-C1D8-CB13-C1D7CCDD0930}"/>
              </a:ext>
            </a:extLst>
          </p:cNvPr>
          <p:cNvSpPr txBox="1"/>
          <p:nvPr/>
        </p:nvSpPr>
        <p:spPr>
          <a:xfrm>
            <a:off x="1001279" y="5898097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disjoint support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8C1FBB-8CD8-4189-4387-CD40D704185D}"/>
              </a:ext>
            </a:extLst>
          </p:cNvPr>
          <p:cNvSpPr txBox="1"/>
          <p:nvPr/>
        </p:nvSpPr>
        <p:spPr>
          <a:xfrm>
            <a:off x="3406658" y="4326783"/>
            <a:ext cx="2805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Different in quantum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ensemble spaces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5054D-E954-55B4-9CFA-8C4B18C65DF9}"/>
              </a:ext>
            </a:extLst>
          </p:cNvPr>
          <p:cNvSpPr txBox="1"/>
          <p:nvPr/>
        </p:nvSpPr>
        <p:spPr>
          <a:xfrm>
            <a:off x="2950396" y="134468"/>
            <a:ext cx="629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Two ways to define “exclusive” ensembles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23E16-3A4F-1AF8-5A63-F57638E49EC4}"/>
              </a:ext>
            </a:extLst>
          </p:cNvPr>
          <p:cNvSpPr txBox="1"/>
          <p:nvPr/>
        </p:nvSpPr>
        <p:spPr>
          <a:xfrm>
            <a:off x="6587499" y="4721883"/>
            <a:ext cx="2300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Simple but powerful</a:t>
            </a:r>
            <a:br>
              <a:rPr lang="en-US" sz="2000" dirty="0"/>
            </a:br>
            <a:r>
              <a:rPr lang="en-US" sz="2000" dirty="0"/>
              <a:t>definitions from</a:t>
            </a:r>
            <a:br>
              <a:rPr lang="en-US" sz="2000" dirty="0"/>
            </a:br>
            <a:r>
              <a:rPr lang="en-US" sz="2000" dirty="0"/>
              <a:t>basic axioms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75640-2BFC-E120-41C0-12D8F028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9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0A56-6F58-B506-73BE-C118C3EE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space constraints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B3CEF-3662-0F2B-2BF6-61E7140AC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76441-8045-1EB9-2AFD-C7E594C1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2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80592-9171-EF7B-20A5-DC45CD99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5999E1-418D-7F38-3806-AF4B3CDD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65" y="304604"/>
            <a:ext cx="11426961" cy="170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DDB47-F1E9-4867-555E-600C48C065B4}"/>
              </a:ext>
            </a:extLst>
          </p:cNvPr>
          <p:cNvSpPr txBox="1"/>
          <p:nvPr/>
        </p:nvSpPr>
        <p:spPr>
          <a:xfrm>
            <a:off x="330077" y="2240114"/>
            <a:ext cx="11802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Entropy bounds force mixing to be “invertible”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BD48-05C6-B7E8-BF75-1B11E5972F05}"/>
              </a:ext>
            </a:extLst>
          </p:cNvPr>
          <p:cNvGrpSpPr/>
          <p:nvPr/>
        </p:nvGrpSpPr>
        <p:grpSpPr>
          <a:xfrm>
            <a:off x="523117" y="3956741"/>
            <a:ext cx="8498963" cy="1153277"/>
            <a:chOff x="790574" y="3594811"/>
            <a:chExt cx="9107171" cy="12358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01FB61-13B4-0AED-2DB4-10B43CA47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9002"/>
            <a:stretch/>
          </p:blipFill>
          <p:spPr>
            <a:xfrm>
              <a:off x="790574" y="4253355"/>
              <a:ext cx="9107171" cy="5772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8397D-5D71-0E35-4915-FD4459F4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7067"/>
            <a:stretch/>
          </p:blipFill>
          <p:spPr>
            <a:xfrm>
              <a:off x="790574" y="3594811"/>
              <a:ext cx="9107171" cy="67886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DF3A10-E9DD-6811-0FC7-A6D5F98BC21C}"/>
              </a:ext>
            </a:extLst>
          </p:cNvPr>
          <p:cNvSpPr txBox="1"/>
          <p:nvPr/>
        </p:nvSpPr>
        <p:spPr>
          <a:xfrm>
            <a:off x="523117" y="5400040"/>
            <a:ext cx="8665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define affine combinations (i.e. negative probabilities)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7B5FD-AE0E-F594-0CC6-5E442590B191}"/>
              </a:ext>
            </a:extLst>
          </p:cNvPr>
          <p:cNvGrpSpPr/>
          <p:nvPr/>
        </p:nvGrpSpPr>
        <p:grpSpPr>
          <a:xfrm>
            <a:off x="3855625" y="3213299"/>
            <a:ext cx="3965032" cy="484573"/>
            <a:chOff x="3855625" y="3304739"/>
            <a:chExt cx="3965032" cy="48457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A0E9C01-24EC-4852-5666-7E213D7D8F1F}"/>
                </a:ext>
              </a:extLst>
            </p:cNvPr>
            <p:cNvCxnSpPr/>
            <p:nvPr/>
          </p:nvCxnSpPr>
          <p:spPr>
            <a:xfrm>
              <a:off x="4178300" y="3637957"/>
              <a:ext cx="2639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34C64-CF1C-EFB8-F8B1-1FAED5CA9B57}"/>
                    </a:ext>
                  </a:extLst>
                </p:cNvPr>
                <p:cNvSpPr txBox="1"/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34C64-CF1C-EFB8-F8B1-1FAED5CA9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8593DBC-1C47-6A87-B960-F9ABA4400E43}"/>
                    </a:ext>
                  </a:extLst>
                </p:cNvPr>
                <p:cNvSpPr txBox="1"/>
                <p:nvPr/>
              </p:nvSpPr>
              <p:spPr>
                <a:xfrm>
                  <a:off x="4859843" y="3304739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8593DBC-1C47-6A87-B960-F9ABA4400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9843" y="3304739"/>
                  <a:ext cx="36766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70FB37-2DAF-01FF-4EC7-0CDF6DA42017}"/>
                    </a:ext>
                  </a:extLst>
                </p:cNvPr>
                <p:cNvSpPr txBox="1"/>
                <p:nvPr/>
              </p:nvSpPr>
              <p:spPr>
                <a:xfrm>
                  <a:off x="6793068" y="3419980"/>
                  <a:ext cx="10275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70FB37-2DAF-01FF-4EC7-0CDF6DA420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068" y="3419980"/>
                  <a:ext cx="1027589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100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F5956B-4661-9D73-7FA7-9D8CFCE756E6}"/>
                </a:ext>
              </a:extLst>
            </p:cNvPr>
            <p:cNvSpPr/>
            <p:nvPr/>
          </p:nvSpPr>
          <p:spPr>
            <a:xfrm>
              <a:off x="4157456" y="3616882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1A46D8-BB0E-E56F-FE5B-A04F755FFACA}"/>
                </a:ext>
              </a:extLst>
            </p:cNvPr>
            <p:cNvSpPr/>
            <p:nvPr/>
          </p:nvSpPr>
          <p:spPr>
            <a:xfrm>
              <a:off x="4960651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092A62-F875-46D0-E6D4-FE7824E7D621}"/>
                </a:ext>
              </a:extLst>
            </p:cNvPr>
            <p:cNvSpPr/>
            <p:nvPr/>
          </p:nvSpPr>
          <p:spPr>
            <a:xfrm>
              <a:off x="6793068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78D98E-8DAA-1B25-B225-6EB8896A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2D67B6-CDDF-1D30-5871-91F611420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70" y="366953"/>
            <a:ext cx="9240540" cy="1105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500DC-7588-1D74-2BC3-AAA7C585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4" y="1562358"/>
            <a:ext cx="9107171" cy="847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61919-0C9F-1B5C-EE1E-43666D2BEAD6}"/>
              </a:ext>
            </a:extLst>
          </p:cNvPr>
          <p:cNvSpPr txBox="1"/>
          <p:nvPr/>
        </p:nvSpPr>
        <p:spPr>
          <a:xfrm>
            <a:off x="386076" y="3619216"/>
            <a:ext cx="5287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Ensemble spaces embed</a:t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into vector spaces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D8D20B-EFB4-B8F8-D0B6-87565F90B88B}"/>
              </a:ext>
            </a:extLst>
          </p:cNvPr>
          <p:cNvCxnSpPr/>
          <p:nvPr/>
        </p:nvCxnSpPr>
        <p:spPr>
          <a:xfrm flipV="1">
            <a:off x="5594350" y="4210050"/>
            <a:ext cx="774700" cy="958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A05C0-1374-99BE-65E0-B49AB9B9ABA9}"/>
                  </a:ext>
                </a:extLst>
              </p:cNvPr>
              <p:cNvSpPr txBox="1"/>
              <p:nvPr/>
            </p:nvSpPr>
            <p:spPr>
              <a:xfrm>
                <a:off x="5279536" y="4946597"/>
                <a:ext cx="3284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A05C0-1374-99BE-65E0-B49AB9B9A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536" y="4946597"/>
                <a:ext cx="32848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1E7F01-0263-C6CF-486E-11739789C098}"/>
                  </a:ext>
                </a:extLst>
              </p:cNvPr>
              <p:cNvSpPr txBox="1"/>
              <p:nvPr/>
            </p:nvSpPr>
            <p:spPr>
              <a:xfrm>
                <a:off x="6240897" y="3902273"/>
                <a:ext cx="324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1E7F01-0263-C6CF-486E-11739789C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97" y="3902273"/>
                <a:ext cx="32489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54C7712-CF50-DF04-A134-28DCFE9E3D0C}"/>
              </a:ext>
            </a:extLst>
          </p:cNvPr>
          <p:cNvSpPr/>
          <p:nvPr/>
        </p:nvSpPr>
        <p:spPr>
          <a:xfrm>
            <a:off x="5538623" y="5182513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3B4769-749F-C950-D5C8-F8D12EB67531}"/>
              </a:ext>
            </a:extLst>
          </p:cNvPr>
          <p:cNvSpPr/>
          <p:nvPr/>
        </p:nvSpPr>
        <p:spPr>
          <a:xfrm>
            <a:off x="6379054" y="4151942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E4F3B-D2B8-4D54-888E-B96DF2AE78F3}"/>
                  </a:ext>
                </a:extLst>
              </p:cNvPr>
              <p:cNvSpPr txBox="1"/>
              <p:nvPr/>
            </p:nvSpPr>
            <p:spPr>
              <a:xfrm rot="18626375">
                <a:off x="5436049" y="4407356"/>
                <a:ext cx="889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1(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E4F3B-D2B8-4D54-888E-B96DF2AE7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6375">
                <a:off x="5436049" y="4407356"/>
                <a:ext cx="88992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7C8F18F-5738-AE02-1254-FFE518A5B8F4}"/>
              </a:ext>
            </a:extLst>
          </p:cNvPr>
          <p:cNvSpPr/>
          <p:nvPr/>
        </p:nvSpPr>
        <p:spPr>
          <a:xfrm>
            <a:off x="4708495" y="6220367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EEA8FB-F151-0ADD-F745-25E371C60B30}"/>
                  </a:ext>
                </a:extLst>
              </p:cNvPr>
              <p:cNvSpPr txBox="1"/>
              <p:nvPr/>
            </p:nvSpPr>
            <p:spPr>
              <a:xfrm>
                <a:off x="4457419" y="6150573"/>
                <a:ext cx="3138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EEA8FB-F151-0ADD-F745-25E371C6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419" y="6150573"/>
                <a:ext cx="31380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696DE4-EAEC-3051-A142-A5C63214E9AD}"/>
              </a:ext>
            </a:extLst>
          </p:cNvPr>
          <p:cNvCxnSpPr>
            <a:cxnSpLocks/>
          </p:cNvCxnSpPr>
          <p:nvPr/>
        </p:nvCxnSpPr>
        <p:spPr>
          <a:xfrm flipH="1">
            <a:off x="4752016" y="5249610"/>
            <a:ext cx="774700" cy="958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4AD0A6-3583-7FD9-73AB-47E6C8D99CC2}"/>
                  </a:ext>
                </a:extLst>
              </p:cNvPr>
              <p:cNvSpPr txBox="1"/>
              <p:nvPr/>
            </p:nvSpPr>
            <p:spPr>
              <a:xfrm rot="18626375">
                <a:off x="4598618" y="5431684"/>
                <a:ext cx="8788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1(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4AD0A6-3583-7FD9-73AB-47E6C8D9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6375">
                <a:off x="4598618" y="5431684"/>
                <a:ext cx="87883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4E2B3-7509-F3D7-9F9E-0683B176BC22}"/>
                  </a:ext>
                </a:extLst>
              </p:cNvPr>
              <p:cNvSpPr txBox="1"/>
              <p:nvPr/>
            </p:nvSpPr>
            <p:spPr>
              <a:xfrm>
                <a:off x="5440181" y="5650650"/>
                <a:ext cx="241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4E2B3-7509-F3D7-9F9E-0683B176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181" y="5650650"/>
                <a:ext cx="24148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AA1282-31BB-080A-C8C3-EF9DCC8A8058}"/>
                  </a:ext>
                </a:extLst>
              </p:cNvPr>
              <p:cNvSpPr txBox="1"/>
              <p:nvPr/>
            </p:nvSpPr>
            <p:spPr>
              <a:xfrm>
                <a:off x="6240897" y="4703898"/>
                <a:ext cx="152516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AA1282-31BB-080A-C8C3-EF9DCC8A8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97" y="4703898"/>
                <a:ext cx="1525161" cy="6109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3B7E3A-FBE0-8778-1EE7-1810490EBA7B}"/>
                  </a:ext>
                </a:extLst>
              </p:cNvPr>
              <p:cNvSpPr txBox="1"/>
              <p:nvPr/>
            </p:nvSpPr>
            <p:spPr>
              <a:xfrm>
                <a:off x="6433761" y="5206804"/>
                <a:ext cx="4764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3B7E3A-FBE0-8778-1EE7-1810490EB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761" y="5206804"/>
                <a:ext cx="47641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F84F3D6-C291-9DCB-58C2-8FF420A183FC}"/>
              </a:ext>
            </a:extLst>
          </p:cNvPr>
          <p:cNvSpPr txBox="1"/>
          <p:nvPr/>
        </p:nvSpPr>
        <p:spPr>
          <a:xfrm>
            <a:off x="7248159" y="3661104"/>
            <a:ext cx="2441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Vector space operations</a:t>
            </a:r>
            <a:br>
              <a:rPr lang="en-US" dirty="0"/>
            </a:br>
            <a:r>
              <a:rPr lang="en-US" dirty="0"/>
              <a:t>derived from</a:t>
            </a:r>
            <a:br>
              <a:rPr lang="en-US" dirty="0"/>
            </a:br>
            <a:r>
              <a:rPr lang="en-US" dirty="0"/>
              <a:t>mixing operations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4BC1F-0A69-3F23-CB2F-CC51A25F9F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654" y="2508493"/>
            <a:ext cx="9126388" cy="8437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6E90A-C92D-CC2D-B17A-88324A4F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6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36C12B-5BAE-9777-7D3A-D29CD9FB9FCC}"/>
              </a:ext>
            </a:extLst>
          </p:cNvPr>
          <p:cNvGrpSpPr/>
          <p:nvPr/>
        </p:nvGrpSpPr>
        <p:grpSpPr>
          <a:xfrm>
            <a:off x="376556" y="402065"/>
            <a:ext cx="2990369" cy="2684357"/>
            <a:chOff x="1041881" y="1285108"/>
            <a:chExt cx="2990369" cy="268435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9F70FA-9D58-586D-979B-9D443EE13BCD}"/>
                </a:ext>
              </a:extLst>
            </p:cNvPr>
            <p:cNvSpPr/>
            <p:nvPr/>
          </p:nvSpPr>
          <p:spPr>
            <a:xfrm>
              <a:off x="1085855" y="1285108"/>
              <a:ext cx="2946395" cy="134577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8028889-9907-80FA-C709-FA89C092D688}"/>
                </a:ext>
              </a:extLst>
            </p:cNvPr>
            <p:cNvSpPr/>
            <p:nvPr/>
          </p:nvSpPr>
          <p:spPr>
            <a:xfrm>
              <a:off x="2581027" y="1755678"/>
              <a:ext cx="1362635" cy="6281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6FAFCC-CB0F-C2F1-85AB-D50AF50ED59C}"/>
                </a:ext>
              </a:extLst>
            </p:cNvPr>
            <p:cNvSpPr txBox="1"/>
            <p:nvPr/>
          </p:nvSpPr>
          <p:spPr>
            <a:xfrm>
              <a:off x="2849723" y="1909004"/>
              <a:ext cx="1033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Possibilities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39C0F8-4DE3-0EA7-921E-6322B54DB20E}"/>
                </a:ext>
              </a:extLst>
            </p:cNvPr>
            <p:cNvSpPr txBox="1"/>
            <p:nvPr/>
          </p:nvSpPr>
          <p:spPr>
            <a:xfrm>
              <a:off x="1531887" y="1297809"/>
              <a:ext cx="1863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Theoretical statements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435F5D-2A74-908A-A5B4-C7D8554E8854}"/>
                </a:ext>
              </a:extLst>
            </p:cNvPr>
            <p:cNvSpPr/>
            <p:nvPr/>
          </p:nvSpPr>
          <p:spPr>
            <a:xfrm>
              <a:off x="1189256" y="1598740"/>
              <a:ext cx="1687294" cy="8974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A7944C-61C1-4145-09D3-B458A242B758}"/>
                </a:ext>
              </a:extLst>
            </p:cNvPr>
            <p:cNvSpPr txBox="1"/>
            <p:nvPr/>
          </p:nvSpPr>
          <p:spPr>
            <a:xfrm>
              <a:off x="1463536" y="1774599"/>
              <a:ext cx="1002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Verifiable</a:t>
              </a:r>
              <a:br>
                <a:rPr lang="en-US" sz="1400" dirty="0"/>
              </a:br>
              <a:r>
                <a:rPr lang="en-US" sz="1400" dirty="0"/>
                <a:t>statements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DC02BE-01DB-37BA-803F-E740C2EBCC74}"/>
                </a:ext>
              </a:extLst>
            </p:cNvPr>
            <p:cNvGrpSpPr/>
            <p:nvPr/>
          </p:nvGrpSpPr>
          <p:grpSpPr>
            <a:xfrm>
              <a:off x="3045795" y="3193936"/>
              <a:ext cx="889000" cy="365125"/>
              <a:chOff x="4648201" y="4642103"/>
              <a:chExt cx="889000" cy="36512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1F5C54B-D6F3-217D-28F2-D7AFB735BFC0}"/>
                  </a:ext>
                </a:extLst>
              </p:cNvPr>
              <p:cNvSpPr/>
              <p:nvPr/>
            </p:nvSpPr>
            <p:spPr>
              <a:xfrm>
                <a:off x="4648201" y="4642103"/>
                <a:ext cx="889000" cy="3651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A8179-1176-D740-EEFB-9B6EA6A5F115}"/>
                  </a:ext>
                </a:extLst>
              </p:cNvPr>
              <p:cNvSpPr txBox="1"/>
              <p:nvPr/>
            </p:nvSpPr>
            <p:spPr>
              <a:xfrm>
                <a:off x="4788946" y="4655388"/>
                <a:ext cx="634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Points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7297E6E-2944-8C9F-FEA2-A90275A5AE8F}"/>
                </a:ext>
              </a:extLst>
            </p:cNvPr>
            <p:cNvCxnSpPr>
              <a:cxnSpLocks/>
            </p:cNvCxnSpPr>
            <p:nvPr/>
          </p:nvCxnSpPr>
          <p:spPr>
            <a:xfrm>
              <a:off x="3390875" y="2397103"/>
              <a:ext cx="32835" cy="772487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ACDF5D-75D5-5518-EAC2-79545BDAF437}"/>
                </a:ext>
              </a:extLst>
            </p:cNvPr>
            <p:cNvCxnSpPr>
              <a:cxnSpLocks/>
            </p:cNvCxnSpPr>
            <p:nvPr/>
          </p:nvCxnSpPr>
          <p:spPr>
            <a:xfrm>
              <a:off x="1981428" y="2512494"/>
              <a:ext cx="0" cy="666799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60D1BD-38DC-A4FC-C5F2-05ADF095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500669" y="2643585"/>
              <a:ext cx="0" cy="403423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1A8CE84-E26E-B9F0-1889-6F35CC0BBCA0}"/>
                </a:ext>
              </a:extLst>
            </p:cNvPr>
            <p:cNvSpPr/>
            <p:nvPr/>
          </p:nvSpPr>
          <p:spPr>
            <a:xfrm>
              <a:off x="1041881" y="3073171"/>
              <a:ext cx="1644170" cy="8962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EE3865-2059-EE1B-9FD9-5F9D3E5A7050}"/>
                </a:ext>
              </a:extLst>
            </p:cNvPr>
            <p:cNvSpPr txBox="1"/>
            <p:nvPr/>
          </p:nvSpPr>
          <p:spPr>
            <a:xfrm>
              <a:off x="1060931" y="3636288"/>
              <a:ext cx="899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Borel</a:t>
              </a:r>
              <a:r>
                <a:rPr lang="en-US" sz="1400" dirty="0"/>
                <a:t> sets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4A6AD4-30FE-4FAB-DF68-D7CD6AFA1B55}"/>
                </a:ext>
              </a:extLst>
            </p:cNvPr>
            <p:cNvSpPr txBox="1"/>
            <p:nvPr/>
          </p:nvSpPr>
          <p:spPr>
            <a:xfrm>
              <a:off x="1511761" y="3250918"/>
              <a:ext cx="913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Open sets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216B97-0C69-5676-1BA4-6CCD3498D4D7}"/>
                </a:ext>
              </a:extLst>
            </p:cNvPr>
            <p:cNvSpPr/>
            <p:nvPr/>
          </p:nvSpPr>
          <p:spPr>
            <a:xfrm>
              <a:off x="1445065" y="3201606"/>
              <a:ext cx="1077868" cy="4257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C91C9-3A1E-7114-DF6E-5358792F60E3}"/>
                  </a:ext>
                </a:extLst>
              </p:cNvPr>
              <p:cNvSpPr txBox="1"/>
              <p:nvPr/>
            </p:nvSpPr>
            <p:spPr>
              <a:xfrm>
                <a:off x="3635621" y="753368"/>
                <a:ext cx="337137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Experimental verifiability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Topology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-algebra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C91C9-3A1E-7114-DF6E-5358792F6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621" y="753368"/>
                <a:ext cx="3371372" cy="1384995"/>
              </a:xfrm>
              <a:prstGeom prst="rect">
                <a:avLst/>
              </a:prstGeom>
              <a:blipFill>
                <a:blip r:embed="rId2"/>
                <a:stretch>
                  <a:fillRect l="-2351" t="-3524" r="-2351" b="-9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0D3C28-00FD-A399-33FF-FB78F020F106}"/>
              </a:ext>
            </a:extLst>
          </p:cNvPr>
          <p:cNvCxnSpPr/>
          <p:nvPr/>
        </p:nvCxnSpPr>
        <p:spPr>
          <a:xfrm>
            <a:off x="7669763" y="1411935"/>
            <a:ext cx="4124131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4BCCA8-10EB-705F-73E4-C7B6E9676C30}"/>
              </a:ext>
            </a:extLst>
          </p:cNvPr>
          <p:cNvCxnSpPr/>
          <p:nvPr/>
        </p:nvCxnSpPr>
        <p:spPr>
          <a:xfrm>
            <a:off x="9666514" y="1178153"/>
            <a:ext cx="0" cy="44819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9A4A842-F626-2339-2236-19919A11D683}"/>
              </a:ext>
            </a:extLst>
          </p:cNvPr>
          <p:cNvSpPr txBox="1"/>
          <p:nvPr/>
        </p:nvSpPr>
        <p:spPr>
          <a:xfrm>
            <a:off x="8831853" y="1102239"/>
            <a:ext cx="66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before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55E5A-8422-32C2-3BCA-12538DFDB47F}"/>
              </a:ext>
            </a:extLst>
          </p:cNvPr>
          <p:cNvSpPr txBox="1"/>
          <p:nvPr/>
        </p:nvSpPr>
        <p:spPr>
          <a:xfrm>
            <a:off x="9828881" y="1102239"/>
            <a:ext cx="535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93BF9E-A809-91B3-4B93-6F1116F9E250}"/>
              </a:ext>
            </a:extLst>
          </p:cNvPr>
          <p:cNvSpPr txBox="1"/>
          <p:nvPr/>
        </p:nvSpPr>
        <p:spPr>
          <a:xfrm>
            <a:off x="7896157" y="494692"/>
            <a:ext cx="354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Quantities from 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A237CB-98F6-C8B0-6C35-7D6B75394B97}"/>
                  </a:ext>
                </a:extLst>
              </p:cNvPr>
              <p:cNvSpPr txBox="1"/>
              <p:nvPr/>
            </p:nvSpPr>
            <p:spPr>
              <a:xfrm>
                <a:off x="7669763" y="1747842"/>
                <a:ext cx="2337435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Refinable aligned</a:t>
                </a:r>
                <a:br>
                  <a:rPr lang="en-US" sz="2400" dirty="0"/>
                </a:br>
                <a:r>
                  <a:rPr lang="en-US" sz="2400" dirty="0"/>
                  <a:t>strict references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Real numbers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A237CB-98F6-C8B0-6C35-7D6B7539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763" y="1747842"/>
                <a:ext cx="2337435" cy="1754326"/>
              </a:xfrm>
              <a:prstGeom prst="rect">
                <a:avLst/>
              </a:prstGeom>
              <a:blipFill>
                <a:blip r:embed="rId3"/>
                <a:stretch>
                  <a:fillRect l="-3385" t="-2778" r="-3385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9BA530E-2488-14DA-EDFF-951352678B44}"/>
              </a:ext>
            </a:extLst>
          </p:cNvPr>
          <p:cNvSpPr txBox="1"/>
          <p:nvPr/>
        </p:nvSpPr>
        <p:spPr>
          <a:xfrm>
            <a:off x="10096871" y="2198597"/>
            <a:ext cx="180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References act as</a:t>
            </a:r>
            <a:br>
              <a:rPr lang="en-US" dirty="0"/>
            </a:br>
            <a:r>
              <a:rPr lang="en-US" dirty="0"/>
              <a:t>Dedekind cuts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A128A7-9054-CA64-3A2D-AA15A7DBAA92}"/>
                  </a:ext>
                </a:extLst>
              </p:cNvPr>
              <p:cNvSpPr txBox="1"/>
              <p:nvPr/>
            </p:nvSpPr>
            <p:spPr>
              <a:xfrm>
                <a:off x="3048068" y="4195090"/>
                <a:ext cx="6271973" cy="63357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sz="2400" dirty="0"/>
                  <a:t>Statistical mixtures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Convex (linear) structures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A128A7-9054-CA64-3A2D-AA15A7DBA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68" y="4195090"/>
                <a:ext cx="6271973" cy="633571"/>
              </a:xfrm>
              <a:prstGeom prst="rect">
                <a:avLst/>
              </a:prstGeom>
              <a:blipFill>
                <a:blip r:embed="rId4"/>
                <a:stretch>
                  <a:fillRect l="-972" r="-97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A690C5-BF2C-0E46-4F30-EE40F6B09FCB}"/>
                  </a:ext>
                </a:extLst>
              </p:cNvPr>
              <p:cNvSpPr txBox="1"/>
              <p:nvPr/>
            </p:nvSpPr>
            <p:spPr>
              <a:xfrm>
                <a:off x="3197590" y="5452561"/>
                <a:ext cx="5715540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Variability/entropy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Geometric structures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A690C5-BF2C-0E46-4F30-EE40F6B09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90" y="5452561"/>
                <a:ext cx="5715540" cy="633571"/>
              </a:xfrm>
              <a:prstGeom prst="rect">
                <a:avLst/>
              </a:prstGeom>
              <a:blipFill>
                <a:blip r:embed="rId5"/>
                <a:stretch>
                  <a:fillRect l="-1174" r="-1067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6900CCD-9F25-7EDE-4C7D-39F87F441EC2}"/>
              </a:ext>
            </a:extLst>
          </p:cNvPr>
          <p:cNvGrpSpPr/>
          <p:nvPr/>
        </p:nvGrpSpPr>
        <p:grpSpPr>
          <a:xfrm>
            <a:off x="629920" y="4353242"/>
            <a:ext cx="3625215" cy="1899667"/>
            <a:chOff x="670560" y="4576762"/>
            <a:chExt cx="3625215" cy="18996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EBBB5EC-6175-4D6B-08FC-BE28CCEC29DC}"/>
                    </a:ext>
                  </a:extLst>
                </p:cNvPr>
                <p:cNvSpPr/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EBBB5EC-6175-4D6B-08FC-BE28CCEC29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86336B-7EF3-B283-7673-8142B531F714}"/>
                    </a:ext>
                  </a:extLst>
                </p:cNvPr>
                <p:cNvSpPr/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86336B-7EF3-B283-7673-8142B531F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FEFC79-C6CC-7A62-E996-64D1B821808D}"/>
                </a:ext>
              </a:extLst>
            </p:cNvPr>
            <p:cNvSpPr/>
            <p:nvPr/>
          </p:nvSpPr>
          <p:spPr>
            <a:xfrm>
              <a:off x="670560" y="4576762"/>
              <a:ext cx="2105978" cy="189966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A072049-3C35-D00C-DE3D-48B1C48C2AAF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30" y="5044440"/>
              <a:ext cx="552636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94F7959-ECB1-BE72-74E1-360D89F44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61" y="5617736"/>
              <a:ext cx="555205" cy="39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EE0924-E28B-D490-3140-4AFEC6809382}"/>
                </a:ext>
              </a:extLst>
            </p:cNvPr>
            <p:cNvGrpSpPr/>
            <p:nvPr/>
          </p:nvGrpSpPr>
          <p:grpSpPr>
            <a:xfrm>
              <a:off x="2151073" y="5327734"/>
              <a:ext cx="436017" cy="371316"/>
              <a:chOff x="2620499" y="4833143"/>
              <a:chExt cx="436017" cy="37131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D33BA80-0282-947A-7921-CC0290FACB6A}"/>
                  </a:ext>
                </a:extLst>
              </p:cNvPr>
              <p:cNvSpPr/>
              <p:nvPr/>
            </p:nvSpPr>
            <p:spPr>
              <a:xfrm>
                <a:off x="2662239" y="4861561"/>
                <a:ext cx="342898" cy="34289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46ECB21E-E321-8700-E029-077198FAAFA6}"/>
                      </a:ext>
                    </a:extLst>
                  </p:cNvPr>
                  <p:cNvSpPr txBox="1"/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FB02A83-1D70-984B-77E4-888EB8B50F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C11E70-F790-8A86-DECC-A231DA8A6DAC}"/>
                </a:ext>
              </a:extLst>
            </p:cNvPr>
            <p:cNvCxnSpPr>
              <a:cxnSpLocks/>
            </p:cNvCxnSpPr>
            <p:nvPr/>
          </p:nvCxnSpPr>
          <p:spPr>
            <a:xfrm>
              <a:off x="2624137" y="5527601"/>
              <a:ext cx="16716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27031D0-F23C-393E-D1E5-F2F153835E66}"/>
                    </a:ext>
                  </a:extLst>
                </p:cNvPr>
                <p:cNvSpPr txBox="1"/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27031D0-F23C-393E-D1E5-F2F153835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E38EE49-1B45-2828-5B57-405E7C2B9D03}"/>
                    </a:ext>
                  </a:extLst>
                </p:cNvPr>
                <p:cNvSpPr txBox="1"/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E38EE49-1B45-2828-5B57-405E7C2B9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466E68-FC1D-91D4-4EFB-33CA27664019}"/>
                    </a:ext>
                  </a:extLst>
                </p:cNvPr>
                <p:cNvSpPr txBox="1"/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466E68-FC1D-91D4-4EFB-33CA276640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5D8FAC9-A2A4-4A8E-A3B7-DD55D0F3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13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86869F-8A58-4249-49D4-45E6A39D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5" y="227192"/>
            <a:ext cx="8077200" cy="770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BDA06-031D-393D-89D5-2784CBD05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5" y="1106833"/>
            <a:ext cx="8077200" cy="7363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50A65-4DBD-C70E-EF8D-31404933B362}"/>
              </a:ext>
            </a:extLst>
          </p:cNvPr>
          <p:cNvCxnSpPr/>
          <p:nvPr/>
        </p:nvCxnSpPr>
        <p:spPr>
          <a:xfrm>
            <a:off x="10200630" y="402705"/>
            <a:ext cx="0" cy="1588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C7C11-F78F-E2CD-CB76-434F024605B6}"/>
              </a:ext>
            </a:extLst>
          </p:cNvPr>
          <p:cNvCxnSpPr/>
          <p:nvPr/>
        </p:nvCxnSpPr>
        <p:spPr>
          <a:xfrm flipH="1">
            <a:off x="9238605" y="1991371"/>
            <a:ext cx="952500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A8245D-319F-9726-1B60-B9F6CCAD9F2B}"/>
              </a:ext>
            </a:extLst>
          </p:cNvPr>
          <p:cNvCxnSpPr/>
          <p:nvPr/>
        </p:nvCxnSpPr>
        <p:spPr>
          <a:xfrm>
            <a:off x="10200630" y="1991371"/>
            <a:ext cx="1504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8DEFF6-D1C9-9963-1135-778E24109123}"/>
              </a:ext>
            </a:extLst>
          </p:cNvPr>
          <p:cNvSpPr/>
          <p:nvPr/>
        </p:nvSpPr>
        <p:spPr>
          <a:xfrm>
            <a:off x="9556439" y="795321"/>
            <a:ext cx="1992968" cy="1362307"/>
          </a:xfrm>
          <a:custGeom>
            <a:avLst/>
            <a:gdLst>
              <a:gd name="connsiteX0" fmla="*/ 244141 w 1992968"/>
              <a:gd name="connsiteY0" fmla="*/ 176875 h 1362307"/>
              <a:gd name="connsiteX1" fmla="*/ 44116 w 1992968"/>
              <a:gd name="connsiteY1" fmla="*/ 615025 h 1362307"/>
              <a:gd name="connsiteX2" fmla="*/ 844216 w 1992968"/>
              <a:gd name="connsiteY2" fmla="*/ 1348450 h 1362307"/>
              <a:gd name="connsiteX3" fmla="*/ 1977691 w 1992968"/>
              <a:gd name="connsiteY3" fmla="*/ 1015075 h 1362307"/>
              <a:gd name="connsiteX4" fmla="*/ 1415716 w 1992968"/>
              <a:gd name="connsiteY4" fmla="*/ 53050 h 1362307"/>
              <a:gd name="connsiteX5" fmla="*/ 244141 w 1992968"/>
              <a:gd name="connsiteY5" fmla="*/ 176875 h 136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968" h="1362307">
                <a:moveTo>
                  <a:pt x="244141" y="176875"/>
                </a:moveTo>
                <a:cubicBezTo>
                  <a:pt x="15541" y="270538"/>
                  <a:pt x="-55896" y="419763"/>
                  <a:pt x="44116" y="615025"/>
                </a:cubicBezTo>
                <a:cubicBezTo>
                  <a:pt x="144128" y="810287"/>
                  <a:pt x="521954" y="1281775"/>
                  <a:pt x="844216" y="1348450"/>
                </a:cubicBezTo>
                <a:cubicBezTo>
                  <a:pt x="1166479" y="1415125"/>
                  <a:pt x="1882441" y="1230975"/>
                  <a:pt x="1977691" y="1015075"/>
                </a:cubicBezTo>
                <a:cubicBezTo>
                  <a:pt x="2072941" y="799175"/>
                  <a:pt x="1703053" y="192750"/>
                  <a:pt x="1415716" y="53050"/>
                </a:cubicBezTo>
                <a:cubicBezTo>
                  <a:pt x="1128379" y="-86650"/>
                  <a:pt x="472741" y="83212"/>
                  <a:pt x="244141" y="176875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59DCB1-D039-90FF-4989-D381393D27D2}"/>
                  </a:ext>
                </a:extLst>
              </p:cNvPr>
              <p:cNvSpPr txBox="1"/>
              <p:nvPr/>
            </p:nvSpPr>
            <p:spPr>
              <a:xfrm>
                <a:off x="9924405" y="149119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59DCB1-D039-90FF-4989-D381393D2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405" y="149119"/>
                <a:ext cx="3891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7AD2B7-B222-121F-BD9C-FC132554CCFC}"/>
                  </a:ext>
                </a:extLst>
              </p:cNvPr>
              <p:cNvSpPr txBox="1"/>
              <p:nvPr/>
            </p:nvSpPr>
            <p:spPr>
              <a:xfrm>
                <a:off x="11038788" y="1524834"/>
                <a:ext cx="378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7AD2B7-B222-121F-BD9C-FC132554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788" y="1524834"/>
                <a:ext cx="37805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2558B5-963F-624E-F331-58F13CB79F42}"/>
              </a:ext>
            </a:extLst>
          </p:cNvPr>
          <p:cNvCxnSpPr>
            <a:cxnSpLocks/>
          </p:cNvCxnSpPr>
          <p:nvPr/>
        </p:nvCxnSpPr>
        <p:spPr>
          <a:xfrm flipV="1">
            <a:off x="9278656" y="998390"/>
            <a:ext cx="2426924" cy="8890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E9051E-6E01-467F-3E1E-B8C8504C05E2}"/>
              </a:ext>
            </a:extLst>
          </p:cNvPr>
          <p:cNvCxnSpPr>
            <a:cxnSpLocks/>
          </p:cNvCxnSpPr>
          <p:nvPr/>
        </p:nvCxnSpPr>
        <p:spPr>
          <a:xfrm flipV="1">
            <a:off x="10083949" y="1225196"/>
            <a:ext cx="1002506" cy="367251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344E17-8EE9-237A-21BC-42B2688B3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16" y="3921815"/>
            <a:ext cx="5468663" cy="2447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CC374-8A04-BFED-9ABA-67E92CF7FD48}"/>
              </a:ext>
            </a:extLst>
          </p:cNvPr>
          <p:cNvSpPr txBox="1"/>
          <p:nvPr/>
        </p:nvSpPr>
        <p:spPr>
          <a:xfrm>
            <a:off x="929543" y="2132054"/>
            <a:ext cx="7761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Ensemble spaces are bounded</a:t>
            </a:r>
            <a:br>
              <a:rPr lang="en-US" sz="4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in all directions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660616B-DA11-30BB-1FC0-B0C461E248B7}"/>
              </a:ext>
            </a:extLst>
          </p:cNvPr>
          <p:cNvCxnSpPr/>
          <p:nvPr/>
        </p:nvCxnSpPr>
        <p:spPr>
          <a:xfrm flipH="1">
            <a:off x="6096000" y="3921815"/>
            <a:ext cx="2773680" cy="1412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E0A9E8E-89CB-CF1D-6DE1-AA01710B062B}"/>
              </a:ext>
            </a:extLst>
          </p:cNvPr>
          <p:cNvSpPr txBox="1"/>
          <p:nvPr/>
        </p:nvSpPr>
        <p:spPr>
          <a:xfrm>
            <a:off x="6577849" y="6261476"/>
            <a:ext cx="221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Ensembles over a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24ACF-06AA-0487-CC7F-8537BDD0DEED}"/>
              </a:ext>
            </a:extLst>
          </p:cNvPr>
          <p:cNvSpPr txBox="1"/>
          <p:nvPr/>
        </p:nvSpPr>
        <p:spPr>
          <a:xfrm>
            <a:off x="2098794" y="3701714"/>
            <a:ext cx="9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Entropy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BC943-3054-673C-6CD2-255EBD1CBB1A}"/>
              </a:ext>
            </a:extLst>
          </p:cNvPr>
          <p:cNvSpPr txBox="1"/>
          <p:nvPr/>
        </p:nvSpPr>
        <p:spPr>
          <a:xfrm>
            <a:off x="912816" y="4754382"/>
            <a:ext cx="1653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 three points</a:t>
            </a:r>
            <a:br>
              <a:rPr lang="en-US" dirty="0"/>
            </a:br>
            <a:r>
              <a:rPr lang="en-US" dirty="0"/>
              <a:t>(i.e. origin, blue</a:t>
            </a:r>
            <a:br>
              <a:rPr lang="en-US" dirty="0"/>
            </a:br>
            <a:r>
              <a:rPr lang="en-US" dirty="0"/>
              <a:t>and red points)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DAB09D-8F81-8C0C-AB1B-E8E6FF6E9616}"/>
                  </a:ext>
                </a:extLst>
              </p:cNvPr>
              <p:cNvSpPr txBox="1"/>
              <p:nvPr/>
            </p:nvSpPr>
            <p:spPr>
              <a:xfrm>
                <a:off x="8910834" y="3240049"/>
                <a:ext cx="29768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Entropy bounds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green point between blue and purple curves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DAB09D-8F81-8C0C-AB1B-E8E6FF6E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834" y="3240049"/>
                <a:ext cx="2976880" cy="923330"/>
              </a:xfrm>
              <a:prstGeom prst="rect">
                <a:avLst/>
              </a:prstGeom>
              <a:blipFill>
                <a:blip r:embed="rId7"/>
                <a:stretch>
                  <a:fillRect l="-1844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3FC05-5D8E-959C-7F01-C8902023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43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2AE34-0D94-6798-414D-EE0DAFF6F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29E0-3EA7-75C6-0563-2D0B9B2C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structures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4C708-4BD3-0D6F-E050-110FF2095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6CA0F-6893-C0A7-5A5D-0687F15F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60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ADEB8-A5B5-1729-1598-AC24970FA732}"/>
              </a:ext>
            </a:extLst>
          </p:cNvPr>
          <p:cNvSpPr txBox="1"/>
          <p:nvPr/>
        </p:nvSpPr>
        <p:spPr>
          <a:xfrm>
            <a:off x="1386849" y="4233397"/>
            <a:ext cx="723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Pseudo-distance defined from the entropy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FC07E-B466-0027-64CC-B9554A0F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08" y="1015296"/>
            <a:ext cx="6287377" cy="971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2D7E0-25D5-9F55-FD2D-32DF31C760C7}"/>
              </a:ext>
            </a:extLst>
          </p:cNvPr>
          <p:cNvSpPr txBox="1"/>
          <p:nvPr/>
        </p:nvSpPr>
        <p:spPr>
          <a:xfrm>
            <a:off x="356967" y="254609"/>
            <a:ext cx="1061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much does the entropy increase during mixture?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36D3CB-822C-C7C2-3CD6-FAD55EF222EF}"/>
              </a:ext>
            </a:extLst>
          </p:cNvPr>
          <p:cNvGrpSpPr/>
          <p:nvPr/>
        </p:nvGrpSpPr>
        <p:grpSpPr>
          <a:xfrm>
            <a:off x="402321" y="2421921"/>
            <a:ext cx="6629549" cy="1495409"/>
            <a:chOff x="4032483" y="2281878"/>
            <a:chExt cx="7406310" cy="1670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BE68BB-2187-62A9-BD95-6D550C210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6098"/>
            <a:stretch/>
          </p:blipFill>
          <p:spPr>
            <a:xfrm>
              <a:off x="4032483" y="2281878"/>
              <a:ext cx="7406310" cy="14636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1D26BD-2A29-9CEC-D976-E94CF6349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4981"/>
            <a:stretch/>
          </p:blipFill>
          <p:spPr>
            <a:xfrm>
              <a:off x="4032483" y="3645143"/>
              <a:ext cx="7406310" cy="30735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E5CE36-3044-A595-AF24-D9E1577DCA64}"/>
              </a:ext>
            </a:extLst>
          </p:cNvPr>
          <p:cNvSpPr txBox="1"/>
          <p:nvPr/>
        </p:nvSpPr>
        <p:spPr>
          <a:xfrm>
            <a:off x="7317601" y="2421921"/>
            <a:ext cx="4521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Recovers the Jensen-Shannon divergence (JSD)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(both classical and quantum)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FBA5E-02E7-4FE6-56F8-F53ECE00C407}"/>
              </a:ext>
            </a:extLst>
          </p:cNvPr>
          <p:cNvSpPr txBox="1"/>
          <p:nvPr/>
        </p:nvSpPr>
        <p:spPr>
          <a:xfrm>
            <a:off x="2838203" y="4842538"/>
            <a:ext cx="3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(does not satisfy the triangle inequality)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BC5A2-5A53-E0A4-8ACB-3DDB969F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9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8E888-EB29-DB61-FD53-457BC0FA6C18}"/>
              </a:ext>
            </a:extLst>
          </p:cNvPr>
          <p:cNvSpPr txBox="1"/>
          <p:nvPr/>
        </p:nvSpPr>
        <p:spPr>
          <a:xfrm>
            <a:off x="525780" y="274320"/>
            <a:ext cx="836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Entropy imposes a metric on the ensemble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CFC7-15F0-E527-022F-0283B937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87" y="1137470"/>
            <a:ext cx="3496163" cy="48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4D788-0074-4F44-6833-AC69D8904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87" y="1806030"/>
            <a:ext cx="6639852" cy="819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BD5AD0-6DC9-CDB8-4FCF-6A8CC564F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620" y="3064397"/>
            <a:ext cx="4210638" cy="876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F2078-FD43-EFFF-63FF-0E1B6FA9D155}"/>
                  </a:ext>
                </a:extLst>
              </p:cNvPr>
              <p:cNvSpPr txBox="1"/>
              <p:nvPr/>
            </p:nvSpPr>
            <p:spPr>
              <a:xfrm>
                <a:off x="898165" y="3064397"/>
                <a:ext cx="9412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F2078-FD43-EFFF-63FF-0E1B6FA9D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65" y="3064397"/>
                <a:ext cx="94128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B9B1238-8E23-861C-22B5-2D51BBC1B6EE}"/>
              </a:ext>
            </a:extLst>
          </p:cNvPr>
          <p:cNvSpPr txBox="1"/>
          <p:nvPr/>
        </p:nvSpPr>
        <p:spPr>
          <a:xfrm>
            <a:off x="287018" y="4165220"/>
            <a:ext cx="924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Entropy strict concavity means the Hessian is negative definite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975DC8-F88C-3061-DE1B-4459B857627F}"/>
              </a:ext>
            </a:extLst>
          </p:cNvPr>
          <p:cNvSpPr txBox="1"/>
          <p:nvPr/>
        </p:nvSpPr>
        <p:spPr>
          <a:xfrm>
            <a:off x="1411287" y="5100422"/>
            <a:ext cx="6677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Recovers Fisher-Rao information metric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(both classical and quantum)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FA73-ACC2-BE2B-7D04-D6C85E84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11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E0135-2AF7-8895-E9DB-9C49B07A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0" y="192241"/>
            <a:ext cx="4768239" cy="771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E306E-2165-6655-3B69-FF552B77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0" y="1110215"/>
            <a:ext cx="6590309" cy="4320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CC133-79A7-F7A0-800B-BE80A27FB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10" y="5632484"/>
            <a:ext cx="3996798" cy="63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B1348-4517-F13B-CF6D-8412B8698EAE}"/>
              </a:ext>
            </a:extLst>
          </p:cNvPr>
          <p:cNvSpPr txBox="1"/>
          <p:nvPr/>
        </p:nvSpPr>
        <p:spPr>
          <a:xfrm>
            <a:off x="7448550" y="431800"/>
            <a:ext cx="3963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Another direct calculation</a:t>
            </a:r>
            <a:br>
              <a:rPr lang="en-US" sz="2800" dirty="0"/>
            </a:br>
            <a:r>
              <a:rPr lang="en-US" sz="2800" dirty="0"/>
              <a:t>from the definitions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EEB61-AFB2-12CF-DDDA-8ED1FFA2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1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3599-1A3A-4DA9-19A9-380ECD32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FBAB-FEFB-A5F7-E51C-A5D99CD6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theoretic structures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E2D7D-117E-DA46-F099-D3083F59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0B17A-CB16-E276-59BA-FB3762B2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3384EF-A91E-9AC7-B79F-39BAE87ECA1E}"/>
                  </a:ext>
                </a:extLst>
              </p:cNvPr>
              <p:cNvSpPr txBox="1"/>
              <p:nvPr/>
            </p:nvSpPr>
            <p:spPr>
              <a:xfrm>
                <a:off x="293033" y="342900"/>
                <a:ext cx="1033590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In classical mechanics the entropy of a uniform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2800" dirty="0"/>
                  <a:t>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3384EF-A91E-9AC7-B79F-39BAE87E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33" y="342900"/>
                <a:ext cx="10335906" cy="954107"/>
              </a:xfrm>
              <a:prstGeom prst="rect">
                <a:avLst/>
              </a:prstGeom>
              <a:blipFill>
                <a:blip r:embed="rId2"/>
                <a:stretch>
                  <a:fillRect l="-1179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854D2-128C-D5FF-51A5-960075C03564}"/>
              </a:ext>
            </a:extLst>
          </p:cNvPr>
          <p:cNvCxnSpPr>
            <a:cxnSpLocks/>
          </p:cNvCxnSpPr>
          <p:nvPr/>
        </p:nvCxnSpPr>
        <p:spPr>
          <a:xfrm flipH="1" flipV="1">
            <a:off x="2845837" y="1164490"/>
            <a:ext cx="998375" cy="265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74A3FF-747E-2335-57E6-C2CBD5F1D614}"/>
              </a:ext>
            </a:extLst>
          </p:cNvPr>
          <p:cNvSpPr txBox="1"/>
          <p:nvPr/>
        </p:nvSpPr>
        <p:spPr>
          <a:xfrm>
            <a:off x="3646182" y="1276915"/>
            <a:ext cx="223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Count of states</a:t>
            </a:r>
            <a:br>
              <a:rPr lang="en-US" dirty="0"/>
            </a:br>
            <a:r>
              <a:rPr lang="en-US" dirty="0"/>
              <a:t>(Phase-space volume)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D6298-008D-3515-0620-77D8DAFC7BD1}"/>
              </a:ext>
            </a:extLst>
          </p:cNvPr>
          <p:cNvSpPr txBox="1"/>
          <p:nvPr/>
        </p:nvSpPr>
        <p:spPr>
          <a:xfrm>
            <a:off x="293033" y="2035671"/>
            <a:ext cx="8975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 ensemble spaces, entropy is the primitive notion. Can we define a notion of count of states that recovers the classical expression, but makes sense in the general theory, including quantum mechanics?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DD3E23-108B-9EA6-3ABA-99C346E9C1EA}"/>
                  </a:ext>
                </a:extLst>
              </p:cNvPr>
              <p:cNvSpPr txBox="1"/>
              <p:nvPr/>
            </p:nvSpPr>
            <p:spPr>
              <a:xfrm>
                <a:off x="517359" y="4457700"/>
                <a:ext cx="71166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Note: given the set of all distributions with support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, the uniform distribution maximizes the entropy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DD3E23-108B-9EA6-3ABA-99C346E9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9" y="4457700"/>
                <a:ext cx="7116678" cy="830997"/>
              </a:xfrm>
              <a:prstGeom prst="rect">
                <a:avLst/>
              </a:prstGeom>
              <a:blipFill>
                <a:blip r:embed="rId3"/>
                <a:stretch>
                  <a:fillRect l="-1371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57407-0C0F-5849-BC81-19812C0E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9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08C13-B3B7-E4EF-AB75-92327751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DF61FD-D54F-DEAB-8948-6DE5B7D1391B}"/>
              </a:ext>
            </a:extLst>
          </p:cNvPr>
          <p:cNvSpPr txBox="1"/>
          <p:nvPr/>
        </p:nvSpPr>
        <p:spPr>
          <a:xfrm>
            <a:off x="330708" y="274320"/>
            <a:ext cx="11116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 can think of an ensemble as spread over distinguishable cases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E58B3-870B-B6FF-BD86-9F33C7E7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7" y="4887826"/>
            <a:ext cx="8941308" cy="958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6ECB0-9F39-EBA9-63D1-CE82004DD6A6}"/>
              </a:ext>
            </a:extLst>
          </p:cNvPr>
          <p:cNvSpPr txBox="1"/>
          <p:nvPr/>
        </p:nvSpPr>
        <p:spPr>
          <a:xfrm>
            <a:off x="330708" y="1871472"/>
            <a:ext cx="10887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number of distinguishable cases must increase with entropy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C01B8E-814F-98FC-EDAE-ADBCC7A3175C}"/>
              </a:ext>
            </a:extLst>
          </p:cNvPr>
          <p:cNvGrpSpPr/>
          <p:nvPr/>
        </p:nvGrpSpPr>
        <p:grpSpPr>
          <a:xfrm>
            <a:off x="1452291" y="1061071"/>
            <a:ext cx="3482669" cy="608424"/>
            <a:chOff x="1076721" y="4423079"/>
            <a:chExt cx="2215918" cy="38712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7A756A-A435-722C-350C-6A20954022F5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FC282A2-922A-2081-7CF7-2BEDD49D301B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6D1C3E-0EE2-7392-4B6C-54F793A3AC8B}"/>
              </a:ext>
            </a:extLst>
          </p:cNvPr>
          <p:cNvGrpSpPr/>
          <p:nvPr/>
        </p:nvGrpSpPr>
        <p:grpSpPr>
          <a:xfrm>
            <a:off x="5888896" y="1201462"/>
            <a:ext cx="3482669" cy="468029"/>
            <a:chOff x="1076721" y="4512408"/>
            <a:chExt cx="2215918" cy="29779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610030-0A7C-A4E0-CE83-F8755381B4EF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619A0B-443B-9873-CC9E-D498A2A14F19}"/>
                </a:ext>
              </a:extLst>
            </p:cNvPr>
            <p:cNvSpPr/>
            <p:nvPr/>
          </p:nvSpPr>
          <p:spPr>
            <a:xfrm>
              <a:off x="1543932" y="4512408"/>
              <a:ext cx="991488" cy="297793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85FEE27-E65D-A0D2-9650-49BFB97085D4}"/>
              </a:ext>
            </a:extLst>
          </p:cNvPr>
          <p:cNvSpPr/>
          <p:nvPr/>
        </p:nvSpPr>
        <p:spPr>
          <a:xfrm>
            <a:off x="5155532" y="1281363"/>
            <a:ext cx="433136" cy="1624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C3591-2AE0-829C-A228-D4697B31D400}"/>
              </a:ext>
            </a:extLst>
          </p:cNvPr>
          <p:cNvGrpSpPr/>
          <p:nvPr/>
        </p:nvGrpSpPr>
        <p:grpSpPr>
          <a:xfrm>
            <a:off x="2449644" y="2756514"/>
            <a:ext cx="3482668" cy="608424"/>
            <a:chOff x="1076721" y="4423079"/>
            <a:chExt cx="2215918" cy="38712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7F48A9-C790-9968-AB45-257AF8C65336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D98FB61-C461-2F8A-7B23-18F8935D8019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6BC6BF4-F18A-ABDB-F939-38C6CF837E34}"/>
                </a:ext>
              </a:extLst>
            </p:cNvPr>
            <p:cNvSpPr/>
            <p:nvPr/>
          </p:nvSpPr>
          <p:spPr>
            <a:xfrm>
              <a:off x="2264773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B00EC1B-77D5-E9A8-3ECE-028F70D13130}"/>
              </a:ext>
            </a:extLst>
          </p:cNvPr>
          <p:cNvSpPr txBox="1"/>
          <p:nvPr/>
        </p:nvSpPr>
        <p:spPr>
          <a:xfrm>
            <a:off x="330707" y="3558656"/>
            <a:ext cx="11010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During mixing, the number of distinguishable cases at most sums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982422-8B1F-6627-56C0-608BCC576261}"/>
              </a:ext>
            </a:extLst>
          </p:cNvPr>
          <p:cNvSpPr txBox="1"/>
          <p:nvPr/>
        </p:nvSpPr>
        <p:spPr>
          <a:xfrm>
            <a:off x="548640" y="4486656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F4461-1D50-21EA-B8D0-DC8554D2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6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E3A67-20FF-9F85-63F8-507BDE27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1" y="157330"/>
            <a:ext cx="8941308" cy="958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4C8518-C5D8-FA13-5222-1A0163E8E33D}"/>
                  </a:ext>
                </a:extLst>
              </p:cNvPr>
              <p:cNvSpPr txBox="1"/>
              <p:nvPr/>
            </p:nvSpPr>
            <p:spPr>
              <a:xfrm>
                <a:off x="329184" y="1170432"/>
                <a:ext cx="51073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Maximum increase when ensembles are orthogonal.</a:t>
                </a:r>
                <a:br>
                  <a:rPr lang="en-US" dirty="0"/>
                </a:br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that maximizes entropy: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4C8518-C5D8-FA13-5222-1A0163E8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1170432"/>
                <a:ext cx="5107360" cy="646331"/>
              </a:xfrm>
              <a:prstGeom prst="rect">
                <a:avLst/>
              </a:prstGeom>
              <a:blipFill>
                <a:blip r:embed="rId3"/>
                <a:stretch>
                  <a:fillRect l="-955" t="-4717" r="-35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84232E-624B-CCCF-B6D7-5B550E3CB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1" y="1910912"/>
            <a:ext cx="4369309" cy="245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61885-8518-77F3-575D-9479B6ED4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84" y="1594229"/>
            <a:ext cx="4852416" cy="3087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F77DA-087D-9085-3B6F-5B96EDBB094D}"/>
              </a:ext>
            </a:extLst>
          </p:cNvPr>
          <p:cNvSpPr txBox="1"/>
          <p:nvPr/>
        </p:nvSpPr>
        <p:spPr>
          <a:xfrm>
            <a:off x="5436544" y="2814777"/>
            <a:ext cx="1539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calculate</a:t>
            </a:r>
            <a:br>
              <a:rPr lang="en-US" dirty="0"/>
            </a:br>
            <a:r>
              <a:rPr lang="en-US" dirty="0"/>
              <a:t>final entropy: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65451-EC1D-0164-0816-F0B4413183B3}"/>
              </a:ext>
            </a:extLst>
          </p:cNvPr>
          <p:cNvSpPr txBox="1"/>
          <p:nvPr/>
        </p:nvSpPr>
        <p:spPr>
          <a:xfrm>
            <a:off x="263651" y="5014937"/>
            <a:ext cx="816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Again, simple calculation that does not depend on type of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900B-EE10-AD7D-B543-2161F765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83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53DD-7226-1B46-97DE-77871A96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DFA4CB-F63E-D67C-2E35-525731DD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" y="1812303"/>
            <a:ext cx="10670005" cy="662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30BEA-7393-90AE-8F1B-C91A964F0E2A}"/>
              </a:ext>
            </a:extLst>
          </p:cNvPr>
          <p:cNvSpPr txBox="1"/>
          <p:nvPr/>
        </p:nvSpPr>
        <p:spPr>
          <a:xfrm>
            <a:off x="792132" y="4945487"/>
            <a:ext cx="520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State capacity is a non-additive measure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1C77D9-F58C-72B8-F248-D5A19123C5D0}"/>
              </a:ext>
            </a:extLst>
          </p:cNvPr>
          <p:cNvSpPr txBox="1"/>
          <p:nvPr/>
        </p:nvSpPr>
        <p:spPr>
          <a:xfrm>
            <a:off x="5995416" y="5167568"/>
            <a:ext cx="292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additive over orthogonal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E0956-2794-BBDE-6DA4-D26AFB191382}"/>
              </a:ext>
            </a:extLst>
          </p:cNvPr>
          <p:cNvSpPr txBox="1"/>
          <p:nvPr/>
        </p:nvSpPr>
        <p:spPr>
          <a:xfrm>
            <a:off x="9282848" y="2495270"/>
            <a:ext cx="2651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capacity also name</a:t>
            </a:r>
            <a:br>
              <a:rPr lang="en-US" dirty="0"/>
            </a:br>
            <a:r>
              <a:rPr lang="en-US" dirty="0"/>
              <a:t>of a non-additive measure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650D59-B4AD-EEA9-3CD0-9C5C829F624C}"/>
              </a:ext>
            </a:extLst>
          </p:cNvPr>
          <p:cNvCxnSpPr/>
          <p:nvPr/>
        </p:nvCxnSpPr>
        <p:spPr>
          <a:xfrm flipH="1" flipV="1">
            <a:off x="9240314" y="2234948"/>
            <a:ext cx="626547" cy="51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B8FF51-48F7-4B2C-9790-FC27DC75E629}"/>
              </a:ext>
            </a:extLst>
          </p:cNvPr>
          <p:cNvSpPr txBox="1"/>
          <p:nvPr/>
        </p:nvSpPr>
        <p:spPr>
          <a:xfrm>
            <a:off x="3456553" y="4729370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5EB185-4512-2CEA-8761-0BE0EF3C2358}"/>
                  </a:ext>
                </a:extLst>
              </p:cNvPr>
              <p:cNvSpPr txBox="1"/>
              <p:nvPr/>
            </p:nvSpPr>
            <p:spPr>
              <a:xfrm>
                <a:off x="553453" y="372979"/>
                <a:ext cx="115062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Given a set of possible ensembles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the count of configurations is the exponential of the maximum entropy reachable</a:t>
                </a:r>
                <a:br>
                  <a:rPr lang="en-US" dirty="0"/>
                </a:br>
                <a:r>
                  <a:rPr lang="en-US" dirty="0"/>
                  <a:t>using mixtures.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the set of classical distributions over a particular support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the maximum entropy is given by</a:t>
                </a:r>
                <a:br>
                  <a:rPr lang="en-US" dirty="0"/>
                </a:br>
                <a:r>
                  <a:rPr lang="en-US" dirty="0"/>
                  <a:t>the uniform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recovers the usual count of states!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the set of density matrices that has zero eigenvalues</a:t>
                </a:r>
                <a:br>
                  <a:rPr lang="en-US" dirty="0"/>
                </a:br>
                <a:r>
                  <a:rPr lang="en-US" dirty="0"/>
                  <a:t>outside of a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the state capacity recovers the dimensionality of the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count of distinguishable states!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5EB185-4512-2CEA-8761-0BE0EF3C2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53" y="372979"/>
                <a:ext cx="11506227" cy="1200329"/>
              </a:xfrm>
              <a:prstGeom prst="rect">
                <a:avLst/>
              </a:prstGeom>
              <a:blipFill>
                <a:blip r:embed="rId3"/>
                <a:stretch>
                  <a:fillRect l="-477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C1CAA2F-8458-AFC1-9605-1553DC44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51" y="3220511"/>
            <a:ext cx="8517539" cy="15088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CDFD7-FDF5-1820-6835-D4FF56B7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27B0-A7FE-40AD-9603-F00855A9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 the reals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1B8BB-C8E2-4238-800F-CB6EEEB41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82263-DFD2-4B29-8208-72D5C34C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8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EEFAD3-FDB5-D1A3-5C02-A97A3B93495D}"/>
              </a:ext>
            </a:extLst>
          </p:cNvPr>
          <p:cNvSpPr/>
          <p:nvPr/>
        </p:nvSpPr>
        <p:spPr>
          <a:xfrm>
            <a:off x="4812221" y="1139129"/>
            <a:ext cx="1968284" cy="12786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Ensemble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0A09C4-7ECA-AD2B-1F94-D0C411593320}"/>
              </a:ext>
            </a:extLst>
          </p:cNvPr>
          <p:cNvCxnSpPr>
            <a:cxnSpLocks/>
          </p:cNvCxnSpPr>
          <p:nvPr/>
        </p:nvCxnSpPr>
        <p:spPr>
          <a:xfrm>
            <a:off x="3489081" y="1060324"/>
            <a:ext cx="1067418" cy="342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5857B3-D9BC-4297-4C26-1E22FBA71E7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498795" y="1955351"/>
            <a:ext cx="1057704" cy="264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696B3A-8014-ED5D-B59C-F540A75D8A7C}"/>
              </a:ext>
            </a:extLst>
          </p:cNvPr>
          <p:cNvCxnSpPr>
            <a:cxnSpLocks/>
          </p:cNvCxnSpPr>
          <p:nvPr/>
        </p:nvCxnSpPr>
        <p:spPr>
          <a:xfrm>
            <a:off x="3498795" y="1508461"/>
            <a:ext cx="1057704" cy="19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EE5F0D-4855-36AE-DA31-184886E6CBCA}"/>
                  </a:ext>
                </a:extLst>
              </p:cNvPr>
              <p:cNvSpPr txBox="1"/>
              <p:nvPr/>
            </p:nvSpPr>
            <p:spPr>
              <a:xfrm>
                <a:off x="8156886" y="690992"/>
                <a:ext cx="455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EE5F0D-4855-36AE-DA31-184886E6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886" y="690992"/>
                <a:ext cx="4557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BD6112-4ED9-42C3-4B23-BE9D9B91D1AE}"/>
                  </a:ext>
                </a:extLst>
              </p:cNvPr>
              <p:cNvSpPr txBox="1"/>
              <p:nvPr/>
            </p:nvSpPr>
            <p:spPr>
              <a:xfrm>
                <a:off x="3042420" y="1139129"/>
                <a:ext cx="451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BD6112-4ED9-42C3-4B23-BE9D9B91D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20" y="1139129"/>
                <a:ext cx="45198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3D020E-D5CC-20E3-EB2D-E084501DC381}"/>
                  </a:ext>
                </a:extLst>
              </p:cNvPr>
              <p:cNvSpPr txBox="1"/>
              <p:nvPr/>
            </p:nvSpPr>
            <p:spPr>
              <a:xfrm>
                <a:off x="3085252" y="1587266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⋮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3D020E-D5CC-20E3-EB2D-E084501DC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52" y="1587266"/>
                <a:ext cx="3609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44A2A-5025-8F00-B67F-51E118BA756A}"/>
                  </a:ext>
                </a:extLst>
              </p:cNvPr>
              <p:cNvSpPr txBox="1"/>
              <p:nvPr/>
            </p:nvSpPr>
            <p:spPr>
              <a:xfrm>
                <a:off x="3032706" y="2035403"/>
                <a:ext cx="466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44A2A-5025-8F00-B67F-51E118BA7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706" y="2035403"/>
                <a:ext cx="46608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F1AD0C-C05A-2A8C-2C27-CD2EDD116421}"/>
                  </a:ext>
                </a:extLst>
              </p:cNvPr>
              <p:cNvSpPr txBox="1"/>
              <p:nvPr/>
            </p:nvSpPr>
            <p:spPr>
              <a:xfrm>
                <a:off x="3731839" y="875658"/>
                <a:ext cx="459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F1AD0C-C05A-2A8C-2C27-CD2EDD11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875658"/>
                <a:ext cx="459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7EE7A-EDFF-275F-9F34-60910100F66B}"/>
                  </a:ext>
                </a:extLst>
              </p:cNvPr>
              <p:cNvSpPr txBox="1"/>
              <p:nvPr/>
            </p:nvSpPr>
            <p:spPr>
              <a:xfrm>
                <a:off x="3731839" y="1323795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7EE7A-EDFF-275F-9F34-60910100F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1323795"/>
                <a:ext cx="46512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2E0D9E-06CB-5EF6-3661-42E26F53CBCC}"/>
                  </a:ext>
                </a:extLst>
              </p:cNvPr>
              <p:cNvSpPr txBox="1"/>
              <p:nvPr/>
            </p:nvSpPr>
            <p:spPr>
              <a:xfrm>
                <a:off x="3731839" y="1833303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2E0D9E-06CB-5EF6-3661-42E26F53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1833303"/>
                <a:ext cx="4792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F9EA6FD-692C-D78B-A990-81D17B4AB535}"/>
              </a:ext>
            </a:extLst>
          </p:cNvPr>
          <p:cNvSpPr txBox="1"/>
          <p:nvPr/>
        </p:nvSpPr>
        <p:spPr>
          <a:xfrm>
            <a:off x="3446248" y="328475"/>
            <a:ext cx="92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16968C-A0CA-71CA-43F7-FAB13B412BDB}"/>
              </a:ext>
            </a:extLst>
          </p:cNvPr>
          <p:cNvSpPr txBox="1"/>
          <p:nvPr/>
        </p:nvSpPr>
        <p:spPr>
          <a:xfrm>
            <a:off x="6853292" y="328475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A2CD8E-E294-4F8D-FFCB-5450825086D9}"/>
              </a:ext>
            </a:extLst>
          </p:cNvPr>
          <p:cNvCxnSpPr>
            <a:cxnSpLocks/>
          </p:cNvCxnSpPr>
          <p:nvPr/>
        </p:nvCxnSpPr>
        <p:spPr>
          <a:xfrm flipH="1">
            <a:off x="7087392" y="1060324"/>
            <a:ext cx="1067418" cy="3422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291A2F-DD9D-6389-68DD-4B89E190CD34}"/>
              </a:ext>
            </a:extLst>
          </p:cNvPr>
          <p:cNvCxnSpPr>
            <a:cxnSpLocks/>
            <a:stCxn id="30" idx="3"/>
          </p:cNvCxnSpPr>
          <p:nvPr/>
        </p:nvCxnSpPr>
        <p:spPr>
          <a:xfrm flipH="1" flipV="1">
            <a:off x="7087392" y="1955351"/>
            <a:ext cx="1057704" cy="26471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809811-D7C9-478E-F22A-B47BB70000E4}"/>
              </a:ext>
            </a:extLst>
          </p:cNvPr>
          <p:cNvCxnSpPr>
            <a:cxnSpLocks/>
          </p:cNvCxnSpPr>
          <p:nvPr/>
        </p:nvCxnSpPr>
        <p:spPr>
          <a:xfrm flipH="1">
            <a:off x="7087392" y="1508461"/>
            <a:ext cx="1057704" cy="19922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E997-6724-1BA7-A17A-B437B4FEB095}"/>
                  </a:ext>
                </a:extLst>
              </p:cNvPr>
              <p:cNvSpPr txBox="1"/>
              <p:nvPr/>
            </p:nvSpPr>
            <p:spPr>
              <a:xfrm flipH="1">
                <a:off x="8149489" y="1139129"/>
                <a:ext cx="461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E997-6724-1BA7-A17A-B437B4FEB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489" y="1139129"/>
                <a:ext cx="4610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83B7FB-A133-B976-5B18-97CB270B1BEC}"/>
                  </a:ext>
                </a:extLst>
              </p:cNvPr>
              <p:cNvSpPr txBox="1"/>
              <p:nvPr/>
            </p:nvSpPr>
            <p:spPr>
              <a:xfrm flipH="1">
                <a:off x="8197643" y="1587266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⋮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83B7FB-A133-B976-5B18-97CB270B1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97643" y="1587266"/>
                <a:ext cx="36099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338B5-E44C-1266-E911-DC0D1E1E1F52}"/>
                  </a:ext>
                </a:extLst>
              </p:cNvPr>
              <p:cNvSpPr txBox="1"/>
              <p:nvPr/>
            </p:nvSpPr>
            <p:spPr>
              <a:xfrm flipH="1">
                <a:off x="8145096" y="2035403"/>
                <a:ext cx="473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338B5-E44C-1266-E911-DC0D1E1E1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5096" y="2035403"/>
                <a:ext cx="47339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84031D-7389-693B-468B-2C34CE37E7D5}"/>
                  </a:ext>
                </a:extLst>
              </p:cNvPr>
              <p:cNvSpPr txBox="1"/>
              <p:nvPr/>
            </p:nvSpPr>
            <p:spPr>
              <a:xfrm flipH="1">
                <a:off x="7452246" y="875658"/>
                <a:ext cx="460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84031D-7389-693B-468B-2C34CE37E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52246" y="875658"/>
                <a:ext cx="460511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8901B8-CCF7-69E7-7D03-2FA10AB3E4EB}"/>
                  </a:ext>
                </a:extLst>
              </p:cNvPr>
              <p:cNvSpPr txBox="1"/>
              <p:nvPr/>
            </p:nvSpPr>
            <p:spPr>
              <a:xfrm flipH="1">
                <a:off x="7446925" y="1323795"/>
                <a:ext cx="465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8901B8-CCF7-69E7-7D03-2FA10AB3E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46925" y="1323795"/>
                <a:ext cx="465832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39874-E9AD-B2EE-5DDE-2447AE82E503}"/>
                  </a:ext>
                </a:extLst>
              </p:cNvPr>
              <p:cNvSpPr txBox="1"/>
              <p:nvPr/>
            </p:nvSpPr>
            <p:spPr>
              <a:xfrm flipH="1">
                <a:off x="7432818" y="1833303"/>
                <a:ext cx="478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39874-E9AD-B2EE-5DDE-2447AE82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32818" y="1833303"/>
                <a:ext cx="478208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68CA82-156B-40ED-443F-D7B1C45257ED}"/>
                  </a:ext>
                </a:extLst>
              </p:cNvPr>
              <p:cNvSpPr txBox="1"/>
              <p:nvPr/>
            </p:nvSpPr>
            <p:spPr>
              <a:xfrm>
                <a:off x="3042420" y="690992"/>
                <a:ext cx="44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68CA82-156B-40ED-443F-D7B1C4525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20" y="690992"/>
                <a:ext cx="44666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E4F250D-E250-597D-7D5B-27E46E9B36F2}"/>
              </a:ext>
            </a:extLst>
          </p:cNvPr>
          <p:cNvSpPr txBox="1"/>
          <p:nvPr/>
        </p:nvSpPr>
        <p:spPr>
          <a:xfrm rot="16200000">
            <a:off x="2131739" y="1361570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7E5EFA-E6A2-1336-CC5A-62988B779D1B}"/>
              </a:ext>
            </a:extLst>
          </p:cNvPr>
          <p:cNvSpPr txBox="1"/>
          <p:nvPr/>
        </p:nvSpPr>
        <p:spPr>
          <a:xfrm rot="5400000">
            <a:off x="8301073" y="1384664"/>
            <a:ext cx="114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C61AE9-B43D-3DFA-C85C-2B4C5A678591}"/>
              </a:ext>
            </a:extLst>
          </p:cNvPr>
          <p:cNvSpPr txBox="1"/>
          <p:nvPr/>
        </p:nvSpPr>
        <p:spPr>
          <a:xfrm>
            <a:off x="244045" y="2835438"/>
            <a:ext cx="1170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classical mechanics, mixtures of preparations and probability of outcomes always coincide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436980-87B4-3C24-4250-0A586E15BCCE}"/>
              </a:ext>
            </a:extLst>
          </p:cNvPr>
          <p:cNvSpPr txBox="1"/>
          <p:nvPr/>
        </p:nvSpPr>
        <p:spPr>
          <a:xfrm>
            <a:off x="244045" y="3347817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quantum mechanics, they do 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282CF1-94B1-63DC-32C1-C7F049632664}"/>
                  </a:ext>
                </a:extLst>
              </p:cNvPr>
              <p:cNvSpPr txBox="1"/>
              <p:nvPr/>
            </p:nvSpPr>
            <p:spPr>
              <a:xfrm>
                <a:off x="583203" y="3977749"/>
                <a:ext cx="932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quantum ensemble spaces not simplexes (i.e. classical probability fails)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282CF1-94B1-63DC-32C1-C7F049632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03" y="3977749"/>
                <a:ext cx="9326207" cy="461665"/>
              </a:xfrm>
              <a:prstGeom prst="rect">
                <a:avLst/>
              </a:prstGeom>
              <a:blipFill>
                <a:blip r:embed="rId1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5F569B4-BFFF-C82F-0885-7D50ACDA6337}"/>
              </a:ext>
            </a:extLst>
          </p:cNvPr>
          <p:cNvSpPr txBox="1"/>
          <p:nvPr/>
        </p:nvSpPr>
        <p:spPr>
          <a:xfrm>
            <a:off x="983046" y="4810930"/>
            <a:ext cx="7888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Can we have common measure theoretic tools on the preparation side?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CE622-8E31-9DD7-6210-449D27A0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76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55DA-EAFA-CE5F-A37B-E952284E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BF6D38-C3AC-CF23-865E-F86BD7A6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96" y="1908730"/>
            <a:ext cx="9497750" cy="905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ECB5E-A5FB-2CD1-4D16-F19EC2F7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4" y="999516"/>
            <a:ext cx="9469171" cy="914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B608A-6F8F-12C1-2F2B-FA81D0BE4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3" y="3163524"/>
            <a:ext cx="8676957" cy="2531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A4BA0-1AE3-464C-86A0-4BBF53DCD06C}"/>
              </a:ext>
            </a:extLst>
          </p:cNvPr>
          <p:cNvSpPr txBox="1"/>
          <p:nvPr/>
        </p:nvSpPr>
        <p:spPr>
          <a:xfrm>
            <a:off x="1011116" y="5695403"/>
            <a:ext cx="7002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Fraction capacity is a non-additive probability measure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DA346-67EA-7403-7E07-6B1A937AB08A}"/>
              </a:ext>
            </a:extLst>
          </p:cNvPr>
          <p:cNvSpPr txBox="1"/>
          <p:nvPr/>
        </p:nvSpPr>
        <p:spPr>
          <a:xfrm>
            <a:off x="4959889" y="5465693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6E849-3B7C-BA7B-E11D-733A0C48D9E8}"/>
                  </a:ext>
                </a:extLst>
              </p:cNvPr>
              <p:cNvSpPr txBox="1"/>
              <p:nvPr/>
            </p:nvSpPr>
            <p:spPr>
              <a:xfrm>
                <a:off x="192571" y="220076"/>
                <a:ext cx="82606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How much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3200" dirty="0"/>
                  <a:t> is a mixture of other ensembles?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6E849-3B7C-BA7B-E11D-733A0C48D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1" y="220076"/>
                <a:ext cx="8260659" cy="584775"/>
              </a:xfrm>
              <a:prstGeom prst="rect">
                <a:avLst/>
              </a:prstGeom>
              <a:blipFill>
                <a:blip r:embed="rId5"/>
                <a:stretch>
                  <a:fillRect l="-1919" t="-12500" r="-886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A1816C-9EF2-F6E2-DA4B-EE2660465EF3}"/>
                  </a:ext>
                </a:extLst>
              </p:cNvPr>
              <p:cNvSpPr txBox="1"/>
              <p:nvPr/>
            </p:nvSpPr>
            <p:spPr>
              <a:xfrm>
                <a:off x="8811544" y="250853"/>
                <a:ext cx="3287247" cy="52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A1816C-9EF2-F6E2-DA4B-EE2660465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544" y="250853"/>
                <a:ext cx="3287247" cy="523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CD9ADA-8DDA-0ACB-FBA1-2295FE34343E}"/>
              </a:ext>
            </a:extLst>
          </p:cNvPr>
          <p:cNvCxnSpPr>
            <a:cxnSpLocks/>
          </p:cNvCxnSpPr>
          <p:nvPr/>
        </p:nvCxnSpPr>
        <p:spPr>
          <a:xfrm flipH="1" flipV="1">
            <a:off x="9864671" y="804851"/>
            <a:ext cx="510666" cy="65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581BE-F9F9-1BB2-79AE-279C258DE5CF}"/>
                  </a:ext>
                </a:extLst>
              </p:cNvPr>
              <p:cNvSpPr txBox="1"/>
              <p:nvPr/>
            </p:nvSpPr>
            <p:spPr>
              <a:xfrm>
                <a:off x="10120004" y="1539398"/>
                <a:ext cx="1043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biggest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581BE-F9F9-1BB2-79AE-279C258DE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004" y="1539398"/>
                <a:ext cx="1043491" cy="369332"/>
              </a:xfrm>
              <a:prstGeom prst="rect">
                <a:avLst/>
              </a:prstGeom>
              <a:blipFill>
                <a:blip r:embed="rId7"/>
                <a:stretch>
                  <a:fillRect l="-467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80D87-0297-6EF1-A005-C9098C94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02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CE8B-6F0E-6C5A-814E-EC5411BC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8E1B-3A8D-45C3-BED1-0F0242ECB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5" y="1075037"/>
            <a:ext cx="11984090" cy="5482173"/>
          </a:xfrm>
        </p:spPr>
        <p:txBody>
          <a:bodyPr>
            <a:normAutofit/>
          </a:bodyPr>
          <a:lstStyle/>
          <a:p>
            <a:r>
              <a:rPr lang="en-US" dirty="0"/>
              <a:t>The principle of scientific reproducibility requires the notion of ensembles</a:t>
            </a:r>
          </a:p>
          <a:p>
            <a:r>
              <a:rPr lang="en-US" dirty="0"/>
              <a:t>We can develop a theory of states and processes using ensembles</a:t>
            </a:r>
          </a:p>
          <a:p>
            <a:pPr lvl="1"/>
            <a:r>
              <a:rPr lang="en-US" dirty="0"/>
              <a:t>Few physically justifiable starting points lead to a rich structure</a:t>
            </a:r>
          </a:p>
          <a:p>
            <a:pPr lvl="1"/>
            <a:r>
              <a:rPr lang="en-US" dirty="0"/>
              <a:t>Many definitions and proofs can be generalized in this setting</a:t>
            </a:r>
          </a:p>
          <a:p>
            <a:r>
              <a:rPr lang="en-US" dirty="0"/>
              <a:t>These notions provide a core foundation that can link to various standard mathematical theories</a:t>
            </a:r>
          </a:p>
          <a:p>
            <a:pPr lvl="1"/>
            <a:r>
              <a:rPr lang="en-US" dirty="0"/>
              <a:t>Topological vector spaces are the foundation of modern functional analysis</a:t>
            </a:r>
          </a:p>
          <a:p>
            <a:pPr lvl="1"/>
            <a:r>
              <a:rPr lang="en-US" dirty="0"/>
              <a:t>Information geometry can be shown to link to symplectic geometry</a:t>
            </a:r>
            <a:br>
              <a:rPr lang="en-US" dirty="0"/>
            </a:br>
            <a:r>
              <a:rPr lang="en-US" dirty="0"/>
              <a:t>of classical mechanics and the inner product of quantum mechanics</a:t>
            </a:r>
          </a:p>
          <a:p>
            <a:pPr lvl="1"/>
            <a:r>
              <a:rPr lang="en-US" dirty="0"/>
              <a:t>Non-additive measures provide a generalization of classical</a:t>
            </a:r>
            <a:br>
              <a:rPr lang="en-US" dirty="0"/>
            </a:br>
            <a:r>
              <a:rPr lang="en-US" dirty="0"/>
              <a:t>measure theoretic structures</a:t>
            </a:r>
          </a:p>
          <a:p>
            <a:r>
              <a:rPr lang="en-US" dirty="0"/>
              <a:t>Still a lot of work that needs to be done</a:t>
            </a:r>
            <a:br>
              <a:rPr lang="en-US" dirty="0"/>
            </a:br>
            <a:r>
              <a:rPr lang="en-US" dirty="0"/>
              <a:t>to complete the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3697-114E-CD4B-6C2C-F2AEAA50EE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3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1FFCB-0467-E626-588B-5AB47666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8BFE-3F2F-54AC-A65B-DF8560D1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it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4B59-DDEB-61AC-5A92-A299A4767C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Physical mathematics: derive the math required from physical requirements</a:t>
                </a:r>
              </a:p>
              <a:p>
                <a:pPr lvl="1"/>
                <a:r>
                  <a:rPr lang="en-US" dirty="0"/>
                  <a:t>In physics, mathematics is used to model physical systems, therefore we need mathematics that is designed specifically for that purpose</a:t>
                </a:r>
              </a:p>
              <a:p>
                <a:r>
                  <a:rPr lang="en-US" dirty="0"/>
                  <a:t>Principle of scientific objectivity: science deals with evidence-based assertions</a:t>
                </a:r>
              </a:p>
              <a:p>
                <a:pPr lvl="1"/>
                <a:r>
                  <a:rPr lang="en-US" dirty="0"/>
                  <a:t>Requires notion of verifiable statements</a:t>
                </a:r>
              </a:p>
              <a:p>
                <a:pPr lvl="1"/>
                <a:r>
                  <a:rPr lang="en-US" dirty="0"/>
                  <a:t>Leads to topological spaces (open sets corresponds to verifiable statements)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-algebras (Borel sets correspond to statements associated with tests)</a:t>
                </a:r>
              </a:p>
              <a:p>
                <a:pPr lvl="1"/>
                <a:r>
                  <a:rPr lang="en-US" dirty="0"/>
                  <a:t>Real numbers can be derived by modeling an idealized reference system</a:t>
                </a:r>
              </a:p>
              <a:p>
                <a:r>
                  <a:rPr lang="en-US" dirty="0"/>
                  <a:t>Principle of scientific reproducibility: scientific laws describe reproducible relationships</a:t>
                </a:r>
              </a:p>
              <a:p>
                <a:pPr lvl="1"/>
                <a:r>
                  <a:rPr lang="en-US" dirty="0"/>
                  <a:t>Requires notion of ensembles</a:t>
                </a:r>
              </a:p>
              <a:p>
                <a:pPr lvl="1"/>
                <a:r>
                  <a:rPr lang="en-US" dirty="0"/>
                  <a:t>Ensembles must be experimentally well-defined, allow statistical mixture</a:t>
                </a:r>
                <a:br>
                  <a:rPr lang="en-US" dirty="0"/>
                </a:br>
                <a:r>
                  <a:rPr lang="en-US" dirty="0"/>
                  <a:t>and be associated with an entropy (that quantifies the variability</a:t>
                </a:r>
                <a:br>
                  <a:rPr lang="en-US" dirty="0"/>
                </a:br>
                <a:r>
                  <a:rPr lang="en-US" dirty="0"/>
                  <a:t>of the instances of an ensemble)</a:t>
                </a:r>
              </a:p>
              <a:p>
                <a:pPr lvl="1"/>
                <a:r>
                  <a:rPr lang="en-US" dirty="0"/>
                  <a:t>Recovers notions of vector spaces, geometry and measure theory</a:t>
                </a:r>
              </a:p>
              <a:p>
                <a:r>
                  <a:rPr lang="en-US" dirty="0"/>
                  <a:t>Hopefully this shows that we can build</a:t>
                </a:r>
                <a:br>
                  <a:rPr lang="en-US" dirty="0"/>
                </a:br>
                <a:r>
                  <a:rPr lang="en-US" dirty="0"/>
                  <a:t>the required math from the ground 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4B59-DDEB-61AC-5A92-A299A4767C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63" t="-2831" r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7A973-D014-DBF4-0C2A-A528F50070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07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B748-AAE5-239C-28C5-2371EE789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5023C-1FD6-43F7-3731-18C7BF40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2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0D524C-C2B1-A1C0-7E20-3046539F8610}"/>
              </a:ext>
            </a:extLst>
          </p:cNvPr>
          <p:cNvSpPr txBox="1"/>
          <p:nvPr/>
        </p:nvSpPr>
        <p:spPr>
          <a:xfrm>
            <a:off x="386080" y="396240"/>
            <a:ext cx="10228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 physics, we use real numbers to model physical quantities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09054-3A97-0C17-425E-3590E50B567E}"/>
              </a:ext>
            </a:extLst>
          </p:cNvPr>
          <p:cNvSpPr txBox="1"/>
          <p:nvPr/>
        </p:nvSpPr>
        <p:spPr>
          <a:xfrm>
            <a:off x="1107440" y="1188720"/>
            <a:ext cx="760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Needed for a lot of mathematical tools: exponential, gaussians, trigonometry, …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AD3850-A6F9-81A9-9573-A6B8E630FE92}"/>
              </a:ext>
            </a:extLst>
          </p:cNvPr>
          <p:cNvCxnSpPr/>
          <p:nvPr/>
        </p:nvCxnSpPr>
        <p:spPr>
          <a:xfrm flipV="1">
            <a:off x="11094720" y="426720"/>
            <a:ext cx="0" cy="290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77CA90-B43F-1621-FC46-C6C0D50E093A}"/>
                  </a:ext>
                </a:extLst>
              </p:cNvPr>
              <p:cNvSpPr txBox="1"/>
              <p:nvPr/>
            </p:nvSpPr>
            <p:spPr>
              <a:xfrm>
                <a:off x="11094720" y="265390"/>
                <a:ext cx="8579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77CA90-B43F-1621-FC46-C6C0D50E0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720" y="265390"/>
                <a:ext cx="857927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7A4C97-6821-E95A-1EE7-388D4B95964A}"/>
              </a:ext>
            </a:extLst>
          </p:cNvPr>
          <p:cNvSpPr txBox="1"/>
          <p:nvPr/>
        </p:nvSpPr>
        <p:spPr>
          <a:xfrm>
            <a:off x="386080" y="1877060"/>
            <a:ext cx="890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Yet, we know that infinite precision is an idealization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B709E-1AB4-6DF5-FFA5-7D4A5A2F980C}"/>
              </a:ext>
            </a:extLst>
          </p:cNvPr>
          <p:cNvSpPr txBox="1"/>
          <p:nvPr/>
        </p:nvSpPr>
        <p:spPr>
          <a:xfrm>
            <a:off x="508000" y="3327400"/>
            <a:ext cx="975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Many ways to mathematically construct the real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1506C-16C2-3514-3964-3D2EAC33EC37}"/>
              </a:ext>
            </a:extLst>
          </p:cNvPr>
          <p:cNvSpPr txBox="1"/>
          <p:nvPr/>
        </p:nvSpPr>
        <p:spPr>
          <a:xfrm>
            <a:off x="1483360" y="4026834"/>
            <a:ext cx="710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field, as Cauchy sequence of </a:t>
            </a:r>
            <a:r>
              <a:rPr lang="en-US" dirty="0" err="1"/>
              <a:t>rationals</a:t>
            </a:r>
            <a:r>
              <a:rPr lang="en-US" dirty="0"/>
              <a:t>, as Dedekind cuts of </a:t>
            </a:r>
            <a:r>
              <a:rPr lang="en-US" dirty="0" err="1"/>
              <a:t>rationals</a:t>
            </a:r>
            <a:r>
              <a:rPr lang="en-US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29E45-F3E6-A0A3-8CE8-BFF90AED68AB}"/>
              </a:ext>
            </a:extLst>
          </p:cNvPr>
          <p:cNvSpPr txBox="1"/>
          <p:nvPr/>
        </p:nvSpPr>
        <p:spPr>
          <a:xfrm>
            <a:off x="601532" y="4916865"/>
            <a:ext cx="8612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How can we define them in physical mathematics?</a:t>
            </a: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What do real numbers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C7078-D4FC-2E2F-87D1-5CEE6A0E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1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32278-F690-81F9-B8B3-015905B01398}"/>
                  </a:ext>
                </a:extLst>
              </p:cNvPr>
              <p:cNvSpPr txBox="1"/>
              <p:nvPr/>
            </p:nvSpPr>
            <p:spPr>
              <a:xfrm>
                <a:off x="1086743" y="1454334"/>
                <a:ext cx="103525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,≤</m:t>
                        </m:r>
                      </m:e>
                    </m:d>
                  </m:oMath>
                </a14:m>
                <a:r>
                  <a:rPr lang="en-US" sz="3600" dirty="0"/>
                  <a:t>, the order topology is the one generated by the test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600" dirty="0"/>
                  <a:t> for all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𝒬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32278-F690-81F9-B8B3-015905B01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43" y="1454334"/>
                <a:ext cx="10352588" cy="1200329"/>
              </a:xfrm>
              <a:prstGeom prst="rect">
                <a:avLst/>
              </a:prstGeom>
              <a:blipFill>
                <a:blip r:embed="rId2"/>
                <a:stretch>
                  <a:fillRect l="-1766" t="-8163" r="-88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3A44C1D-49E3-CE89-2696-276FBE839B0A}"/>
              </a:ext>
            </a:extLst>
          </p:cNvPr>
          <p:cNvSpPr txBox="1"/>
          <p:nvPr/>
        </p:nvSpPr>
        <p:spPr>
          <a:xfrm>
            <a:off x="587828" y="522514"/>
            <a:ext cx="3356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Order topology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39707A-72DA-4A81-E7B3-AF3C8DF57974}"/>
                  </a:ext>
                </a:extLst>
              </p:cNvPr>
              <p:cNvSpPr txBox="1"/>
              <p:nvPr/>
            </p:nvSpPr>
            <p:spPr>
              <a:xfrm>
                <a:off x="1086743" y="3107294"/>
                <a:ext cx="62766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This means that “the object is after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” and</a:t>
                </a:r>
                <a:br>
                  <a:rPr lang="en-US" sz="2400" dirty="0"/>
                </a:br>
                <a:r>
                  <a:rPr lang="en-US" sz="2400" dirty="0"/>
                  <a:t>“the object is before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” are verifiable statements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39707A-72DA-4A81-E7B3-AF3C8DF57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43" y="3107294"/>
                <a:ext cx="6276655" cy="830997"/>
              </a:xfrm>
              <a:prstGeom prst="rect">
                <a:avLst/>
              </a:prstGeom>
              <a:blipFill>
                <a:blip r:embed="rId3"/>
                <a:stretch>
                  <a:fillRect l="-1456" t="-5882" r="-680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91614A9-B561-9173-9614-55EB546FDE5C}"/>
              </a:ext>
            </a:extLst>
          </p:cNvPr>
          <p:cNvSpPr txBox="1"/>
          <p:nvPr/>
        </p:nvSpPr>
        <p:spPr>
          <a:xfrm>
            <a:off x="1086743" y="4449559"/>
            <a:ext cx="5967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Note: topology only knows about order,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not about the size of the intervals!!!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B2A1-7AEC-30AA-968F-77D5FEA4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DB166-DAF8-080B-E45A-47B081432440}"/>
              </a:ext>
            </a:extLst>
          </p:cNvPr>
          <p:cNvSpPr txBox="1"/>
          <p:nvPr/>
        </p:nvSpPr>
        <p:spPr>
          <a:xfrm>
            <a:off x="363895" y="205272"/>
            <a:ext cx="9677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Reals can be characterized as a type of linear 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F83CC-D13A-9DEF-E26E-AA11866F26C1}"/>
              </a:ext>
            </a:extLst>
          </p:cNvPr>
          <p:cNvSpPr txBox="1"/>
          <p:nvPr/>
        </p:nvSpPr>
        <p:spPr>
          <a:xfrm>
            <a:off x="121992" y="1902672"/>
            <a:ext cx="1194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Every countable dense linearly ordered set with no ends is order isomorphic to the </a:t>
            </a:r>
            <a:r>
              <a:rPr lang="en-US" sz="2400" dirty="0" err="1"/>
              <a:t>rationals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7564-542C-98E1-1984-5317BE4B0C55}"/>
              </a:ext>
            </a:extLst>
          </p:cNvPr>
          <p:cNvSpPr txBox="1"/>
          <p:nvPr/>
        </p:nvSpPr>
        <p:spPr>
          <a:xfrm>
            <a:off x="2440350" y="868270"/>
            <a:ext cx="7311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Cantor’s isomorphism theorem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D3DBE2-5334-2444-8EFD-29DE41F2B621}"/>
              </a:ext>
            </a:extLst>
          </p:cNvPr>
          <p:cNvCxnSpPr/>
          <p:nvPr/>
        </p:nvCxnSpPr>
        <p:spPr>
          <a:xfrm flipV="1">
            <a:off x="1511559" y="2444620"/>
            <a:ext cx="233265" cy="606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CC0750-F6CE-6438-3221-8A4694C594CB}"/>
              </a:ext>
            </a:extLst>
          </p:cNvPr>
          <p:cNvSpPr txBox="1"/>
          <p:nvPr/>
        </p:nvSpPr>
        <p:spPr>
          <a:xfrm>
            <a:off x="602748" y="3128102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Bijection with naturals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B4BB3-6E70-5ECD-21D3-6E8DBCF05C2C}"/>
              </a:ext>
            </a:extLst>
          </p:cNvPr>
          <p:cNvSpPr txBox="1"/>
          <p:nvPr/>
        </p:nvSpPr>
        <p:spPr>
          <a:xfrm>
            <a:off x="3320185" y="2943436"/>
            <a:ext cx="324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Always an element between two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FBCDA0-8088-7BB1-93CF-75D876652299}"/>
              </a:ext>
            </a:extLst>
          </p:cNvPr>
          <p:cNvCxnSpPr>
            <a:cxnSpLocks/>
          </p:cNvCxnSpPr>
          <p:nvPr/>
        </p:nvCxnSpPr>
        <p:spPr>
          <a:xfrm flipH="1" flipV="1">
            <a:off x="3093447" y="2364337"/>
            <a:ext cx="778757" cy="57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031976-ECE5-EFBD-5645-11C7832F563E}"/>
              </a:ext>
            </a:extLst>
          </p:cNvPr>
          <p:cNvSpPr txBox="1"/>
          <p:nvPr/>
        </p:nvSpPr>
        <p:spPr>
          <a:xfrm>
            <a:off x="9421908" y="3051110"/>
            <a:ext cx="23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greatest or smallest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C2F180-7AD8-FEB2-7BEE-2FE79FC79213}"/>
              </a:ext>
            </a:extLst>
          </p:cNvPr>
          <p:cNvCxnSpPr>
            <a:cxnSpLocks/>
          </p:cNvCxnSpPr>
          <p:nvPr/>
        </p:nvCxnSpPr>
        <p:spPr>
          <a:xfrm flipH="1" flipV="1">
            <a:off x="7548465" y="2311173"/>
            <a:ext cx="2323323" cy="63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8FBED3-E020-C04A-7501-D9D9A5913F98}"/>
              </a:ext>
            </a:extLst>
          </p:cNvPr>
          <p:cNvSpPr txBox="1"/>
          <p:nvPr/>
        </p:nvSpPr>
        <p:spPr>
          <a:xfrm>
            <a:off x="6843659" y="2782669"/>
            <a:ext cx="235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element is always</a:t>
            </a:r>
            <a:br>
              <a:rPr lang="en-US" dirty="0"/>
            </a:br>
            <a:r>
              <a:rPr lang="en-US" dirty="0"/>
              <a:t>before or after another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5136CF-3E5A-CBDD-5EAD-6B82B92BAAFE}"/>
              </a:ext>
            </a:extLst>
          </p:cNvPr>
          <p:cNvCxnSpPr/>
          <p:nvPr/>
        </p:nvCxnSpPr>
        <p:spPr>
          <a:xfrm flipH="1" flipV="1">
            <a:off x="4716279" y="2309527"/>
            <a:ext cx="2360645" cy="436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D225FA-6F1C-B452-3826-19199F86D121}"/>
              </a:ext>
            </a:extLst>
          </p:cNvPr>
          <p:cNvSpPr txBox="1"/>
          <p:nvPr/>
        </p:nvSpPr>
        <p:spPr>
          <a:xfrm>
            <a:off x="162787" y="3799534"/>
            <a:ext cx="573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 The completion of a linear order is unique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8F73A8-AF69-04BA-9CB6-AF446CD1C9C0}"/>
              </a:ext>
            </a:extLst>
          </p:cNvPr>
          <p:cNvCxnSpPr>
            <a:cxnSpLocks/>
          </p:cNvCxnSpPr>
          <p:nvPr/>
        </p:nvCxnSpPr>
        <p:spPr>
          <a:xfrm flipH="1" flipV="1">
            <a:off x="2509935" y="4254759"/>
            <a:ext cx="810250" cy="223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F80AC9-072B-DDB8-7395-ECA43D3422DD}"/>
              </a:ext>
            </a:extLst>
          </p:cNvPr>
          <p:cNvSpPr txBox="1"/>
          <p:nvPr/>
        </p:nvSpPr>
        <p:spPr>
          <a:xfrm>
            <a:off x="3390299" y="4341311"/>
            <a:ext cx="45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subset has a supremum and an infimum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0324F-54B1-5CCF-9F31-C5EA6F6D8249}"/>
                  </a:ext>
                </a:extLst>
              </p:cNvPr>
              <p:cNvSpPr txBox="1"/>
              <p:nvPr/>
            </p:nvSpPr>
            <p:spPr>
              <a:xfrm>
                <a:off x="162787" y="5045572"/>
                <a:ext cx="79252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Every complete linearly ordered set with no ends that has a</a:t>
                </a:r>
                <a:br>
                  <a:rPr lang="en-US" sz="2400" dirty="0"/>
                </a:br>
                <a:r>
                  <a:rPr lang="en-US" sz="2400" dirty="0"/>
                  <a:t>dense countable subset is order isomorphic to the reals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0324F-54B1-5CCF-9F31-C5EA6F6D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87" y="5045572"/>
                <a:ext cx="7925246" cy="830997"/>
              </a:xfrm>
              <a:prstGeom prst="rect">
                <a:avLst/>
              </a:prstGeom>
              <a:blipFill>
                <a:blip r:embed="rId2"/>
                <a:stretch>
                  <a:fillRect l="-1231" t="-5882" r="-15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AF2E482-EFCD-9A7F-FED0-39F0CF797A31}"/>
              </a:ext>
            </a:extLst>
          </p:cNvPr>
          <p:cNvSpPr txBox="1"/>
          <p:nvPr/>
        </p:nvSpPr>
        <p:spPr>
          <a:xfrm>
            <a:off x="2351313" y="5936403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the reals are the completion of the </a:t>
            </a:r>
            <a:r>
              <a:rPr lang="en-US" dirty="0" err="1"/>
              <a:t>rationals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47210-39C2-A525-D32D-466FE442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7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155CB4-FAD4-0F84-27E1-11243501CD0A}"/>
              </a:ext>
            </a:extLst>
          </p:cNvPr>
          <p:cNvSpPr txBox="1"/>
          <p:nvPr/>
        </p:nvSpPr>
        <p:spPr>
          <a:xfrm>
            <a:off x="426720" y="345440"/>
            <a:ext cx="741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is order defined experimentally?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CA6D0-F9B5-8E1C-B928-A23EE879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80" y="991771"/>
            <a:ext cx="2336800" cy="2188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928FD-0DAA-3CA7-CD77-CAE72C518350}"/>
              </a:ext>
            </a:extLst>
          </p:cNvPr>
          <p:cNvSpPr txBox="1"/>
          <p:nvPr/>
        </p:nvSpPr>
        <p:spPr>
          <a:xfrm>
            <a:off x="934720" y="1354594"/>
            <a:ext cx="60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a way to compare two things, and decide whether one is bigger/smaller than the other. “Exactly the same” is a bit more difficult.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6C4E7-D11A-B102-9599-EA8F3EDD2782}"/>
              </a:ext>
            </a:extLst>
          </p:cNvPr>
          <p:cNvSpPr txBox="1"/>
          <p:nvPr/>
        </p:nvSpPr>
        <p:spPr>
          <a:xfrm>
            <a:off x="10414000" y="714772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wikipedia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8EC171-1E20-DF4C-2994-2A7243F2BD71}"/>
              </a:ext>
            </a:extLst>
          </p:cNvPr>
          <p:cNvGrpSpPr/>
          <p:nvPr/>
        </p:nvGrpSpPr>
        <p:grpSpPr>
          <a:xfrm>
            <a:off x="934720" y="3338066"/>
            <a:ext cx="6608678" cy="2503934"/>
            <a:chOff x="934720" y="3338066"/>
            <a:chExt cx="4314126" cy="16345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156D6B-600A-8E1D-B2DA-42DBD9684766}"/>
                </a:ext>
              </a:extLst>
            </p:cNvPr>
            <p:cNvGrpSpPr/>
            <p:nvPr/>
          </p:nvGrpSpPr>
          <p:grpSpPr>
            <a:xfrm>
              <a:off x="3653623" y="3338066"/>
              <a:ext cx="1595223" cy="1634561"/>
              <a:chOff x="7978180" y="2536463"/>
              <a:chExt cx="2678924" cy="274498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BAAD77B-88EA-6205-0842-7BB5C99A3584}"/>
                  </a:ext>
                </a:extLst>
              </p:cNvPr>
              <p:cNvSpPr/>
              <p:nvPr/>
            </p:nvSpPr>
            <p:spPr>
              <a:xfrm>
                <a:off x="9224017" y="2721129"/>
                <a:ext cx="325968" cy="256032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A6085AD-9A4D-2DB2-A7F6-9889BD1F73EF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8D445B9-3758-A088-9D93-57ADB49CBB13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60E7EC-489C-E441-53CC-6EF16A2E3AC3}"/>
                  </a:ext>
                </a:extLst>
              </p:cNvPr>
              <p:cNvSpPr txBox="1"/>
              <p:nvPr/>
            </p:nvSpPr>
            <p:spPr>
              <a:xfrm>
                <a:off x="8051255" y="2536463"/>
                <a:ext cx="876905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before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190A5-B745-702D-5635-AA81EFF9CC98}"/>
                  </a:ext>
                </a:extLst>
              </p:cNvPr>
              <p:cNvSpPr txBox="1"/>
              <p:nvPr/>
            </p:nvSpPr>
            <p:spPr>
              <a:xfrm>
                <a:off x="9725605" y="2536463"/>
                <a:ext cx="695549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after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B53B188-DF99-3D93-F19C-F288986E206E}"/>
                  </a:ext>
                </a:extLst>
              </p:cNvPr>
              <p:cNvSpPr/>
              <p:nvPr/>
            </p:nvSpPr>
            <p:spPr>
              <a:xfrm>
                <a:off x="8290165" y="3085182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B6CB2E-E9A3-94EB-DD52-9654AFB7BCA2}"/>
                  </a:ext>
                </a:extLst>
              </p:cNvPr>
              <p:cNvSpPr/>
              <p:nvPr/>
            </p:nvSpPr>
            <p:spPr>
              <a:xfrm>
                <a:off x="9290305" y="3449900"/>
                <a:ext cx="182880" cy="32978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980631C-543F-0B52-456C-338E1A8EC59A}"/>
                  </a:ext>
                </a:extLst>
              </p:cNvPr>
              <p:cNvSpPr/>
              <p:nvPr/>
            </p:nvSpPr>
            <p:spPr>
              <a:xfrm>
                <a:off x="9109287" y="4973385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5EF21A-31DE-C73F-29AD-251BA84BF1B7}"/>
                  </a:ext>
                </a:extLst>
              </p:cNvPr>
              <p:cNvSpPr/>
              <p:nvPr/>
            </p:nvSpPr>
            <p:spPr>
              <a:xfrm>
                <a:off x="9390485" y="4608668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3AD7B7D-E699-B0F3-176A-CD496F8017FA}"/>
                  </a:ext>
                </a:extLst>
              </p:cNvPr>
              <p:cNvSpPr/>
              <p:nvPr/>
            </p:nvSpPr>
            <p:spPr>
              <a:xfrm>
                <a:off x="8807237" y="4243950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25E74B9-024D-031D-9AD9-70802ABEE7A8}"/>
                  </a:ext>
                </a:extLst>
              </p:cNvPr>
              <p:cNvSpPr/>
              <p:nvPr/>
            </p:nvSpPr>
            <p:spPr>
              <a:xfrm>
                <a:off x="9887134" y="3879232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1F95A-7709-7C2E-48E1-0BB9978AD001}"/>
                  </a:ext>
                </a:extLst>
              </p:cNvPr>
              <p:cNvSpPr txBox="1"/>
              <p:nvPr/>
            </p:nvSpPr>
            <p:spPr>
              <a:xfrm rot="16200000">
                <a:off x="9120943" y="2767859"/>
                <a:ext cx="469556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8D8557-D776-428A-538F-D1F487949C31}"/>
                </a:ext>
              </a:extLst>
            </p:cNvPr>
            <p:cNvSpPr txBox="1"/>
            <p:nvPr/>
          </p:nvSpPr>
          <p:spPr>
            <a:xfrm>
              <a:off x="934720" y="3343590"/>
              <a:ext cx="2516438" cy="150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</a:t>
              </a:r>
              <a:r>
                <a:rPr lang="en-US" sz="2400" b="1" dirty="0"/>
                <a:t>reference</a:t>
              </a:r>
              <a:r>
                <a:rPr lang="en-US" sz="2400" dirty="0"/>
                <a:t> (e.g. a tick of a clock, notch on a ruler, sample weight with a scale) is something that allows us to distinguish between a before and an after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445726-0A26-71E2-9259-735E9D207382}"/>
              </a:ext>
            </a:extLst>
          </p:cNvPr>
          <p:cNvSpPr txBox="1"/>
          <p:nvPr/>
        </p:nvSpPr>
        <p:spPr>
          <a:xfrm>
            <a:off x="1248040" y="6085135"/>
            <a:ext cx="663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“Before/after a reference” are verifiable statements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935004-0FC8-780C-363C-5E7A2758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6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67312</TotalTime>
  <Words>2788</Words>
  <Application>Microsoft Office PowerPoint</Application>
  <PresentationFormat>Widescreen</PresentationFormat>
  <Paragraphs>492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Office Theme</vt:lpstr>
      <vt:lpstr>PHOTO-PAINT</vt:lpstr>
      <vt:lpstr>Assumptions of Physics Summer School 2025  Some results in Physical Mathematics</vt:lpstr>
      <vt:lpstr>Overview </vt:lpstr>
      <vt:lpstr>PowerPoint Presentation</vt:lpstr>
      <vt:lpstr>PowerPoint Presentation</vt:lpstr>
      <vt:lpstr>Recover the reals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Strict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Ensemble spaces (generalized state spaces)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space constraints from entropy</vt:lpstr>
      <vt:lpstr>PowerPoint Presentation</vt:lpstr>
      <vt:lpstr>PowerPoint Presentation</vt:lpstr>
      <vt:lpstr>PowerPoint Presentation</vt:lpstr>
      <vt:lpstr>Geometric structures from entropy</vt:lpstr>
      <vt:lpstr>PowerPoint Presentation</vt:lpstr>
      <vt:lpstr>PowerPoint Presentation</vt:lpstr>
      <vt:lpstr>PowerPoint Presentation</vt:lpstr>
      <vt:lpstr>Measure theoretic structures from 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Wrapping it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Carcassi</dc:creator>
  <cp:lastModifiedBy>Gabriele Carcassi</cp:lastModifiedBy>
  <cp:revision>239</cp:revision>
  <dcterms:created xsi:type="dcterms:W3CDTF">2021-04-07T15:17:47Z</dcterms:created>
  <dcterms:modified xsi:type="dcterms:W3CDTF">2025-06-25T20:10:22Z</dcterms:modified>
</cp:coreProperties>
</file>