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1017" r:id="rId2"/>
    <p:sldId id="1011" r:id="rId3"/>
    <p:sldId id="1012" r:id="rId4"/>
    <p:sldId id="1058" r:id="rId5"/>
    <p:sldId id="1014" r:id="rId6"/>
    <p:sldId id="1015" r:id="rId7"/>
    <p:sldId id="1016" r:id="rId8"/>
    <p:sldId id="1018" r:id="rId9"/>
    <p:sldId id="927" r:id="rId10"/>
    <p:sldId id="928" r:id="rId11"/>
    <p:sldId id="932" r:id="rId12"/>
    <p:sldId id="933" r:id="rId13"/>
    <p:sldId id="935" r:id="rId14"/>
    <p:sldId id="1020" r:id="rId15"/>
    <p:sldId id="1008" r:id="rId16"/>
    <p:sldId id="971" r:id="rId17"/>
    <p:sldId id="735" r:id="rId18"/>
    <p:sldId id="905" r:id="rId19"/>
    <p:sldId id="945" r:id="rId20"/>
    <p:sldId id="946" r:id="rId21"/>
    <p:sldId id="947" r:id="rId22"/>
    <p:sldId id="948" r:id="rId23"/>
    <p:sldId id="949" r:id="rId24"/>
    <p:sldId id="926" r:id="rId25"/>
    <p:sldId id="904" r:id="rId26"/>
    <p:sldId id="907" r:id="rId27"/>
    <p:sldId id="950" r:id="rId28"/>
    <p:sldId id="924" r:id="rId29"/>
    <p:sldId id="951" r:id="rId30"/>
    <p:sldId id="911" r:id="rId31"/>
    <p:sldId id="913" r:id="rId32"/>
    <p:sldId id="956" r:id="rId33"/>
    <p:sldId id="977" r:id="rId34"/>
    <p:sldId id="908" r:id="rId35"/>
    <p:sldId id="909" r:id="rId36"/>
    <p:sldId id="903" r:id="rId37"/>
    <p:sldId id="910" r:id="rId38"/>
    <p:sldId id="953" r:id="rId39"/>
    <p:sldId id="954" r:id="rId40"/>
    <p:sldId id="925" r:id="rId41"/>
    <p:sldId id="957" r:id="rId42"/>
    <p:sldId id="1022" r:id="rId43"/>
    <p:sldId id="973" r:id="rId44"/>
    <p:sldId id="736" r:id="rId45"/>
    <p:sldId id="961" r:id="rId46"/>
    <p:sldId id="929" r:id="rId47"/>
    <p:sldId id="962" r:id="rId48"/>
    <p:sldId id="963" r:id="rId49"/>
    <p:sldId id="964" r:id="rId50"/>
    <p:sldId id="967" r:id="rId51"/>
    <p:sldId id="958" r:id="rId52"/>
    <p:sldId id="966" r:id="rId53"/>
    <p:sldId id="965" r:id="rId54"/>
    <p:sldId id="969" r:id="rId55"/>
    <p:sldId id="970" r:id="rId56"/>
    <p:sldId id="959" r:id="rId57"/>
    <p:sldId id="1043" r:id="rId58"/>
    <p:sldId id="1036" r:id="rId59"/>
    <p:sldId id="1000" r:id="rId60"/>
    <p:sldId id="1037" r:id="rId61"/>
    <p:sldId id="1039" r:id="rId62"/>
    <p:sldId id="1040" r:id="rId63"/>
    <p:sldId id="301" r:id="rId64"/>
    <p:sldId id="1044" r:id="rId65"/>
    <p:sldId id="1045" r:id="rId66"/>
    <p:sldId id="741" r:id="rId67"/>
    <p:sldId id="743" r:id="rId68"/>
    <p:sldId id="744" r:id="rId69"/>
    <p:sldId id="746" r:id="rId70"/>
    <p:sldId id="745" r:id="rId71"/>
    <p:sldId id="783" r:id="rId72"/>
    <p:sldId id="742" r:id="rId73"/>
    <p:sldId id="333" r:id="rId74"/>
    <p:sldId id="1059" r:id="rId75"/>
    <p:sldId id="748" r:id="rId76"/>
    <p:sldId id="955" r:id="rId77"/>
    <p:sldId id="1001" r:id="rId78"/>
    <p:sldId id="938" r:id="rId79"/>
    <p:sldId id="1026" r:id="rId80"/>
    <p:sldId id="324" r:id="rId81"/>
    <p:sldId id="1027" r:id="rId82"/>
    <p:sldId id="1028" r:id="rId83"/>
    <p:sldId id="1029" r:id="rId84"/>
    <p:sldId id="1030" r:id="rId85"/>
    <p:sldId id="1031" r:id="rId86"/>
    <p:sldId id="338" r:id="rId87"/>
    <p:sldId id="1032" r:id="rId88"/>
    <p:sldId id="939" r:id="rId89"/>
    <p:sldId id="1034" r:id="rId90"/>
    <p:sldId id="1035" r:id="rId91"/>
    <p:sldId id="968" r:id="rId92"/>
    <p:sldId id="1046" r:id="rId93"/>
    <p:sldId id="1009" r:id="rId94"/>
    <p:sldId id="1002" r:id="rId95"/>
    <p:sldId id="1047" r:id="rId96"/>
    <p:sldId id="974" r:id="rId97"/>
    <p:sldId id="901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607" autoAdjust="0"/>
  </p:normalViewPr>
  <p:slideViewPr>
    <p:cSldViewPr snapToGrid="0">
      <p:cViewPr varScale="1">
        <p:scale>
          <a:sx n="161" d="100"/>
          <a:sy n="161" d="100"/>
        </p:scale>
        <p:origin x="150" y="180"/>
      </p:cViewPr>
      <p:guideLst/>
    </p:cSldViewPr>
  </p:slideViewPr>
  <p:outlineViewPr>
    <p:cViewPr>
      <p:scale>
        <a:sx n="33" d="100"/>
        <a:sy n="33" d="100"/>
      </p:scale>
      <p:origin x="0" y="-9029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70.xml"/><Relationship Id="rId13" Type="http://schemas.openxmlformats.org/officeDocument/2006/relationships/slide" Target="slides/slide87.xml"/><Relationship Id="rId3" Type="http://schemas.openxmlformats.org/officeDocument/2006/relationships/slide" Target="slides/slide59.xml"/><Relationship Id="rId7" Type="http://schemas.openxmlformats.org/officeDocument/2006/relationships/slide" Target="slides/slide69.xml"/><Relationship Id="rId12" Type="http://schemas.openxmlformats.org/officeDocument/2006/relationships/slide" Target="slides/slide78.xml"/><Relationship Id="rId2" Type="http://schemas.openxmlformats.org/officeDocument/2006/relationships/slide" Target="slides/slide44.xml"/><Relationship Id="rId16" Type="http://schemas.openxmlformats.org/officeDocument/2006/relationships/slide" Target="slides/slide95.xml"/><Relationship Id="rId1" Type="http://schemas.openxmlformats.org/officeDocument/2006/relationships/slide" Target="slides/slide17.xml"/><Relationship Id="rId6" Type="http://schemas.openxmlformats.org/officeDocument/2006/relationships/slide" Target="slides/slide68.xml"/><Relationship Id="rId11" Type="http://schemas.openxmlformats.org/officeDocument/2006/relationships/slide" Target="slides/slide75.xml"/><Relationship Id="rId5" Type="http://schemas.openxmlformats.org/officeDocument/2006/relationships/slide" Target="slides/slide67.xml"/><Relationship Id="rId15" Type="http://schemas.openxmlformats.org/officeDocument/2006/relationships/slide" Target="slides/slide92.xml"/><Relationship Id="rId10" Type="http://schemas.openxmlformats.org/officeDocument/2006/relationships/slide" Target="slides/slide73.xml"/><Relationship Id="rId4" Type="http://schemas.openxmlformats.org/officeDocument/2006/relationships/slide" Target="slides/slide66.xml"/><Relationship Id="rId9" Type="http://schemas.openxmlformats.org/officeDocument/2006/relationships/slide" Target="slides/slide72.xml"/><Relationship Id="rId14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C704-B8F9-449B-B828-36D786A1FE7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4F452-85BD-4268-B680-C313DBFD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2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whether a statement is a certainty or not depends on context. Mass of the electron: contingent if measuring the mass, certainty for particle identification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keep track whether the truth of one statement depends on the truth of others: function on truth values – introduce truth tables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notion of </a:t>
            </a:r>
            <a:r>
              <a:rPr lang="en-US"/>
              <a:t>equivalence Table 1.2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9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Applying truth tables to the assignments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40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logical context will allows allow all possible truth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7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-&gt; Functions on truth values induce functions on statements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59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13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6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cardinals are defined to have a specific property and their existence cannot be proven (or disproven) in standard ZFC.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8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4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 of the semantic content of the statements is captured by what truth value can be assigned; Possible assignments are determined by the semantic content of the statements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98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00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whether a statement is a certainty or not depends on context. Mass of the electron: contingent if measuring the mass, certainty for particle identification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7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FB9D-FE32-4608-A322-879EB604C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BEF24-38DB-414B-9143-835F94C54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49D3D-74DA-4CF4-9D8A-35BEC589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1630-2B34-4908-BEF4-EB78E022DB1C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A6A3-4127-48D5-9784-9FE0EA9F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A031F-D251-4900-90B5-0DBC5EE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EBE43-81C5-C3A7-19B2-4AEF320C7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05" y="4369993"/>
            <a:ext cx="1676403" cy="152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FB429-4DC1-9EA8-5594-36E9029DC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54" y="5936692"/>
            <a:ext cx="2229706" cy="7578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F2D39E-1CF2-6C35-A74E-C2E85F817FF0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1A85-F374-4F3F-BA0C-52075B07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497C3-0A16-4208-BEB3-607737FDD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ED635-7E11-4664-8FBC-36FEBFF2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BF9D4-29AD-466E-A391-02402EDAE42F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9DE0C-6D6F-4D42-817A-BBD09369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03EC4-334C-45C4-A174-AFF5497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3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97DE0-D863-4430-924C-3EB271CE8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8BD85-A68E-409D-B87F-BAD203419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AA6CF-52A1-4471-AFF7-79B37FEF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D9107-927D-484B-A7AB-88A499AE44E2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4AF83-3843-42EB-A5A1-2BDCD43F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8DFD-8437-42AF-BA50-3290D8CD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083A-4E98-4B0F-9BE9-89B3801C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DFED-B2F5-4E8E-B7CC-56CC10C1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C790-453E-4FDF-8576-041B1DF9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C8FBAB-8131-440B-982D-5FFA7A53024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AB04E2-9F90-4630-A58E-2CB0DC98AA26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D6FF50-33B5-48AA-9106-E41AD3A7C7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CB5C-4D91-4CEE-A37D-A6D6EA77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FF89-CC5E-4ECF-8587-C5477617E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5818F-79A2-4B99-9E93-0A0D3450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CA0B-3B6F-44E2-9EEB-AC0130F2C046}" type="datetime1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0A171-786D-4212-94DA-A3B5DDCB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C80CF-897E-4A36-9214-10EE125C5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B1A4-D1EF-45A3-9791-016116AF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0615B-3F88-41CF-8B1F-20FB3C7BE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55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97195-09DC-40DF-8642-91B5CEAE2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7FD46-DF3C-4CF1-8DB8-AE555EDA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2AA5F-3EF9-4E06-B3CE-6C2E207B55EE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A3C63-BDA7-4CD1-98D2-7B44F82B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C5504-0686-44F8-A23D-45B91F88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177B-A747-42FD-8F29-D1361B4E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EB389-9A95-4143-B34D-74A157C3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FF914-FCFA-477B-964A-C59B91251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DC335-A7AE-4EBC-A953-CD7B08744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6B780-1F08-4E36-968D-D083275A4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C007B-DA08-41DC-96BA-9EDC62C1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483-0FA4-4F24-8BF3-688AFB30742E}" type="datetime1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F2FD71-2584-48F8-992F-EBA7CFFA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B88B5-3CD1-407E-B5B5-2FDF80D2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D30F-053D-46F9-9A37-D1DA8923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A0CFC-E613-4829-BB1E-23DC17F1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5AA8-5B5A-4B95-B863-C5AE519BC526}" type="datetime1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4F9ED-0DC1-499C-966A-67FA8369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F0D14-ECEA-4749-973A-35A78F79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3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A8DE-26FB-44D4-A9F1-CB9FF422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78E6-0C40-4881-A31F-C907A1DD3BB3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6CC65-9693-4336-8892-7DBB0D42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92D98-AE7E-447E-AA93-A2032A1F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2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36F1-9482-436E-9974-452FA8C0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F32D-85F2-44AA-81B0-6B60F5AE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A3A79-53E7-4E9B-A70E-77106E56C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D5672-F891-4ED6-8D9F-0B8771B5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BF0BB-5ADC-4A55-85F1-8802EFA22785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72739-2C05-4A24-88F6-82BBE08F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5969-E211-4DE2-B886-5934860C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7BCD-8167-44E1-825E-012B6637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2A2AE-5BB8-4C31-9C94-6EDE7D578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1A6C8-B63C-47F8-8C8C-4DB028D4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56164-D348-4A71-AE1D-E22897D3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1DBF-CA1B-4AAA-92EF-160E85459000}" type="datetime1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AADB-3A05-424C-9F43-41572E84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28A14-221B-4635-AA55-72AC789D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AE79D-67AF-4A6E-B20E-A13E2603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" y="84779"/>
            <a:ext cx="11984090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FF892-5903-470F-A479-331C3937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5" y="1075038"/>
            <a:ext cx="11984090" cy="5381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86424-CA87-4045-BC8B-6EDDC11B3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4759" y="6580246"/>
            <a:ext cx="2229706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0D6F-783D-4646-8F3F-00D8F3F0566D}" type="datetime1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1E3F-305F-48EC-9661-A5555D6D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730" y="6565529"/>
            <a:ext cx="5967867" cy="235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Christine Aidala - University of Michigan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D7172-52C7-47AA-A8CB-03E0DDB3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178" y="6572888"/>
            <a:ext cx="555908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A285D-1676-8476-E3FF-1782C3DC601F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4DAF4-877C-B697-9F33-77BD3CFF03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01" y="5161510"/>
            <a:ext cx="755810" cy="687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9385B-0892-E7A3-350A-12FC896047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74" y="6273515"/>
            <a:ext cx="1313865" cy="446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0152C-5722-D560-A1D1-83330A0E1841}"/>
              </a:ext>
            </a:extLst>
          </p:cNvPr>
          <p:cNvSpPr txBox="1"/>
          <p:nvPr userDrawn="1"/>
        </p:nvSpPr>
        <p:spPr>
          <a:xfrm>
            <a:off x="9723330" y="5954370"/>
            <a:ext cx="215155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/>
              <a:t>https://assumptionsofphysics.org/</a:t>
            </a:r>
          </a:p>
        </p:txBody>
      </p:sp>
    </p:spTree>
    <p:extLst>
      <p:ext uri="{BB962C8B-B14F-4D97-AF65-F5344CB8AC3E}">
        <p14:creationId xmlns:p14="http://schemas.microsoft.com/office/powerpoint/2010/main" val="36034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</p:bld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ssumptionsofphysics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assumptionsofphysics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image" Target="../media/image21.png"/><Relationship Id="rId7" Type="http://schemas.openxmlformats.org/officeDocument/2006/relationships/image" Target="../media/image1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4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.png"/><Relationship Id="rId7" Type="http://schemas.openxmlformats.org/officeDocument/2006/relationships/image" Target="../media/image240.png"/><Relationship Id="rId12" Type="http://schemas.openxmlformats.org/officeDocument/2006/relationships/image" Target="../media/image2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30.png"/><Relationship Id="rId5" Type="http://schemas.openxmlformats.org/officeDocument/2006/relationships/image" Target="../media/image211.png"/><Relationship Id="rId10" Type="http://schemas.openxmlformats.org/officeDocument/2006/relationships/image" Target="../media/image271.png"/><Relationship Id="rId4" Type="http://schemas.openxmlformats.org/officeDocument/2006/relationships/image" Target="../media/image210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90.png"/><Relationship Id="rId18" Type="http://schemas.openxmlformats.org/officeDocument/2006/relationships/image" Target="../media/image440.png"/><Relationship Id="rId3" Type="http://schemas.openxmlformats.org/officeDocument/2006/relationships/image" Target="../media/image47.png"/><Relationship Id="rId21" Type="http://schemas.openxmlformats.org/officeDocument/2006/relationships/image" Target="../media/image470.png"/><Relationship Id="rId7" Type="http://schemas.openxmlformats.org/officeDocument/2006/relationships/image" Target="../media/image49.png"/><Relationship Id="rId12" Type="http://schemas.openxmlformats.org/officeDocument/2006/relationships/image" Target="../media/image25.png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0.png"/><Relationship Id="rId20" Type="http://schemas.openxmlformats.org/officeDocument/2006/relationships/image" Target="../media/image4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80.png"/><Relationship Id="rId5" Type="http://schemas.openxmlformats.org/officeDocument/2006/relationships/image" Target="../media/image320.png"/><Relationship Id="rId15" Type="http://schemas.openxmlformats.org/officeDocument/2006/relationships/image" Target="../media/image410.png"/><Relationship Id="rId10" Type="http://schemas.openxmlformats.org/officeDocument/2006/relationships/image" Target="../media/image370.png"/><Relationship Id="rId19" Type="http://schemas.openxmlformats.org/officeDocument/2006/relationships/image" Target="../media/image450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18" Type="http://schemas.openxmlformats.org/officeDocument/2006/relationships/image" Target="../media/image270.png"/><Relationship Id="rId3" Type="http://schemas.openxmlformats.org/officeDocument/2006/relationships/image" Target="../media/image70.png"/><Relationship Id="rId12" Type="http://schemas.openxmlformats.org/officeDocument/2006/relationships/image" Target="../media/image212.png"/><Relationship Id="rId17" Type="http://schemas.openxmlformats.org/officeDocument/2006/relationships/image" Target="../media/image260.png"/><Relationship Id="rId2" Type="http://schemas.openxmlformats.org/officeDocument/2006/relationships/image" Target="../media/image69.png"/><Relationship Id="rId1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00.png"/><Relationship Id="rId5" Type="http://schemas.openxmlformats.org/officeDocument/2006/relationships/image" Target="../media/image711.png"/><Relationship Id="rId15" Type="http://schemas.openxmlformats.org/officeDocument/2006/relationships/image" Target="../media/image242.png"/><Relationship Id="rId10" Type="http://schemas.openxmlformats.org/officeDocument/2006/relationships/image" Target="../media/image190.png"/><Relationship Id="rId19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181.pn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462.png"/><Relationship Id="rId18" Type="http://schemas.openxmlformats.org/officeDocument/2006/relationships/image" Target="../media/image1001.png"/><Relationship Id="rId3" Type="http://schemas.openxmlformats.org/officeDocument/2006/relationships/image" Target="../media/image361.png"/><Relationship Id="rId7" Type="http://schemas.openxmlformats.org/officeDocument/2006/relationships/image" Target="../media/image4000.png"/><Relationship Id="rId12" Type="http://schemas.openxmlformats.org/officeDocument/2006/relationships/image" Target="../media/image4500.png"/><Relationship Id="rId17" Type="http://schemas.openxmlformats.org/officeDocument/2006/relationships/image" Target="../media/image114.png"/><Relationship Id="rId2" Type="http://schemas.openxmlformats.org/officeDocument/2006/relationships/image" Target="../media/image351.png"/><Relationship Id="rId16" Type="http://schemas.openxmlformats.org/officeDocument/2006/relationships/image" Target="../media/image492.png"/><Relationship Id="rId20" Type="http://schemas.openxmlformats.org/officeDocument/2006/relationships/image" Target="../media/image10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442.png"/><Relationship Id="rId5" Type="http://schemas.openxmlformats.org/officeDocument/2006/relationships/image" Target="../media/image3800.png"/><Relationship Id="rId15" Type="http://schemas.openxmlformats.org/officeDocument/2006/relationships/image" Target="../media/image481.png"/><Relationship Id="rId10" Type="http://schemas.openxmlformats.org/officeDocument/2006/relationships/image" Target="../media/image432.png"/><Relationship Id="rId19" Type="http://schemas.openxmlformats.org/officeDocument/2006/relationships/image" Target="../media/image1010.png"/><Relationship Id="rId4" Type="http://schemas.openxmlformats.org/officeDocument/2006/relationships/image" Target="../media/image371.png"/><Relationship Id="rId9" Type="http://schemas.openxmlformats.org/officeDocument/2006/relationships/image" Target="../media/image422.png"/><Relationship Id="rId14" Type="http://schemas.openxmlformats.org/officeDocument/2006/relationships/image" Target="../media/image4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0.png"/><Relationship Id="rId5" Type="http://schemas.openxmlformats.org/officeDocument/2006/relationships/image" Target="../media/image1211.png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4501.png"/><Relationship Id="rId7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441.png"/><Relationship Id="rId5" Type="http://schemas.openxmlformats.org/officeDocument/2006/relationships/image" Target="../media/image471.png"/><Relationship Id="rId10" Type="http://schemas.openxmlformats.org/officeDocument/2006/relationships/image" Target="../media/image148.png"/><Relationship Id="rId4" Type="http://schemas.openxmlformats.org/officeDocument/2006/relationships/image" Target="../media/image461.png"/><Relationship Id="rId9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330.png"/><Relationship Id="rId4" Type="http://schemas.openxmlformats.org/officeDocument/2006/relationships/image" Target="../media/image2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6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1.png"/><Relationship Id="rId13" Type="http://schemas.openxmlformats.org/officeDocument/2006/relationships/image" Target="../media/image940.png"/><Relationship Id="rId18" Type="http://schemas.openxmlformats.org/officeDocument/2006/relationships/image" Target="../media/image990.png"/><Relationship Id="rId3" Type="http://schemas.openxmlformats.org/officeDocument/2006/relationships/image" Target="../media/image840.png"/><Relationship Id="rId7" Type="http://schemas.openxmlformats.org/officeDocument/2006/relationships/image" Target="../media/image881.png"/><Relationship Id="rId12" Type="http://schemas.openxmlformats.org/officeDocument/2006/relationships/image" Target="../media/image930.png"/><Relationship Id="rId17" Type="http://schemas.openxmlformats.org/officeDocument/2006/relationships/image" Target="../media/image980.png"/><Relationship Id="rId2" Type="http://schemas.openxmlformats.org/officeDocument/2006/relationships/image" Target="../media/image830.png"/><Relationship Id="rId16" Type="http://schemas.openxmlformats.org/officeDocument/2006/relationships/image" Target="../media/image9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1.png"/><Relationship Id="rId11" Type="http://schemas.openxmlformats.org/officeDocument/2006/relationships/image" Target="../media/image920.png"/><Relationship Id="rId5" Type="http://schemas.openxmlformats.org/officeDocument/2006/relationships/image" Target="../media/image861.png"/><Relationship Id="rId15" Type="http://schemas.openxmlformats.org/officeDocument/2006/relationships/image" Target="../media/image960.png"/><Relationship Id="rId10" Type="http://schemas.openxmlformats.org/officeDocument/2006/relationships/image" Target="../media/image911.png"/><Relationship Id="rId19" Type="http://schemas.openxmlformats.org/officeDocument/2006/relationships/image" Target="../media/image1000.png"/><Relationship Id="rId4" Type="http://schemas.openxmlformats.org/officeDocument/2006/relationships/image" Target="../media/image850.png"/><Relationship Id="rId9" Type="http://schemas.openxmlformats.org/officeDocument/2006/relationships/image" Target="../media/image901.png"/><Relationship Id="rId14" Type="http://schemas.openxmlformats.org/officeDocument/2006/relationships/image" Target="../media/image95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7.png"/><Relationship Id="rId7" Type="http://schemas.openxmlformats.org/officeDocument/2006/relationships/image" Target="../media/image16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73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72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../media/image175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4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9.wmf"/><Relationship Id="rId3" Type="http://schemas.openxmlformats.org/officeDocument/2006/relationships/image" Target="../media/image164.wmf"/><Relationship Id="rId7" Type="http://schemas.openxmlformats.org/officeDocument/2006/relationships/image" Target="../media/image166.w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8.wmf"/><Relationship Id="rId5" Type="http://schemas.openxmlformats.org/officeDocument/2006/relationships/image" Target="../media/image165.wmf"/><Relationship Id="rId15" Type="http://schemas.openxmlformats.org/officeDocument/2006/relationships/image" Target="../media/image170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7.wmf"/><Relationship Id="rId14" Type="http://schemas.openxmlformats.org/officeDocument/2006/relationships/oleObject" Target="../embeddings/oleObject7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1.png"/><Relationship Id="rId13" Type="http://schemas.openxmlformats.org/officeDocument/2006/relationships/image" Target="../media/image1050.png"/><Relationship Id="rId3" Type="http://schemas.openxmlformats.org/officeDocument/2006/relationships/image" Target="../media/image1550.png"/><Relationship Id="rId7" Type="http://schemas.openxmlformats.org/officeDocument/2006/relationships/image" Target="../media/image1120.png"/><Relationship Id="rId12" Type="http://schemas.openxmlformats.org/officeDocument/2006/relationships/image" Target="../media/image1040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0.png"/><Relationship Id="rId11" Type="http://schemas.openxmlformats.org/officeDocument/2006/relationships/image" Target="../media/image1160.png"/><Relationship Id="rId5" Type="http://schemas.openxmlformats.org/officeDocument/2006/relationships/image" Target="../media/image1030.png"/><Relationship Id="rId10" Type="http://schemas.openxmlformats.org/officeDocument/2006/relationships/image" Target="../media/image1150.png"/><Relationship Id="rId4" Type="http://schemas.openxmlformats.org/officeDocument/2006/relationships/image" Target="../media/image1090.png"/><Relationship Id="rId9" Type="http://schemas.openxmlformats.org/officeDocument/2006/relationships/image" Target="../media/image114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8EF8-1CA4-0AF4-8F17-8A411A3591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Assumptions of Physics</a:t>
            </a:r>
            <a:br>
              <a:rPr lang="en-US" sz="4000" dirty="0"/>
            </a:br>
            <a:r>
              <a:rPr lang="en-US" sz="4000" dirty="0"/>
              <a:t>Summer School 2024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Foundational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6BA-E88F-9DF9-B52F-C052D3944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Gabriele Carcassi and Christine A. Aidala</a:t>
            </a:r>
          </a:p>
          <a:p>
            <a:r>
              <a:rPr lang="en-US" dirty="0"/>
              <a:t>Physics Department</a:t>
            </a:r>
            <a:br>
              <a:rPr lang="en-US" dirty="0"/>
            </a:br>
            <a:r>
              <a:rPr lang="en-US" dirty="0"/>
              <a:t>University of Michigan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5189FD-5A51-F3CB-ECF2-B1AEB7E9E853}"/>
              </a:ext>
            </a:extLst>
          </p:cNvPr>
          <p:cNvGrpSpPr/>
          <p:nvPr/>
        </p:nvGrpSpPr>
        <p:grpSpPr>
          <a:xfrm>
            <a:off x="242270" y="3889507"/>
            <a:ext cx="3436710" cy="2736585"/>
            <a:chOff x="8807251" y="356793"/>
            <a:chExt cx="3436710" cy="27365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2A6FF1-D78A-EEC5-2ABF-28C830D68DFA}"/>
                </a:ext>
              </a:extLst>
            </p:cNvPr>
            <p:cNvGrpSpPr/>
            <p:nvPr/>
          </p:nvGrpSpPr>
          <p:grpSpPr>
            <a:xfrm>
              <a:off x="9410754" y="356793"/>
              <a:ext cx="2229706" cy="2324557"/>
              <a:chOff x="9664754" y="4369993"/>
              <a:chExt cx="2229706" cy="23245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E0C7EBB-281E-A69B-863E-4BB859F42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1405" y="4369993"/>
                <a:ext cx="1676403" cy="152400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1F2218F-4BE0-7C08-842A-856FF4B02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4754" y="5936692"/>
                <a:ext cx="2229706" cy="75785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F7C432-0ABF-EAC2-24C1-ACB17CAE7BB9}"/>
                </a:ext>
              </a:extLst>
            </p:cNvPr>
            <p:cNvSpPr txBox="1"/>
            <p:nvPr/>
          </p:nvSpPr>
          <p:spPr>
            <a:xfrm>
              <a:off x="8807251" y="2724046"/>
              <a:ext cx="3436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hlinkClick r:id="rId4"/>
                </a:rPr>
                <a:t>https://assumptionsofphysics.org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83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37619B-F3C8-2A94-012A-E6F3DB2A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78BD7-51F5-90E3-6A43-974BBB8F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DAF80-F947-1FBC-D17C-1FBEF32EC540}"/>
              </a:ext>
            </a:extLst>
          </p:cNvPr>
          <p:cNvSpPr txBox="1"/>
          <p:nvPr/>
        </p:nvSpPr>
        <p:spPr>
          <a:xfrm>
            <a:off x="301048" y="234830"/>
            <a:ext cx="8797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Formal system for all of mathematics: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7AFE7-9E51-5108-3BD1-B192A19C4EEC}"/>
              </a:ext>
            </a:extLst>
          </p:cNvPr>
          <p:cNvSpPr txBox="1"/>
          <p:nvPr/>
        </p:nvSpPr>
        <p:spPr>
          <a:xfrm>
            <a:off x="1882140" y="1226820"/>
            <a:ext cx="8088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Sets + first-order logic</a:t>
            </a:r>
            <a:br>
              <a:rPr lang="en-US" sz="3200" dirty="0"/>
            </a:br>
            <a:r>
              <a:rPr lang="en-US" sz="3200" dirty="0"/>
              <a:t>+ </a:t>
            </a:r>
            <a:r>
              <a:rPr lang="en-US" sz="3200" dirty="0" err="1"/>
              <a:t>Zermelo</a:t>
            </a:r>
            <a:r>
              <a:rPr lang="en-US" sz="3200" dirty="0"/>
              <a:t>–Fraenkel axioms (+ axiom of choice)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FF3B0-5016-CE4A-BA08-6327E15AE4AF}"/>
              </a:ext>
            </a:extLst>
          </p:cNvPr>
          <p:cNvSpPr txBox="1"/>
          <p:nvPr/>
        </p:nvSpPr>
        <p:spPr>
          <a:xfrm>
            <a:off x="301048" y="2750296"/>
            <a:ext cx="7463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Formal system for all of physics: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898C4-C0CD-FF5F-9DBD-17DBA5759B5A}"/>
              </a:ext>
            </a:extLst>
          </p:cNvPr>
          <p:cNvSpPr txBox="1"/>
          <p:nvPr/>
        </p:nvSpPr>
        <p:spPr>
          <a:xfrm>
            <a:off x="1882140" y="3888471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67988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0DA72-0F97-51C5-CC54-BF0036D6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833A7-2043-5D9A-813B-B5B4944F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387C71-C866-28EF-B9C1-6ED5FC54CFF5}"/>
              </a:ext>
            </a:extLst>
          </p:cNvPr>
          <p:cNvGrpSpPr/>
          <p:nvPr/>
        </p:nvGrpSpPr>
        <p:grpSpPr>
          <a:xfrm>
            <a:off x="3799548" y="1404918"/>
            <a:ext cx="3141467" cy="3195642"/>
            <a:chOff x="6564215" y="1073699"/>
            <a:chExt cx="4672586" cy="47531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7DBF2B-DDB7-A553-B91C-6A7BB4A436D9}"/>
                </a:ext>
              </a:extLst>
            </p:cNvPr>
            <p:cNvSpPr txBox="1"/>
            <p:nvPr/>
          </p:nvSpPr>
          <p:spPr>
            <a:xfrm>
              <a:off x="6838423" y="1105363"/>
              <a:ext cx="1834577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Informal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BC16FD-967A-15C5-8432-FD780C89C945}"/>
                </a:ext>
              </a:extLst>
            </p:cNvPr>
            <p:cNvSpPr txBox="1"/>
            <p:nvPr/>
          </p:nvSpPr>
          <p:spPr>
            <a:xfrm>
              <a:off x="9514188" y="1105363"/>
              <a:ext cx="1556493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Formal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65718A-3244-6220-8E16-FDF1E1E10217}"/>
                </a:ext>
              </a:extLst>
            </p:cNvPr>
            <p:cNvCxnSpPr>
              <a:cxnSpLocks/>
            </p:cNvCxnSpPr>
            <p:nvPr/>
          </p:nvCxnSpPr>
          <p:spPr>
            <a:xfrm>
              <a:off x="9106292" y="1073699"/>
              <a:ext cx="0" cy="47531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EA4EE8-92DB-3BB0-5251-C48FC8C31421}"/>
                </a:ext>
              </a:extLst>
            </p:cNvPr>
            <p:cNvSpPr txBox="1"/>
            <p:nvPr/>
          </p:nvSpPr>
          <p:spPr>
            <a:xfrm>
              <a:off x="7123465" y="1778351"/>
              <a:ext cx="1264493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9F98E2-DBEC-8CEB-86CF-B42F2ED7824A}"/>
                </a:ext>
              </a:extLst>
            </p:cNvPr>
            <p:cNvSpPr txBox="1"/>
            <p:nvPr/>
          </p:nvSpPr>
          <p:spPr>
            <a:xfrm>
              <a:off x="9793124" y="1778351"/>
              <a:ext cx="998622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math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393F5B-D348-741F-FB48-199FCD4C6EFC}"/>
                </a:ext>
              </a:extLst>
            </p:cNvPr>
            <p:cNvSpPr/>
            <p:nvPr/>
          </p:nvSpPr>
          <p:spPr>
            <a:xfrm>
              <a:off x="7582998" y="2477124"/>
              <a:ext cx="576721" cy="593888"/>
            </a:xfrm>
            <a:custGeom>
              <a:avLst/>
              <a:gdLst>
                <a:gd name="connsiteX0" fmla="*/ 339365 w 576721"/>
                <a:gd name="connsiteY0" fmla="*/ 0 h 593888"/>
                <a:gd name="connsiteX1" fmla="*/ 339365 w 576721"/>
                <a:gd name="connsiteY1" fmla="*/ 0 h 593888"/>
                <a:gd name="connsiteX2" fmla="*/ 226244 w 576721"/>
                <a:gd name="connsiteY2" fmla="*/ 9427 h 593888"/>
                <a:gd name="connsiteX3" fmla="*/ 169683 w 576721"/>
                <a:gd name="connsiteY3" fmla="*/ 28280 h 593888"/>
                <a:gd name="connsiteX4" fmla="*/ 131975 w 576721"/>
                <a:gd name="connsiteY4" fmla="*/ 37707 h 593888"/>
                <a:gd name="connsiteX5" fmla="*/ 94268 w 576721"/>
                <a:gd name="connsiteY5" fmla="*/ 65987 h 593888"/>
                <a:gd name="connsiteX6" fmla="*/ 37707 w 576721"/>
                <a:gd name="connsiteY6" fmla="*/ 150829 h 593888"/>
                <a:gd name="connsiteX7" fmla="*/ 18854 w 576721"/>
                <a:gd name="connsiteY7" fmla="*/ 207389 h 593888"/>
                <a:gd name="connsiteX8" fmla="*/ 9427 w 576721"/>
                <a:gd name="connsiteY8" fmla="*/ 235670 h 593888"/>
                <a:gd name="connsiteX9" fmla="*/ 0 w 576721"/>
                <a:gd name="connsiteY9" fmla="*/ 263950 h 593888"/>
                <a:gd name="connsiteX10" fmla="*/ 9427 w 576721"/>
                <a:gd name="connsiteY10" fmla="*/ 461913 h 593888"/>
                <a:gd name="connsiteX11" fmla="*/ 28281 w 576721"/>
                <a:gd name="connsiteY11" fmla="*/ 490194 h 593888"/>
                <a:gd name="connsiteX12" fmla="*/ 141402 w 576721"/>
                <a:gd name="connsiteY12" fmla="*/ 565608 h 593888"/>
                <a:gd name="connsiteX13" fmla="*/ 197963 w 576721"/>
                <a:gd name="connsiteY13" fmla="*/ 593888 h 593888"/>
                <a:gd name="connsiteX14" fmla="*/ 546755 w 576721"/>
                <a:gd name="connsiteY14" fmla="*/ 584462 h 593888"/>
                <a:gd name="connsiteX15" fmla="*/ 575035 w 576721"/>
                <a:gd name="connsiteY15" fmla="*/ 565608 h 593888"/>
                <a:gd name="connsiteX16" fmla="*/ 565608 w 576721"/>
                <a:gd name="connsiteY16" fmla="*/ 405352 h 593888"/>
                <a:gd name="connsiteX17" fmla="*/ 556182 w 576721"/>
                <a:gd name="connsiteY17" fmla="*/ 377072 h 593888"/>
                <a:gd name="connsiteX18" fmla="*/ 490194 w 576721"/>
                <a:gd name="connsiteY18" fmla="*/ 348792 h 593888"/>
                <a:gd name="connsiteX19" fmla="*/ 405353 w 576721"/>
                <a:gd name="connsiteY19" fmla="*/ 339365 h 593888"/>
                <a:gd name="connsiteX20" fmla="*/ 386499 w 576721"/>
                <a:gd name="connsiteY20" fmla="*/ 311084 h 593888"/>
                <a:gd name="connsiteX21" fmla="*/ 386499 w 576721"/>
                <a:gd name="connsiteY21" fmla="*/ 216816 h 593888"/>
                <a:gd name="connsiteX22" fmla="*/ 414780 w 576721"/>
                <a:gd name="connsiteY22" fmla="*/ 197963 h 593888"/>
                <a:gd name="connsiteX23" fmla="*/ 452487 w 576721"/>
                <a:gd name="connsiteY23" fmla="*/ 150829 h 593888"/>
                <a:gd name="connsiteX24" fmla="*/ 461914 w 576721"/>
                <a:gd name="connsiteY24" fmla="*/ 113121 h 593888"/>
                <a:gd name="connsiteX25" fmla="*/ 452487 w 576721"/>
                <a:gd name="connsiteY25" fmla="*/ 47134 h 593888"/>
                <a:gd name="connsiteX26" fmla="*/ 424206 w 576721"/>
                <a:gd name="connsiteY26" fmla="*/ 28280 h 593888"/>
                <a:gd name="connsiteX27" fmla="*/ 377072 w 576721"/>
                <a:gd name="connsiteY27" fmla="*/ 18853 h 593888"/>
                <a:gd name="connsiteX28" fmla="*/ 339365 w 576721"/>
                <a:gd name="connsiteY28" fmla="*/ 0 h 5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721" h="593888">
                  <a:moveTo>
                    <a:pt x="339365" y="0"/>
                  </a:moveTo>
                  <a:lnTo>
                    <a:pt x="339365" y="0"/>
                  </a:lnTo>
                  <a:cubicBezTo>
                    <a:pt x="301658" y="3142"/>
                    <a:pt x="263567" y="3207"/>
                    <a:pt x="226244" y="9427"/>
                  </a:cubicBezTo>
                  <a:cubicBezTo>
                    <a:pt x="206641" y="12694"/>
                    <a:pt x="188963" y="23460"/>
                    <a:pt x="169683" y="28280"/>
                  </a:cubicBezTo>
                  <a:lnTo>
                    <a:pt x="131975" y="37707"/>
                  </a:lnTo>
                  <a:cubicBezTo>
                    <a:pt x="119406" y="47134"/>
                    <a:pt x="105377" y="54877"/>
                    <a:pt x="94268" y="65987"/>
                  </a:cubicBezTo>
                  <a:cubicBezTo>
                    <a:pt x="79765" y="80490"/>
                    <a:pt x="45185" y="134378"/>
                    <a:pt x="37707" y="150829"/>
                  </a:cubicBezTo>
                  <a:cubicBezTo>
                    <a:pt x="29483" y="168921"/>
                    <a:pt x="25138" y="188536"/>
                    <a:pt x="18854" y="207389"/>
                  </a:cubicBezTo>
                  <a:lnTo>
                    <a:pt x="9427" y="235670"/>
                  </a:lnTo>
                  <a:lnTo>
                    <a:pt x="0" y="263950"/>
                  </a:lnTo>
                  <a:cubicBezTo>
                    <a:pt x="3142" y="329938"/>
                    <a:pt x="1233" y="396361"/>
                    <a:pt x="9427" y="461913"/>
                  </a:cubicBezTo>
                  <a:cubicBezTo>
                    <a:pt x="10832" y="473155"/>
                    <a:pt x="19860" y="482615"/>
                    <a:pt x="28281" y="490194"/>
                  </a:cubicBezTo>
                  <a:cubicBezTo>
                    <a:pt x="107364" y="561369"/>
                    <a:pt x="78977" y="529936"/>
                    <a:pt x="141402" y="565608"/>
                  </a:cubicBezTo>
                  <a:cubicBezTo>
                    <a:pt x="192567" y="594845"/>
                    <a:pt x="146116" y="576607"/>
                    <a:pt x="197963" y="593888"/>
                  </a:cubicBezTo>
                  <a:cubicBezTo>
                    <a:pt x="314227" y="590746"/>
                    <a:pt x="430774" y="593160"/>
                    <a:pt x="546755" y="584462"/>
                  </a:cubicBezTo>
                  <a:cubicBezTo>
                    <a:pt x="558053" y="583615"/>
                    <a:pt x="573849" y="576875"/>
                    <a:pt x="575035" y="565608"/>
                  </a:cubicBezTo>
                  <a:cubicBezTo>
                    <a:pt x="580637" y="512391"/>
                    <a:pt x="570932" y="458597"/>
                    <a:pt x="565608" y="405352"/>
                  </a:cubicBezTo>
                  <a:cubicBezTo>
                    <a:pt x="564619" y="395465"/>
                    <a:pt x="562389" y="384831"/>
                    <a:pt x="556182" y="377072"/>
                  </a:cubicBezTo>
                  <a:cubicBezTo>
                    <a:pt x="541643" y="358898"/>
                    <a:pt x="510852" y="351970"/>
                    <a:pt x="490194" y="348792"/>
                  </a:cubicBezTo>
                  <a:cubicBezTo>
                    <a:pt x="462070" y="344465"/>
                    <a:pt x="433633" y="342507"/>
                    <a:pt x="405353" y="339365"/>
                  </a:cubicBezTo>
                  <a:cubicBezTo>
                    <a:pt x="399068" y="329938"/>
                    <a:pt x="391566" y="321218"/>
                    <a:pt x="386499" y="311084"/>
                  </a:cubicBezTo>
                  <a:cubicBezTo>
                    <a:pt x="371588" y="281263"/>
                    <a:pt x="372216" y="248951"/>
                    <a:pt x="386499" y="216816"/>
                  </a:cubicBezTo>
                  <a:cubicBezTo>
                    <a:pt x="391101" y="206463"/>
                    <a:pt x="405353" y="204247"/>
                    <a:pt x="414780" y="197963"/>
                  </a:cubicBezTo>
                  <a:cubicBezTo>
                    <a:pt x="445593" y="105513"/>
                    <a:pt x="395637" y="236102"/>
                    <a:pt x="452487" y="150829"/>
                  </a:cubicBezTo>
                  <a:cubicBezTo>
                    <a:pt x="459674" y="140049"/>
                    <a:pt x="458772" y="125690"/>
                    <a:pt x="461914" y="113121"/>
                  </a:cubicBezTo>
                  <a:cubicBezTo>
                    <a:pt x="458772" y="91125"/>
                    <a:pt x="461511" y="67438"/>
                    <a:pt x="452487" y="47134"/>
                  </a:cubicBezTo>
                  <a:cubicBezTo>
                    <a:pt x="447885" y="36781"/>
                    <a:pt x="434814" y="32258"/>
                    <a:pt x="424206" y="28280"/>
                  </a:cubicBezTo>
                  <a:cubicBezTo>
                    <a:pt x="409204" y="22654"/>
                    <a:pt x="392713" y="22329"/>
                    <a:pt x="377072" y="18853"/>
                  </a:cubicBezTo>
                  <a:cubicBezTo>
                    <a:pt x="317507" y="5617"/>
                    <a:pt x="345649" y="3142"/>
                    <a:pt x="339365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A4B2DF-D409-F538-DB1C-87DD701FAA67}"/>
                </a:ext>
              </a:extLst>
            </p:cNvPr>
            <p:cNvSpPr/>
            <p:nvPr/>
          </p:nvSpPr>
          <p:spPr>
            <a:xfrm>
              <a:off x="6564215" y="3117374"/>
              <a:ext cx="791115" cy="737811"/>
            </a:xfrm>
            <a:custGeom>
              <a:avLst/>
              <a:gdLst>
                <a:gd name="connsiteX0" fmla="*/ 641356 w 1061407"/>
                <a:gd name="connsiteY0" fmla="*/ 330740 h 989892"/>
                <a:gd name="connsiteX1" fmla="*/ 641356 w 1061407"/>
                <a:gd name="connsiteY1" fmla="*/ 330740 h 989892"/>
                <a:gd name="connsiteX2" fmla="*/ 631629 w 1061407"/>
                <a:gd name="connsiteY2" fmla="*/ 243191 h 989892"/>
                <a:gd name="connsiteX3" fmla="*/ 621901 w 1061407"/>
                <a:gd name="connsiteY3" fmla="*/ 214008 h 989892"/>
                <a:gd name="connsiteX4" fmla="*/ 612173 w 1061407"/>
                <a:gd name="connsiteY4" fmla="*/ 175098 h 989892"/>
                <a:gd name="connsiteX5" fmla="*/ 602446 w 1061407"/>
                <a:gd name="connsiteY5" fmla="*/ 126460 h 989892"/>
                <a:gd name="connsiteX6" fmla="*/ 582990 w 1061407"/>
                <a:gd name="connsiteY6" fmla="*/ 107004 h 989892"/>
                <a:gd name="connsiteX7" fmla="*/ 553807 w 1061407"/>
                <a:gd name="connsiteY7" fmla="*/ 68094 h 989892"/>
                <a:gd name="connsiteX8" fmla="*/ 475986 w 1061407"/>
                <a:gd name="connsiteY8" fmla="*/ 0 h 989892"/>
                <a:gd name="connsiteX9" fmla="*/ 446803 w 1061407"/>
                <a:gd name="connsiteY9" fmla="*/ 9728 h 989892"/>
                <a:gd name="connsiteX10" fmla="*/ 437076 w 1061407"/>
                <a:gd name="connsiteY10" fmla="*/ 38911 h 989892"/>
                <a:gd name="connsiteX11" fmla="*/ 417620 w 1061407"/>
                <a:gd name="connsiteY11" fmla="*/ 58366 h 989892"/>
                <a:gd name="connsiteX12" fmla="*/ 388437 w 1061407"/>
                <a:gd name="connsiteY12" fmla="*/ 126460 h 989892"/>
                <a:gd name="connsiteX13" fmla="*/ 368982 w 1061407"/>
                <a:gd name="connsiteY13" fmla="*/ 184825 h 989892"/>
                <a:gd name="connsiteX14" fmla="*/ 349527 w 1061407"/>
                <a:gd name="connsiteY14" fmla="*/ 243191 h 989892"/>
                <a:gd name="connsiteX15" fmla="*/ 310616 w 1061407"/>
                <a:gd name="connsiteY15" fmla="*/ 291830 h 989892"/>
                <a:gd name="connsiteX16" fmla="*/ 38242 w 1061407"/>
                <a:gd name="connsiteY16" fmla="*/ 301557 h 989892"/>
                <a:gd name="connsiteX17" fmla="*/ 28514 w 1061407"/>
                <a:gd name="connsiteY17" fmla="*/ 515566 h 989892"/>
                <a:gd name="connsiteX18" fmla="*/ 47969 w 1061407"/>
                <a:gd name="connsiteY18" fmla="*/ 544749 h 989892"/>
                <a:gd name="connsiteX19" fmla="*/ 106335 w 1061407"/>
                <a:gd name="connsiteY19" fmla="*/ 564204 h 989892"/>
                <a:gd name="connsiteX20" fmla="*/ 135518 w 1061407"/>
                <a:gd name="connsiteY20" fmla="*/ 573932 h 989892"/>
                <a:gd name="connsiteX21" fmla="*/ 164701 w 1061407"/>
                <a:gd name="connsiteY21" fmla="*/ 593387 h 989892"/>
                <a:gd name="connsiteX22" fmla="*/ 213339 w 1061407"/>
                <a:gd name="connsiteY22" fmla="*/ 603115 h 989892"/>
                <a:gd name="connsiteX23" fmla="*/ 271705 w 1061407"/>
                <a:gd name="connsiteY23" fmla="*/ 622570 h 989892"/>
                <a:gd name="connsiteX24" fmla="*/ 291161 w 1061407"/>
                <a:gd name="connsiteY24" fmla="*/ 642025 h 989892"/>
                <a:gd name="connsiteX25" fmla="*/ 281433 w 1061407"/>
                <a:gd name="connsiteY25" fmla="*/ 680936 h 989892"/>
                <a:gd name="connsiteX26" fmla="*/ 242522 w 1061407"/>
                <a:gd name="connsiteY26" fmla="*/ 729574 h 989892"/>
                <a:gd name="connsiteX27" fmla="*/ 223067 w 1061407"/>
                <a:gd name="connsiteY27" fmla="*/ 768485 h 989892"/>
                <a:gd name="connsiteX28" fmla="*/ 184156 w 1061407"/>
                <a:gd name="connsiteY28" fmla="*/ 836579 h 989892"/>
                <a:gd name="connsiteX29" fmla="*/ 174429 w 1061407"/>
                <a:gd name="connsiteY29" fmla="*/ 865762 h 989892"/>
                <a:gd name="connsiteX30" fmla="*/ 184156 w 1061407"/>
                <a:gd name="connsiteY30" fmla="*/ 982494 h 989892"/>
                <a:gd name="connsiteX31" fmla="*/ 242522 w 1061407"/>
                <a:gd name="connsiteY31" fmla="*/ 972766 h 989892"/>
                <a:gd name="connsiteX32" fmla="*/ 281433 w 1061407"/>
                <a:gd name="connsiteY32" fmla="*/ 914400 h 989892"/>
                <a:gd name="connsiteX33" fmla="*/ 330071 w 1061407"/>
                <a:gd name="connsiteY33" fmla="*/ 875489 h 989892"/>
                <a:gd name="connsiteX34" fmla="*/ 359254 w 1061407"/>
                <a:gd name="connsiteY34" fmla="*/ 856034 h 989892"/>
                <a:gd name="connsiteX35" fmla="*/ 398165 w 1061407"/>
                <a:gd name="connsiteY35" fmla="*/ 817123 h 989892"/>
                <a:gd name="connsiteX36" fmla="*/ 407893 w 1061407"/>
                <a:gd name="connsiteY36" fmla="*/ 787940 h 989892"/>
                <a:gd name="connsiteX37" fmla="*/ 563535 w 1061407"/>
                <a:gd name="connsiteY37" fmla="*/ 807396 h 989892"/>
                <a:gd name="connsiteX38" fmla="*/ 592718 w 1061407"/>
                <a:gd name="connsiteY38" fmla="*/ 826851 h 989892"/>
                <a:gd name="connsiteX39" fmla="*/ 651084 w 1061407"/>
                <a:gd name="connsiteY39" fmla="*/ 846306 h 989892"/>
                <a:gd name="connsiteX40" fmla="*/ 680267 w 1061407"/>
                <a:gd name="connsiteY40" fmla="*/ 856034 h 989892"/>
                <a:gd name="connsiteX41" fmla="*/ 709450 w 1061407"/>
                <a:gd name="connsiteY41" fmla="*/ 865762 h 989892"/>
                <a:gd name="connsiteX42" fmla="*/ 777544 w 1061407"/>
                <a:gd name="connsiteY42" fmla="*/ 894945 h 989892"/>
                <a:gd name="connsiteX43" fmla="*/ 904003 w 1061407"/>
                <a:gd name="connsiteY43" fmla="*/ 885217 h 989892"/>
                <a:gd name="connsiteX44" fmla="*/ 952642 w 1061407"/>
                <a:gd name="connsiteY44" fmla="*/ 875489 h 989892"/>
                <a:gd name="connsiteX45" fmla="*/ 972097 w 1061407"/>
                <a:gd name="connsiteY45" fmla="*/ 846306 h 989892"/>
                <a:gd name="connsiteX46" fmla="*/ 962369 w 1061407"/>
                <a:gd name="connsiteY46" fmla="*/ 817123 h 989892"/>
                <a:gd name="connsiteX47" fmla="*/ 904003 w 1061407"/>
                <a:gd name="connsiteY47" fmla="*/ 778213 h 989892"/>
                <a:gd name="connsiteX48" fmla="*/ 816454 w 1061407"/>
                <a:gd name="connsiteY48" fmla="*/ 739302 h 989892"/>
                <a:gd name="connsiteX49" fmla="*/ 787271 w 1061407"/>
                <a:gd name="connsiteY49" fmla="*/ 729574 h 989892"/>
                <a:gd name="connsiteX50" fmla="*/ 758088 w 1061407"/>
                <a:gd name="connsiteY50" fmla="*/ 719847 h 989892"/>
                <a:gd name="connsiteX51" fmla="*/ 719178 w 1061407"/>
                <a:gd name="connsiteY51" fmla="*/ 671208 h 989892"/>
                <a:gd name="connsiteX52" fmla="*/ 767816 w 1061407"/>
                <a:gd name="connsiteY52" fmla="*/ 642025 h 989892"/>
                <a:gd name="connsiteX53" fmla="*/ 855365 w 1061407"/>
                <a:gd name="connsiteY53" fmla="*/ 612842 h 989892"/>
                <a:gd name="connsiteX54" fmla="*/ 972097 w 1061407"/>
                <a:gd name="connsiteY54" fmla="*/ 593387 h 989892"/>
                <a:gd name="connsiteX55" fmla="*/ 1030463 w 1061407"/>
                <a:gd name="connsiteY55" fmla="*/ 573932 h 989892"/>
                <a:gd name="connsiteX56" fmla="*/ 1049918 w 1061407"/>
                <a:gd name="connsiteY56" fmla="*/ 544749 h 989892"/>
                <a:gd name="connsiteX57" fmla="*/ 1049918 w 1061407"/>
                <a:gd name="connsiteY57" fmla="*/ 447472 h 989892"/>
                <a:gd name="connsiteX58" fmla="*/ 1020735 w 1061407"/>
                <a:gd name="connsiteY58" fmla="*/ 437745 h 989892"/>
                <a:gd name="connsiteX59" fmla="*/ 1001280 w 1061407"/>
                <a:gd name="connsiteY59" fmla="*/ 418289 h 989892"/>
                <a:gd name="connsiteX60" fmla="*/ 933186 w 1061407"/>
                <a:gd name="connsiteY60" fmla="*/ 398834 h 989892"/>
                <a:gd name="connsiteX61" fmla="*/ 651084 w 1061407"/>
                <a:gd name="connsiteY61" fmla="*/ 389106 h 989892"/>
                <a:gd name="connsiteX62" fmla="*/ 641356 w 1061407"/>
                <a:gd name="connsiteY62" fmla="*/ 330740 h 9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1407" h="989892">
                  <a:moveTo>
                    <a:pt x="641356" y="330740"/>
                  </a:moveTo>
                  <a:lnTo>
                    <a:pt x="641356" y="330740"/>
                  </a:lnTo>
                  <a:cubicBezTo>
                    <a:pt x="638114" y="301557"/>
                    <a:pt x="636456" y="272154"/>
                    <a:pt x="631629" y="243191"/>
                  </a:cubicBezTo>
                  <a:cubicBezTo>
                    <a:pt x="629943" y="233077"/>
                    <a:pt x="624718" y="223867"/>
                    <a:pt x="621901" y="214008"/>
                  </a:cubicBezTo>
                  <a:cubicBezTo>
                    <a:pt x="618228" y="201153"/>
                    <a:pt x="615073" y="188149"/>
                    <a:pt x="612173" y="175098"/>
                  </a:cubicBezTo>
                  <a:cubicBezTo>
                    <a:pt x="608586" y="158958"/>
                    <a:pt x="608959" y="141657"/>
                    <a:pt x="602446" y="126460"/>
                  </a:cubicBezTo>
                  <a:cubicBezTo>
                    <a:pt x="598833" y="118030"/>
                    <a:pt x="588862" y="114050"/>
                    <a:pt x="582990" y="107004"/>
                  </a:cubicBezTo>
                  <a:cubicBezTo>
                    <a:pt x="572611" y="94549"/>
                    <a:pt x="564578" y="80211"/>
                    <a:pt x="553807" y="68094"/>
                  </a:cubicBezTo>
                  <a:cubicBezTo>
                    <a:pt x="512419" y="21533"/>
                    <a:pt x="516335" y="26899"/>
                    <a:pt x="475986" y="0"/>
                  </a:cubicBezTo>
                  <a:cubicBezTo>
                    <a:pt x="466258" y="3243"/>
                    <a:pt x="454054" y="2477"/>
                    <a:pt x="446803" y="9728"/>
                  </a:cubicBezTo>
                  <a:cubicBezTo>
                    <a:pt x="439553" y="16979"/>
                    <a:pt x="442352" y="30118"/>
                    <a:pt x="437076" y="38911"/>
                  </a:cubicBezTo>
                  <a:cubicBezTo>
                    <a:pt x="432357" y="46775"/>
                    <a:pt x="424105" y="51881"/>
                    <a:pt x="417620" y="58366"/>
                  </a:cubicBezTo>
                  <a:cubicBezTo>
                    <a:pt x="386316" y="152285"/>
                    <a:pt x="436509" y="6281"/>
                    <a:pt x="388437" y="126460"/>
                  </a:cubicBezTo>
                  <a:cubicBezTo>
                    <a:pt x="380821" y="145501"/>
                    <a:pt x="375467" y="165370"/>
                    <a:pt x="368982" y="184825"/>
                  </a:cubicBezTo>
                  <a:lnTo>
                    <a:pt x="349527" y="243191"/>
                  </a:lnTo>
                  <a:cubicBezTo>
                    <a:pt x="342596" y="263985"/>
                    <a:pt x="340926" y="288897"/>
                    <a:pt x="310616" y="291830"/>
                  </a:cubicBezTo>
                  <a:cubicBezTo>
                    <a:pt x="220189" y="300581"/>
                    <a:pt x="129033" y="298315"/>
                    <a:pt x="38242" y="301557"/>
                  </a:cubicBezTo>
                  <a:cubicBezTo>
                    <a:pt x="-25080" y="364879"/>
                    <a:pt x="3833" y="326347"/>
                    <a:pt x="28514" y="515566"/>
                  </a:cubicBezTo>
                  <a:cubicBezTo>
                    <a:pt x="30026" y="527159"/>
                    <a:pt x="38055" y="538553"/>
                    <a:pt x="47969" y="544749"/>
                  </a:cubicBezTo>
                  <a:cubicBezTo>
                    <a:pt x="65359" y="555618"/>
                    <a:pt x="86880" y="557719"/>
                    <a:pt x="106335" y="564204"/>
                  </a:cubicBezTo>
                  <a:cubicBezTo>
                    <a:pt x="116063" y="567447"/>
                    <a:pt x="126986" y="568244"/>
                    <a:pt x="135518" y="573932"/>
                  </a:cubicBezTo>
                  <a:cubicBezTo>
                    <a:pt x="145246" y="580417"/>
                    <a:pt x="153754" y="589282"/>
                    <a:pt x="164701" y="593387"/>
                  </a:cubicBezTo>
                  <a:cubicBezTo>
                    <a:pt x="180182" y="599192"/>
                    <a:pt x="197388" y="598765"/>
                    <a:pt x="213339" y="603115"/>
                  </a:cubicBezTo>
                  <a:cubicBezTo>
                    <a:pt x="233124" y="608511"/>
                    <a:pt x="271705" y="622570"/>
                    <a:pt x="271705" y="622570"/>
                  </a:cubicBezTo>
                  <a:cubicBezTo>
                    <a:pt x="278190" y="629055"/>
                    <a:pt x="289653" y="632978"/>
                    <a:pt x="291161" y="642025"/>
                  </a:cubicBezTo>
                  <a:cubicBezTo>
                    <a:pt x="293359" y="655213"/>
                    <a:pt x="286699" y="668647"/>
                    <a:pt x="281433" y="680936"/>
                  </a:cubicBezTo>
                  <a:cubicBezTo>
                    <a:pt x="272229" y="702413"/>
                    <a:pt x="258213" y="713884"/>
                    <a:pt x="242522" y="729574"/>
                  </a:cubicBezTo>
                  <a:cubicBezTo>
                    <a:pt x="236037" y="742544"/>
                    <a:pt x="230261" y="755894"/>
                    <a:pt x="223067" y="768485"/>
                  </a:cubicBezTo>
                  <a:cubicBezTo>
                    <a:pt x="195156" y="817329"/>
                    <a:pt x="209351" y="777790"/>
                    <a:pt x="184156" y="836579"/>
                  </a:cubicBezTo>
                  <a:cubicBezTo>
                    <a:pt x="180117" y="846004"/>
                    <a:pt x="177671" y="856034"/>
                    <a:pt x="174429" y="865762"/>
                  </a:cubicBezTo>
                  <a:cubicBezTo>
                    <a:pt x="177671" y="904673"/>
                    <a:pt x="163194" y="949553"/>
                    <a:pt x="184156" y="982494"/>
                  </a:cubicBezTo>
                  <a:cubicBezTo>
                    <a:pt x="194745" y="999134"/>
                    <a:pt x="226364" y="984077"/>
                    <a:pt x="242522" y="972766"/>
                  </a:cubicBezTo>
                  <a:cubicBezTo>
                    <a:pt x="261678" y="959357"/>
                    <a:pt x="261978" y="927370"/>
                    <a:pt x="281433" y="914400"/>
                  </a:cubicBezTo>
                  <a:cubicBezTo>
                    <a:pt x="371255" y="854520"/>
                    <a:pt x="260766" y="930934"/>
                    <a:pt x="330071" y="875489"/>
                  </a:cubicBezTo>
                  <a:cubicBezTo>
                    <a:pt x="339200" y="868186"/>
                    <a:pt x="350377" y="863642"/>
                    <a:pt x="359254" y="856034"/>
                  </a:cubicBezTo>
                  <a:cubicBezTo>
                    <a:pt x="373181" y="844097"/>
                    <a:pt x="398165" y="817123"/>
                    <a:pt x="398165" y="817123"/>
                  </a:cubicBezTo>
                  <a:cubicBezTo>
                    <a:pt x="401408" y="807395"/>
                    <a:pt x="397758" y="789499"/>
                    <a:pt x="407893" y="787940"/>
                  </a:cubicBezTo>
                  <a:cubicBezTo>
                    <a:pt x="461568" y="779682"/>
                    <a:pt x="512898" y="794736"/>
                    <a:pt x="563535" y="807396"/>
                  </a:cubicBezTo>
                  <a:cubicBezTo>
                    <a:pt x="573263" y="813881"/>
                    <a:pt x="582034" y="822103"/>
                    <a:pt x="592718" y="826851"/>
                  </a:cubicBezTo>
                  <a:cubicBezTo>
                    <a:pt x="611458" y="835180"/>
                    <a:pt x="631629" y="839821"/>
                    <a:pt x="651084" y="846306"/>
                  </a:cubicBezTo>
                  <a:lnTo>
                    <a:pt x="680267" y="856034"/>
                  </a:lnTo>
                  <a:cubicBezTo>
                    <a:pt x="689995" y="859277"/>
                    <a:pt x="700279" y="861176"/>
                    <a:pt x="709450" y="865762"/>
                  </a:cubicBezTo>
                  <a:cubicBezTo>
                    <a:pt x="757532" y="889803"/>
                    <a:pt x="734604" y="880631"/>
                    <a:pt x="777544" y="894945"/>
                  </a:cubicBezTo>
                  <a:cubicBezTo>
                    <a:pt x="819697" y="891702"/>
                    <a:pt x="861984" y="889886"/>
                    <a:pt x="904003" y="885217"/>
                  </a:cubicBezTo>
                  <a:cubicBezTo>
                    <a:pt x="920436" y="883391"/>
                    <a:pt x="938286" y="883692"/>
                    <a:pt x="952642" y="875489"/>
                  </a:cubicBezTo>
                  <a:cubicBezTo>
                    <a:pt x="962793" y="869689"/>
                    <a:pt x="965612" y="856034"/>
                    <a:pt x="972097" y="846306"/>
                  </a:cubicBezTo>
                  <a:cubicBezTo>
                    <a:pt x="968854" y="836578"/>
                    <a:pt x="969620" y="824374"/>
                    <a:pt x="962369" y="817123"/>
                  </a:cubicBezTo>
                  <a:cubicBezTo>
                    <a:pt x="945835" y="800589"/>
                    <a:pt x="923458" y="791183"/>
                    <a:pt x="904003" y="778213"/>
                  </a:cubicBezTo>
                  <a:cubicBezTo>
                    <a:pt x="857753" y="747380"/>
                    <a:pt x="885918" y="762457"/>
                    <a:pt x="816454" y="739302"/>
                  </a:cubicBezTo>
                  <a:lnTo>
                    <a:pt x="787271" y="729574"/>
                  </a:lnTo>
                  <a:lnTo>
                    <a:pt x="758088" y="719847"/>
                  </a:lnTo>
                  <a:cubicBezTo>
                    <a:pt x="752828" y="714586"/>
                    <a:pt x="715088" y="679388"/>
                    <a:pt x="719178" y="671208"/>
                  </a:cubicBezTo>
                  <a:cubicBezTo>
                    <a:pt x="727634" y="654297"/>
                    <a:pt x="750905" y="650481"/>
                    <a:pt x="767816" y="642025"/>
                  </a:cubicBezTo>
                  <a:cubicBezTo>
                    <a:pt x="794739" y="628563"/>
                    <a:pt x="825644" y="618415"/>
                    <a:pt x="855365" y="612842"/>
                  </a:cubicBezTo>
                  <a:cubicBezTo>
                    <a:pt x="894137" y="605572"/>
                    <a:pt x="934674" y="605861"/>
                    <a:pt x="972097" y="593387"/>
                  </a:cubicBezTo>
                  <a:lnTo>
                    <a:pt x="1030463" y="573932"/>
                  </a:lnTo>
                  <a:cubicBezTo>
                    <a:pt x="1036948" y="564204"/>
                    <a:pt x="1044690" y="555206"/>
                    <a:pt x="1049918" y="544749"/>
                  </a:cubicBezTo>
                  <a:cubicBezTo>
                    <a:pt x="1064893" y="514800"/>
                    <a:pt x="1065578" y="478791"/>
                    <a:pt x="1049918" y="447472"/>
                  </a:cubicBezTo>
                  <a:cubicBezTo>
                    <a:pt x="1045332" y="438301"/>
                    <a:pt x="1030463" y="440987"/>
                    <a:pt x="1020735" y="437745"/>
                  </a:cubicBezTo>
                  <a:cubicBezTo>
                    <a:pt x="1014250" y="431260"/>
                    <a:pt x="1009144" y="423008"/>
                    <a:pt x="1001280" y="418289"/>
                  </a:cubicBezTo>
                  <a:cubicBezTo>
                    <a:pt x="993271" y="413484"/>
                    <a:pt x="937899" y="399120"/>
                    <a:pt x="933186" y="398834"/>
                  </a:cubicBezTo>
                  <a:cubicBezTo>
                    <a:pt x="839268" y="393142"/>
                    <a:pt x="745118" y="392349"/>
                    <a:pt x="651084" y="389106"/>
                  </a:cubicBezTo>
                  <a:cubicBezTo>
                    <a:pt x="619608" y="357630"/>
                    <a:pt x="642977" y="340468"/>
                    <a:pt x="641356" y="33074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178BA0-4246-4C93-0211-F5ABB7C91674}"/>
                </a:ext>
              </a:extLst>
            </p:cNvPr>
            <p:cNvSpPr/>
            <p:nvPr/>
          </p:nvSpPr>
          <p:spPr>
            <a:xfrm>
              <a:off x="7550361" y="4523181"/>
              <a:ext cx="200795" cy="214127"/>
            </a:xfrm>
            <a:custGeom>
              <a:avLst/>
              <a:gdLst>
                <a:gd name="connsiteX0" fmla="*/ 84063 w 200795"/>
                <a:gd name="connsiteY0" fmla="*/ 9846 h 214127"/>
                <a:gd name="connsiteX1" fmla="*/ 84063 w 200795"/>
                <a:gd name="connsiteY1" fmla="*/ 9846 h 214127"/>
                <a:gd name="connsiteX2" fmla="*/ 6242 w 200795"/>
                <a:gd name="connsiteY2" fmla="*/ 48757 h 214127"/>
                <a:gd name="connsiteX3" fmla="*/ 35425 w 200795"/>
                <a:gd name="connsiteY3" fmla="*/ 184944 h 214127"/>
                <a:gd name="connsiteX4" fmla="*/ 93791 w 200795"/>
                <a:gd name="connsiteY4" fmla="*/ 214127 h 214127"/>
                <a:gd name="connsiteX5" fmla="*/ 181340 w 200795"/>
                <a:gd name="connsiteY5" fmla="*/ 184944 h 214127"/>
                <a:gd name="connsiteX6" fmla="*/ 200795 w 200795"/>
                <a:gd name="connsiteY6" fmla="*/ 155761 h 214127"/>
                <a:gd name="connsiteX7" fmla="*/ 181340 w 200795"/>
                <a:gd name="connsiteY7" fmla="*/ 48757 h 214127"/>
                <a:gd name="connsiteX8" fmla="*/ 161884 w 200795"/>
                <a:gd name="connsiteY8" fmla="*/ 29301 h 214127"/>
                <a:gd name="connsiteX9" fmla="*/ 103518 w 200795"/>
                <a:gd name="connsiteY9" fmla="*/ 118 h 214127"/>
                <a:gd name="connsiteX10" fmla="*/ 84063 w 200795"/>
                <a:gd name="connsiteY10" fmla="*/ 9846 h 2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795" h="214127">
                  <a:moveTo>
                    <a:pt x="84063" y="9846"/>
                  </a:moveTo>
                  <a:lnTo>
                    <a:pt x="84063" y="9846"/>
                  </a:lnTo>
                  <a:cubicBezTo>
                    <a:pt x="58123" y="22816"/>
                    <a:pt x="18507" y="22476"/>
                    <a:pt x="6242" y="48757"/>
                  </a:cubicBezTo>
                  <a:cubicBezTo>
                    <a:pt x="-8915" y="81235"/>
                    <a:pt x="4570" y="154090"/>
                    <a:pt x="35425" y="184944"/>
                  </a:cubicBezTo>
                  <a:cubicBezTo>
                    <a:pt x="54282" y="203801"/>
                    <a:pt x="70056" y="206215"/>
                    <a:pt x="93791" y="214127"/>
                  </a:cubicBezTo>
                  <a:cubicBezTo>
                    <a:pt x="132920" y="207605"/>
                    <a:pt x="153984" y="212300"/>
                    <a:pt x="181340" y="184944"/>
                  </a:cubicBezTo>
                  <a:cubicBezTo>
                    <a:pt x="189607" y="176677"/>
                    <a:pt x="194310" y="165489"/>
                    <a:pt x="200795" y="155761"/>
                  </a:cubicBezTo>
                  <a:cubicBezTo>
                    <a:pt x="199455" y="145039"/>
                    <a:pt x="195545" y="72432"/>
                    <a:pt x="181340" y="48757"/>
                  </a:cubicBezTo>
                  <a:cubicBezTo>
                    <a:pt x="176621" y="40892"/>
                    <a:pt x="169046" y="35030"/>
                    <a:pt x="161884" y="29301"/>
                  </a:cubicBezTo>
                  <a:cubicBezTo>
                    <a:pt x="142756" y="13998"/>
                    <a:pt x="127491" y="4913"/>
                    <a:pt x="103518" y="118"/>
                  </a:cubicBezTo>
                  <a:cubicBezTo>
                    <a:pt x="97159" y="-1154"/>
                    <a:pt x="87306" y="8225"/>
                    <a:pt x="84063" y="9846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07F810-2312-B9C5-82CB-4AF0E4829E18}"/>
                </a:ext>
              </a:extLst>
            </p:cNvPr>
            <p:cNvSpPr/>
            <p:nvPr/>
          </p:nvSpPr>
          <p:spPr>
            <a:xfrm>
              <a:off x="7887637" y="4236391"/>
              <a:ext cx="178259" cy="194554"/>
            </a:xfrm>
            <a:custGeom>
              <a:avLst/>
              <a:gdLst>
                <a:gd name="connsiteX0" fmla="*/ 0 w 178259"/>
                <a:gd name="connsiteY0" fmla="*/ 29183 h 194554"/>
                <a:gd name="connsiteX1" fmla="*/ 0 w 178259"/>
                <a:gd name="connsiteY1" fmla="*/ 29183 h 194554"/>
                <a:gd name="connsiteX2" fmla="*/ 87549 w 178259"/>
                <a:gd name="connsiteY2" fmla="*/ 9728 h 194554"/>
                <a:gd name="connsiteX3" fmla="*/ 116732 w 178259"/>
                <a:gd name="connsiteY3" fmla="*/ 0 h 194554"/>
                <a:gd name="connsiteX4" fmla="*/ 145915 w 178259"/>
                <a:gd name="connsiteY4" fmla="*/ 9728 h 194554"/>
                <a:gd name="connsiteX5" fmla="*/ 155643 w 178259"/>
                <a:gd name="connsiteY5" fmla="*/ 184826 h 194554"/>
                <a:gd name="connsiteX6" fmla="*/ 126460 w 178259"/>
                <a:gd name="connsiteY6" fmla="*/ 194554 h 194554"/>
                <a:gd name="connsiteX7" fmla="*/ 29183 w 178259"/>
                <a:gd name="connsiteY7" fmla="*/ 184826 h 194554"/>
                <a:gd name="connsiteX8" fmla="*/ 19455 w 178259"/>
                <a:gd name="connsiteY8" fmla="*/ 155643 h 194554"/>
                <a:gd name="connsiteX9" fmla="*/ 29183 w 178259"/>
                <a:gd name="connsiteY9" fmla="*/ 48639 h 194554"/>
                <a:gd name="connsiteX10" fmla="*/ 0 w 178259"/>
                <a:gd name="connsiteY10" fmla="*/ 29183 h 19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259" h="194554">
                  <a:moveTo>
                    <a:pt x="0" y="29183"/>
                  </a:moveTo>
                  <a:lnTo>
                    <a:pt x="0" y="29183"/>
                  </a:lnTo>
                  <a:cubicBezTo>
                    <a:pt x="29183" y="22698"/>
                    <a:pt x="58547" y="16979"/>
                    <a:pt x="87549" y="9728"/>
                  </a:cubicBezTo>
                  <a:cubicBezTo>
                    <a:pt x="97497" y="7241"/>
                    <a:pt x="106478" y="0"/>
                    <a:pt x="116732" y="0"/>
                  </a:cubicBezTo>
                  <a:cubicBezTo>
                    <a:pt x="126986" y="0"/>
                    <a:pt x="136187" y="6485"/>
                    <a:pt x="145915" y="9728"/>
                  </a:cubicBezTo>
                  <a:cubicBezTo>
                    <a:pt x="187370" y="71912"/>
                    <a:pt x="187158" y="58762"/>
                    <a:pt x="155643" y="184826"/>
                  </a:cubicBezTo>
                  <a:cubicBezTo>
                    <a:pt x="153156" y="194774"/>
                    <a:pt x="136188" y="191311"/>
                    <a:pt x="126460" y="194554"/>
                  </a:cubicBezTo>
                  <a:cubicBezTo>
                    <a:pt x="94034" y="191311"/>
                    <a:pt x="59808" y="195963"/>
                    <a:pt x="29183" y="184826"/>
                  </a:cubicBezTo>
                  <a:cubicBezTo>
                    <a:pt x="19546" y="181322"/>
                    <a:pt x="19455" y="165897"/>
                    <a:pt x="19455" y="155643"/>
                  </a:cubicBezTo>
                  <a:cubicBezTo>
                    <a:pt x="19455" y="119828"/>
                    <a:pt x="26436" y="84349"/>
                    <a:pt x="29183" y="48639"/>
                  </a:cubicBezTo>
                  <a:cubicBezTo>
                    <a:pt x="29680" y="42173"/>
                    <a:pt x="4864" y="32426"/>
                    <a:pt x="0" y="29183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F5EB5D-1C63-0D32-6D6C-BEA3E09CFED9}"/>
                </a:ext>
              </a:extLst>
            </p:cNvPr>
            <p:cNvSpPr/>
            <p:nvPr/>
          </p:nvSpPr>
          <p:spPr>
            <a:xfrm>
              <a:off x="7923780" y="4717912"/>
              <a:ext cx="194553" cy="204281"/>
            </a:xfrm>
            <a:custGeom>
              <a:avLst/>
              <a:gdLst>
                <a:gd name="connsiteX0" fmla="*/ 87549 w 194553"/>
                <a:gd name="connsiteY0" fmla="*/ 0 h 204281"/>
                <a:gd name="connsiteX1" fmla="*/ 87549 w 194553"/>
                <a:gd name="connsiteY1" fmla="*/ 0 h 204281"/>
                <a:gd name="connsiteX2" fmla="*/ 0 w 194553"/>
                <a:gd name="connsiteY2" fmla="*/ 107004 h 204281"/>
                <a:gd name="connsiteX3" fmla="*/ 9727 w 194553"/>
                <a:gd name="connsiteY3" fmla="*/ 204281 h 204281"/>
                <a:gd name="connsiteX4" fmla="*/ 145914 w 194553"/>
                <a:gd name="connsiteY4" fmla="*/ 184825 h 204281"/>
                <a:gd name="connsiteX5" fmla="*/ 194553 w 194553"/>
                <a:gd name="connsiteY5" fmla="*/ 155642 h 204281"/>
                <a:gd name="connsiteX6" fmla="*/ 175097 w 194553"/>
                <a:gd name="connsiteY6" fmla="*/ 68093 h 204281"/>
                <a:gd name="connsiteX7" fmla="*/ 116731 w 194553"/>
                <a:gd name="connsiteY7" fmla="*/ 38910 h 204281"/>
                <a:gd name="connsiteX8" fmla="*/ 87549 w 194553"/>
                <a:gd name="connsiteY8" fmla="*/ 0 h 20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553" h="204281">
                  <a:moveTo>
                    <a:pt x="87549" y="0"/>
                  </a:moveTo>
                  <a:lnTo>
                    <a:pt x="87549" y="0"/>
                  </a:lnTo>
                  <a:cubicBezTo>
                    <a:pt x="78780" y="8769"/>
                    <a:pt x="0" y="64345"/>
                    <a:pt x="0" y="107004"/>
                  </a:cubicBezTo>
                  <a:cubicBezTo>
                    <a:pt x="0" y="139591"/>
                    <a:pt x="6485" y="171855"/>
                    <a:pt x="9727" y="204281"/>
                  </a:cubicBezTo>
                  <a:cubicBezTo>
                    <a:pt x="55123" y="197796"/>
                    <a:pt x="113488" y="217250"/>
                    <a:pt x="145914" y="184825"/>
                  </a:cubicBezTo>
                  <a:cubicBezTo>
                    <a:pt x="172621" y="158120"/>
                    <a:pt x="156669" y="168270"/>
                    <a:pt x="194553" y="155642"/>
                  </a:cubicBezTo>
                  <a:cubicBezTo>
                    <a:pt x="194453" y="155044"/>
                    <a:pt x="185180" y="80697"/>
                    <a:pt x="175097" y="68093"/>
                  </a:cubicBezTo>
                  <a:cubicBezTo>
                    <a:pt x="164755" y="55166"/>
                    <a:pt x="132997" y="41621"/>
                    <a:pt x="116731" y="38910"/>
                  </a:cubicBezTo>
                  <a:cubicBezTo>
                    <a:pt x="107136" y="37311"/>
                    <a:pt x="92413" y="6485"/>
                    <a:pt x="87549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54409C0-CE42-84F6-E895-639B6FFD7654}"/>
                </a:ext>
              </a:extLst>
            </p:cNvPr>
            <p:cNvSpPr/>
            <p:nvPr/>
          </p:nvSpPr>
          <p:spPr>
            <a:xfrm>
              <a:off x="8333029" y="4299622"/>
              <a:ext cx="214008" cy="262647"/>
            </a:xfrm>
            <a:custGeom>
              <a:avLst/>
              <a:gdLst>
                <a:gd name="connsiteX0" fmla="*/ 0 w 214008"/>
                <a:gd name="connsiteY0" fmla="*/ 136188 h 262647"/>
                <a:gd name="connsiteX1" fmla="*/ 0 w 214008"/>
                <a:gd name="connsiteY1" fmla="*/ 136188 h 262647"/>
                <a:gd name="connsiteX2" fmla="*/ 9728 w 214008"/>
                <a:gd name="connsiteY2" fmla="*/ 48639 h 262647"/>
                <a:gd name="connsiteX3" fmla="*/ 38911 w 214008"/>
                <a:gd name="connsiteY3" fmla="*/ 38911 h 262647"/>
                <a:gd name="connsiteX4" fmla="*/ 77821 w 214008"/>
                <a:gd name="connsiteY4" fmla="*/ 19456 h 262647"/>
                <a:gd name="connsiteX5" fmla="*/ 116732 w 214008"/>
                <a:gd name="connsiteY5" fmla="*/ 9728 h 262647"/>
                <a:gd name="connsiteX6" fmla="*/ 145915 w 214008"/>
                <a:gd name="connsiteY6" fmla="*/ 0 h 262647"/>
                <a:gd name="connsiteX7" fmla="*/ 175098 w 214008"/>
                <a:gd name="connsiteY7" fmla="*/ 9728 h 262647"/>
                <a:gd name="connsiteX8" fmla="*/ 214008 w 214008"/>
                <a:gd name="connsiteY8" fmla="*/ 68094 h 262647"/>
                <a:gd name="connsiteX9" fmla="*/ 204281 w 214008"/>
                <a:gd name="connsiteY9" fmla="*/ 223737 h 262647"/>
                <a:gd name="connsiteX10" fmla="*/ 184825 w 214008"/>
                <a:gd name="connsiteY10" fmla="*/ 243192 h 262647"/>
                <a:gd name="connsiteX11" fmla="*/ 126459 w 214008"/>
                <a:gd name="connsiteY11" fmla="*/ 262647 h 262647"/>
                <a:gd name="connsiteX12" fmla="*/ 87549 w 214008"/>
                <a:gd name="connsiteY12" fmla="*/ 252920 h 262647"/>
                <a:gd name="connsiteX13" fmla="*/ 68093 w 214008"/>
                <a:gd name="connsiteY13" fmla="*/ 233464 h 262647"/>
                <a:gd name="connsiteX14" fmla="*/ 19455 w 214008"/>
                <a:gd name="connsiteY14" fmla="*/ 145915 h 262647"/>
                <a:gd name="connsiteX15" fmla="*/ 0 w 214008"/>
                <a:gd name="connsiteY15" fmla="*/ 136188 h 26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008" h="262647">
                  <a:moveTo>
                    <a:pt x="0" y="136188"/>
                  </a:moveTo>
                  <a:lnTo>
                    <a:pt x="0" y="136188"/>
                  </a:lnTo>
                  <a:cubicBezTo>
                    <a:pt x="3243" y="107005"/>
                    <a:pt x="-1177" y="75901"/>
                    <a:pt x="9728" y="48639"/>
                  </a:cubicBezTo>
                  <a:cubicBezTo>
                    <a:pt x="13536" y="39119"/>
                    <a:pt x="29486" y="42950"/>
                    <a:pt x="38911" y="38911"/>
                  </a:cubicBezTo>
                  <a:cubicBezTo>
                    <a:pt x="52239" y="33199"/>
                    <a:pt x="64243" y="24548"/>
                    <a:pt x="77821" y="19456"/>
                  </a:cubicBezTo>
                  <a:cubicBezTo>
                    <a:pt x="90339" y="14762"/>
                    <a:pt x="103877" y="13401"/>
                    <a:pt x="116732" y="9728"/>
                  </a:cubicBezTo>
                  <a:cubicBezTo>
                    <a:pt x="126591" y="6911"/>
                    <a:pt x="136187" y="3243"/>
                    <a:pt x="145915" y="0"/>
                  </a:cubicBezTo>
                  <a:cubicBezTo>
                    <a:pt x="155643" y="3243"/>
                    <a:pt x="167847" y="2477"/>
                    <a:pt x="175098" y="9728"/>
                  </a:cubicBezTo>
                  <a:cubicBezTo>
                    <a:pt x="191632" y="26262"/>
                    <a:pt x="214008" y="68094"/>
                    <a:pt x="214008" y="68094"/>
                  </a:cubicBezTo>
                  <a:cubicBezTo>
                    <a:pt x="210766" y="119975"/>
                    <a:pt x="212827" y="172462"/>
                    <a:pt x="204281" y="223737"/>
                  </a:cubicBezTo>
                  <a:cubicBezTo>
                    <a:pt x="202773" y="232784"/>
                    <a:pt x="193028" y="239091"/>
                    <a:pt x="184825" y="243192"/>
                  </a:cubicBezTo>
                  <a:cubicBezTo>
                    <a:pt x="166482" y="252363"/>
                    <a:pt x="126459" y="262647"/>
                    <a:pt x="126459" y="262647"/>
                  </a:cubicBezTo>
                  <a:cubicBezTo>
                    <a:pt x="113489" y="259405"/>
                    <a:pt x="99507" y="258899"/>
                    <a:pt x="87549" y="252920"/>
                  </a:cubicBezTo>
                  <a:cubicBezTo>
                    <a:pt x="79346" y="248818"/>
                    <a:pt x="73596" y="240801"/>
                    <a:pt x="68093" y="233464"/>
                  </a:cubicBezTo>
                  <a:cubicBezTo>
                    <a:pt x="40924" y="197239"/>
                    <a:pt x="28934" y="183829"/>
                    <a:pt x="19455" y="145915"/>
                  </a:cubicBezTo>
                  <a:cubicBezTo>
                    <a:pt x="18669" y="142769"/>
                    <a:pt x="3242" y="137809"/>
                    <a:pt x="0" y="136188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FE0707B-7AE7-3696-A65D-EE48E3F7F1DF}"/>
                </a:ext>
              </a:extLst>
            </p:cNvPr>
            <p:cNvSpPr/>
            <p:nvPr/>
          </p:nvSpPr>
          <p:spPr>
            <a:xfrm>
              <a:off x="6607866" y="4931922"/>
              <a:ext cx="527578" cy="729574"/>
            </a:xfrm>
            <a:custGeom>
              <a:avLst/>
              <a:gdLst>
                <a:gd name="connsiteX0" fmla="*/ 272374 w 527578"/>
                <a:gd name="connsiteY0" fmla="*/ 0 h 729574"/>
                <a:gd name="connsiteX1" fmla="*/ 272374 w 527578"/>
                <a:gd name="connsiteY1" fmla="*/ 0 h 729574"/>
                <a:gd name="connsiteX2" fmla="*/ 214008 w 527578"/>
                <a:gd name="connsiteY2" fmla="*/ 136187 h 729574"/>
                <a:gd name="connsiteX3" fmla="*/ 145915 w 527578"/>
                <a:gd name="connsiteY3" fmla="*/ 408561 h 729574"/>
                <a:gd name="connsiteX4" fmla="*/ 126459 w 527578"/>
                <a:gd name="connsiteY4" fmla="*/ 466927 h 729574"/>
                <a:gd name="connsiteX5" fmla="*/ 107004 w 527578"/>
                <a:gd name="connsiteY5" fmla="*/ 505838 h 729574"/>
                <a:gd name="connsiteX6" fmla="*/ 87549 w 527578"/>
                <a:gd name="connsiteY6" fmla="*/ 583659 h 729574"/>
                <a:gd name="connsiteX7" fmla="*/ 38910 w 527578"/>
                <a:gd name="connsiteY7" fmla="*/ 661481 h 729574"/>
                <a:gd name="connsiteX8" fmla="*/ 19455 w 527578"/>
                <a:gd name="connsiteY8" fmla="*/ 700391 h 729574"/>
                <a:gd name="connsiteX9" fmla="*/ 0 w 527578"/>
                <a:gd name="connsiteY9" fmla="*/ 729574 h 729574"/>
                <a:gd name="connsiteX10" fmla="*/ 38910 w 527578"/>
                <a:gd name="connsiteY10" fmla="*/ 642025 h 729574"/>
                <a:gd name="connsiteX11" fmla="*/ 77821 w 527578"/>
                <a:gd name="connsiteY11" fmla="*/ 583659 h 729574"/>
                <a:gd name="connsiteX12" fmla="*/ 107004 w 527578"/>
                <a:gd name="connsiteY12" fmla="*/ 573932 h 729574"/>
                <a:gd name="connsiteX13" fmla="*/ 116732 w 527578"/>
                <a:gd name="connsiteY13" fmla="*/ 544749 h 729574"/>
                <a:gd name="connsiteX14" fmla="*/ 204281 w 527578"/>
                <a:gd name="connsiteY14" fmla="*/ 515566 h 729574"/>
                <a:gd name="connsiteX15" fmla="*/ 496110 w 527578"/>
                <a:gd name="connsiteY15" fmla="*/ 505838 h 729574"/>
                <a:gd name="connsiteX16" fmla="*/ 525293 w 527578"/>
                <a:gd name="connsiteY16" fmla="*/ 389106 h 729574"/>
                <a:gd name="connsiteX17" fmla="*/ 496110 w 527578"/>
                <a:gd name="connsiteY17" fmla="*/ 243191 h 729574"/>
                <a:gd name="connsiteX18" fmla="*/ 466927 w 527578"/>
                <a:gd name="connsiteY18" fmla="*/ 233464 h 729574"/>
                <a:gd name="connsiteX19" fmla="*/ 369651 w 527578"/>
                <a:gd name="connsiteY19" fmla="*/ 214008 h 729574"/>
                <a:gd name="connsiteX20" fmla="*/ 369651 w 527578"/>
                <a:gd name="connsiteY20" fmla="*/ 58366 h 729574"/>
                <a:gd name="connsiteX21" fmla="*/ 350196 w 527578"/>
                <a:gd name="connsiteY21" fmla="*/ 29183 h 729574"/>
                <a:gd name="connsiteX22" fmla="*/ 321013 w 527578"/>
                <a:gd name="connsiteY22" fmla="*/ 19455 h 729574"/>
                <a:gd name="connsiteX23" fmla="*/ 272374 w 527578"/>
                <a:gd name="connsiteY23" fmla="*/ 0 h 72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7578" h="729574">
                  <a:moveTo>
                    <a:pt x="272374" y="0"/>
                  </a:moveTo>
                  <a:lnTo>
                    <a:pt x="272374" y="0"/>
                  </a:lnTo>
                  <a:cubicBezTo>
                    <a:pt x="242007" y="60734"/>
                    <a:pt x="230109" y="75360"/>
                    <a:pt x="214008" y="136187"/>
                  </a:cubicBezTo>
                  <a:cubicBezTo>
                    <a:pt x="190060" y="226657"/>
                    <a:pt x="175510" y="319778"/>
                    <a:pt x="145915" y="408561"/>
                  </a:cubicBezTo>
                  <a:cubicBezTo>
                    <a:pt x="139430" y="428016"/>
                    <a:pt x="135630" y="448584"/>
                    <a:pt x="126459" y="466927"/>
                  </a:cubicBezTo>
                  <a:lnTo>
                    <a:pt x="107004" y="505838"/>
                  </a:lnTo>
                  <a:cubicBezTo>
                    <a:pt x="101296" y="534378"/>
                    <a:pt x="98764" y="557491"/>
                    <a:pt x="87549" y="583659"/>
                  </a:cubicBezTo>
                  <a:cubicBezTo>
                    <a:pt x="60663" y="646394"/>
                    <a:pt x="76995" y="600546"/>
                    <a:pt x="38910" y="661481"/>
                  </a:cubicBezTo>
                  <a:cubicBezTo>
                    <a:pt x="31225" y="673778"/>
                    <a:pt x="26649" y="687801"/>
                    <a:pt x="19455" y="700391"/>
                  </a:cubicBezTo>
                  <a:cubicBezTo>
                    <a:pt x="13655" y="710542"/>
                    <a:pt x="6485" y="719846"/>
                    <a:pt x="0" y="729574"/>
                  </a:cubicBezTo>
                  <a:cubicBezTo>
                    <a:pt x="17365" y="625380"/>
                    <a:pt x="-7969" y="707655"/>
                    <a:pt x="38910" y="642025"/>
                  </a:cubicBezTo>
                  <a:cubicBezTo>
                    <a:pt x="56645" y="617197"/>
                    <a:pt x="51795" y="599274"/>
                    <a:pt x="77821" y="583659"/>
                  </a:cubicBezTo>
                  <a:cubicBezTo>
                    <a:pt x="86614" y="578383"/>
                    <a:pt x="97276" y="577174"/>
                    <a:pt x="107004" y="573932"/>
                  </a:cubicBezTo>
                  <a:cubicBezTo>
                    <a:pt x="110247" y="564204"/>
                    <a:pt x="109481" y="552000"/>
                    <a:pt x="116732" y="544749"/>
                  </a:cubicBezTo>
                  <a:cubicBezTo>
                    <a:pt x="133603" y="527878"/>
                    <a:pt x="183413" y="516758"/>
                    <a:pt x="204281" y="515566"/>
                  </a:cubicBezTo>
                  <a:cubicBezTo>
                    <a:pt x="301453" y="510013"/>
                    <a:pt x="398834" y="509081"/>
                    <a:pt x="496110" y="505838"/>
                  </a:cubicBezTo>
                  <a:cubicBezTo>
                    <a:pt x="521803" y="428761"/>
                    <a:pt x="512195" y="467701"/>
                    <a:pt x="525293" y="389106"/>
                  </a:cubicBezTo>
                  <a:cubicBezTo>
                    <a:pt x="522201" y="348902"/>
                    <a:pt x="543869" y="271846"/>
                    <a:pt x="496110" y="243191"/>
                  </a:cubicBezTo>
                  <a:cubicBezTo>
                    <a:pt x="487317" y="237916"/>
                    <a:pt x="476918" y="235770"/>
                    <a:pt x="466927" y="233464"/>
                  </a:cubicBezTo>
                  <a:cubicBezTo>
                    <a:pt x="434706" y="226028"/>
                    <a:pt x="369651" y="214008"/>
                    <a:pt x="369651" y="214008"/>
                  </a:cubicBezTo>
                  <a:cubicBezTo>
                    <a:pt x="376627" y="151230"/>
                    <a:pt x="387658" y="118389"/>
                    <a:pt x="369651" y="58366"/>
                  </a:cubicBezTo>
                  <a:cubicBezTo>
                    <a:pt x="366292" y="47168"/>
                    <a:pt x="359325" y="36486"/>
                    <a:pt x="350196" y="29183"/>
                  </a:cubicBezTo>
                  <a:cubicBezTo>
                    <a:pt x="342189" y="22777"/>
                    <a:pt x="330741" y="22698"/>
                    <a:pt x="321013" y="19455"/>
                  </a:cubicBezTo>
                  <a:cubicBezTo>
                    <a:pt x="292386" y="-9171"/>
                    <a:pt x="280480" y="3242"/>
                    <a:pt x="272374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oon 19">
              <a:extLst>
                <a:ext uri="{FF2B5EF4-FFF2-40B4-BE49-F238E27FC236}">
                  <a16:creationId xmlns:a16="http://schemas.microsoft.com/office/drawing/2014/main" id="{71D8A10E-AA41-4FF8-4950-D0FC15A748BE}"/>
                </a:ext>
              </a:extLst>
            </p:cNvPr>
            <p:cNvSpPr/>
            <p:nvPr/>
          </p:nvSpPr>
          <p:spPr>
            <a:xfrm rot="20382263">
              <a:off x="10768065" y="2541827"/>
              <a:ext cx="380932" cy="523220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70F4F22-6B35-8E19-D325-D7555E1EE8C5}"/>
                </a:ext>
              </a:extLst>
            </p:cNvPr>
            <p:cNvCxnSpPr/>
            <p:nvPr/>
          </p:nvCxnSpPr>
          <p:spPr>
            <a:xfrm flipV="1">
              <a:off x="8159719" y="4574744"/>
              <a:ext cx="173310" cy="162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FA2C289-16DC-DA3B-4314-CAF9269A1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3204" y="2957704"/>
              <a:ext cx="320237" cy="322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F0C7CB-016B-AB11-D3D0-F0382B663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3204" y="3886815"/>
              <a:ext cx="379795" cy="5698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F35A78A-C19C-015B-892F-1E7EFE8EE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650" y="3968399"/>
              <a:ext cx="17251" cy="851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4F43C0-507D-2048-D41B-C39C8E61B6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6830" y="4512077"/>
              <a:ext cx="35468" cy="15356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EAE0E13-307D-1F54-30C1-D479E1807E42}"/>
                </a:ext>
              </a:extLst>
            </p:cNvPr>
            <p:cNvCxnSpPr>
              <a:cxnSpLocks/>
            </p:cNvCxnSpPr>
            <p:nvPr/>
          </p:nvCxnSpPr>
          <p:spPr>
            <a:xfrm>
              <a:off x="8113612" y="4365777"/>
              <a:ext cx="177248" cy="28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3576EBA-C890-17F9-B3DE-291E9EA8E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1156" y="4423993"/>
              <a:ext cx="98976" cy="88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E4F70A7-B0AB-EF6E-38D8-45EF24F7E662}"/>
                </a:ext>
              </a:extLst>
            </p:cNvPr>
            <p:cNvGrpSpPr/>
            <p:nvPr/>
          </p:nvGrpSpPr>
          <p:grpSpPr>
            <a:xfrm>
              <a:off x="9722005" y="2925822"/>
              <a:ext cx="1514796" cy="1979841"/>
              <a:chOff x="9722005" y="2925822"/>
              <a:chExt cx="1514796" cy="1979841"/>
            </a:xfrm>
          </p:grpSpPr>
          <p:sp>
            <p:nvSpPr>
              <p:cNvPr id="33" name="Star: 5 Points 32">
                <a:extLst>
                  <a:ext uri="{FF2B5EF4-FFF2-40B4-BE49-F238E27FC236}">
                    <a16:creationId xmlns:a16="http://schemas.microsoft.com/office/drawing/2014/main" id="{976FE952-2BA0-34C6-D41F-A605EE5CF184}"/>
                  </a:ext>
                </a:extLst>
              </p:cNvPr>
              <p:cNvSpPr/>
              <p:nvPr/>
            </p:nvSpPr>
            <p:spPr>
              <a:xfrm>
                <a:off x="9722005" y="3163076"/>
                <a:ext cx="683222" cy="5938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2B51BFD-E733-95B3-77E2-5A8C364D7A9B}"/>
                  </a:ext>
                </a:extLst>
              </p:cNvPr>
              <p:cNvSpPr/>
              <p:nvPr/>
            </p:nvSpPr>
            <p:spPr>
              <a:xfrm>
                <a:off x="11009383" y="4205268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78B7E95-88B5-0674-2AFD-A45A9FB2A3F3}"/>
                  </a:ext>
                </a:extLst>
              </p:cNvPr>
              <p:cNvSpPr/>
              <p:nvPr/>
            </p:nvSpPr>
            <p:spPr>
              <a:xfrm>
                <a:off x="10666290" y="4516376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9EC61D4-71AB-261B-83CF-B71290CBF1A0}"/>
                  </a:ext>
                </a:extLst>
              </p:cNvPr>
              <p:cNvSpPr/>
              <p:nvPr/>
            </p:nvSpPr>
            <p:spPr>
              <a:xfrm>
                <a:off x="11055011" y="4723873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0CE660A-0568-D8C1-F755-5FDE4AFEFD5C}"/>
                  </a:ext>
                </a:extLst>
              </p:cNvPr>
              <p:cNvGrpSpPr/>
              <p:nvPr/>
            </p:nvGrpSpPr>
            <p:grpSpPr>
              <a:xfrm>
                <a:off x="10348009" y="2925822"/>
                <a:ext cx="789094" cy="1707935"/>
                <a:chOff x="7355604" y="3217112"/>
                <a:chExt cx="789094" cy="1707935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CC18B2E3-057E-6613-A2BB-5FDD2CD3D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5604" y="3217112"/>
                  <a:ext cx="320237" cy="3222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05E7E187-F8D5-56FD-AECA-D89B6F94B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55604" y="4146223"/>
                  <a:ext cx="379795" cy="56985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C0E1A01-45CB-2988-04B1-354A1E0621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09230" y="4771485"/>
                  <a:ext cx="35468" cy="153562"/>
                </a:xfrm>
                <a:prstGeom prst="straightConnector1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7CD85961-13D8-9E32-30F4-CB3911B886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3556" y="4683401"/>
                  <a:ext cx="98976" cy="88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DF6D7F7A-0C63-C1C4-9738-E549116D6AFA}"/>
                </a:ext>
              </a:extLst>
            </p:cNvPr>
            <p:cNvSpPr/>
            <p:nvPr/>
          </p:nvSpPr>
          <p:spPr>
            <a:xfrm>
              <a:off x="8598446" y="2626464"/>
              <a:ext cx="1823253" cy="3312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F29B067-D5AA-753D-4750-CAFA181F1F40}"/>
                </a:ext>
              </a:extLst>
            </p:cNvPr>
            <p:cNvCxnSpPr/>
            <p:nvPr/>
          </p:nvCxnSpPr>
          <p:spPr>
            <a:xfrm>
              <a:off x="7523441" y="4134252"/>
              <a:ext cx="2824568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DF11A57-8C39-746E-BE4E-B5E028B71AFE}"/>
                </a:ext>
              </a:extLst>
            </p:cNvPr>
            <p:cNvCxnSpPr/>
            <p:nvPr/>
          </p:nvCxnSpPr>
          <p:spPr>
            <a:xfrm>
              <a:off x="7550361" y="3579778"/>
              <a:ext cx="207029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22AA114-049D-67DC-8C2E-83B99558B56F}"/>
                </a:ext>
              </a:extLst>
            </p:cNvPr>
            <p:cNvCxnSpPr>
              <a:cxnSpLocks/>
            </p:cNvCxnSpPr>
            <p:nvPr/>
          </p:nvCxnSpPr>
          <p:spPr>
            <a:xfrm>
              <a:off x="8333029" y="4820052"/>
              <a:ext cx="2515051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58E5E49-7415-494B-2EAB-4D24EC5AE9C5}"/>
                </a:ext>
              </a:extLst>
            </p:cNvPr>
            <p:cNvCxnSpPr>
              <a:cxnSpLocks/>
            </p:cNvCxnSpPr>
            <p:nvPr/>
          </p:nvCxnSpPr>
          <p:spPr>
            <a:xfrm>
              <a:off x="7751155" y="4709756"/>
              <a:ext cx="134060" cy="7717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0AFC45-0EF2-21AD-E390-92DCFA081E11}"/>
              </a:ext>
            </a:extLst>
          </p:cNvPr>
          <p:cNvSpPr txBox="1"/>
          <p:nvPr/>
        </p:nvSpPr>
        <p:spPr>
          <a:xfrm>
            <a:off x="374181" y="277618"/>
            <a:ext cx="7108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Problems in formalizing physical concepts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3804AC9-9480-C76E-ED58-6809E69160E5}"/>
              </a:ext>
            </a:extLst>
          </p:cNvPr>
          <p:cNvCxnSpPr>
            <a:cxnSpLocks/>
          </p:cNvCxnSpPr>
          <p:nvPr/>
        </p:nvCxnSpPr>
        <p:spPr>
          <a:xfrm flipV="1">
            <a:off x="2375588" y="2758457"/>
            <a:ext cx="1274079" cy="51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4B453DF-B612-6D77-7974-917F99E4C240}"/>
              </a:ext>
            </a:extLst>
          </p:cNvPr>
          <p:cNvSpPr txBox="1"/>
          <p:nvPr/>
        </p:nvSpPr>
        <p:spPr>
          <a:xfrm>
            <a:off x="847687" y="2424583"/>
            <a:ext cx="199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concepts are “fuzzy”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9F295-9BC8-6541-D6F0-86CFE9CC0D5E}"/>
              </a:ext>
            </a:extLst>
          </p:cNvPr>
          <p:cNvSpPr txBox="1"/>
          <p:nvPr/>
        </p:nvSpPr>
        <p:spPr>
          <a:xfrm>
            <a:off x="8190033" y="1194304"/>
            <a:ext cx="345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Mathematical concepts are “crisper idealizations”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37DC2EF-41DD-4D72-1638-AFD71408E8E2}"/>
              </a:ext>
            </a:extLst>
          </p:cNvPr>
          <p:cNvCxnSpPr>
            <a:cxnSpLocks/>
          </p:cNvCxnSpPr>
          <p:nvPr/>
        </p:nvCxnSpPr>
        <p:spPr>
          <a:xfrm flipH="1">
            <a:off x="7076290" y="1878669"/>
            <a:ext cx="972495" cy="570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EB80A56-3AA0-8736-5516-3C61A4A0281E}"/>
              </a:ext>
            </a:extLst>
          </p:cNvPr>
          <p:cNvSpPr txBox="1"/>
          <p:nvPr/>
        </p:nvSpPr>
        <p:spPr>
          <a:xfrm>
            <a:off x="566449" y="3400903"/>
            <a:ext cx="29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Physical concepts may have circular definitions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946D11C-B32F-E0DE-41FE-6104F8FD7404}"/>
              </a:ext>
            </a:extLst>
          </p:cNvPr>
          <p:cNvCxnSpPr>
            <a:cxnSpLocks/>
          </p:cNvCxnSpPr>
          <p:nvPr/>
        </p:nvCxnSpPr>
        <p:spPr>
          <a:xfrm flipV="1">
            <a:off x="3195178" y="3765865"/>
            <a:ext cx="1126180" cy="14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8E396FD-ADFB-8C41-E0A3-1B7EF35A579A}"/>
              </a:ext>
            </a:extLst>
          </p:cNvPr>
          <p:cNvSpPr txBox="1"/>
          <p:nvPr/>
        </p:nvSpPr>
        <p:spPr>
          <a:xfrm>
            <a:off x="7622945" y="2650135"/>
            <a:ext cx="336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Mathematical concepts cannot have circular definitions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021AFEE-A256-ED4A-A487-981290021063}"/>
              </a:ext>
            </a:extLst>
          </p:cNvPr>
          <p:cNvCxnSpPr>
            <a:cxnSpLocks/>
          </p:cNvCxnSpPr>
          <p:nvPr/>
        </p:nvCxnSpPr>
        <p:spPr>
          <a:xfrm flipH="1">
            <a:off x="7031367" y="3138024"/>
            <a:ext cx="531170" cy="577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6589AE1-81C6-CB1A-867E-732576B0750B}"/>
              </a:ext>
            </a:extLst>
          </p:cNvPr>
          <p:cNvCxnSpPr>
            <a:cxnSpLocks/>
          </p:cNvCxnSpPr>
          <p:nvPr/>
        </p:nvCxnSpPr>
        <p:spPr>
          <a:xfrm flipV="1">
            <a:off x="4604402" y="3813383"/>
            <a:ext cx="442463" cy="664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670E2E2-1240-D577-A912-55C56C88985F}"/>
              </a:ext>
            </a:extLst>
          </p:cNvPr>
          <p:cNvSpPr txBox="1"/>
          <p:nvPr/>
        </p:nvSpPr>
        <p:spPr>
          <a:xfrm>
            <a:off x="272764" y="4619053"/>
            <a:ext cx="41881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Some concepts will</a:t>
            </a:r>
            <a:br>
              <a:rPr lang="en-US" sz="3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have to remain informal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E87146-D1A0-9FD2-C9BF-7F372FA17B27}"/>
              </a:ext>
            </a:extLst>
          </p:cNvPr>
          <p:cNvCxnSpPr>
            <a:cxnSpLocks/>
          </p:cNvCxnSpPr>
          <p:nvPr/>
        </p:nvCxnSpPr>
        <p:spPr>
          <a:xfrm>
            <a:off x="3306863" y="1518187"/>
            <a:ext cx="621368" cy="258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F154DF2-A09A-F706-D82F-BB34DD8A3393}"/>
              </a:ext>
            </a:extLst>
          </p:cNvPr>
          <p:cNvSpPr txBox="1"/>
          <p:nvPr/>
        </p:nvSpPr>
        <p:spPr>
          <a:xfrm>
            <a:off x="869027" y="926929"/>
            <a:ext cx="262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Physical objects live in the</a:t>
            </a:r>
            <a:br>
              <a:rPr lang="en-US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physical (informal)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D4764-979C-0062-BDF0-487551E90844}"/>
              </a:ext>
            </a:extLst>
          </p:cNvPr>
          <p:cNvSpPr txBox="1"/>
          <p:nvPr/>
        </p:nvSpPr>
        <p:spPr>
          <a:xfrm>
            <a:off x="1258450" y="1549110"/>
            <a:ext cx="19991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85000"/>
                  </a:schemeClr>
                </a:solidFill>
              </a:rPr>
              <a:t>(e.g. connection to experiment is outside of the formal system)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320F1EB-540E-425A-9FE1-D1D058AE0205}"/>
              </a:ext>
            </a:extLst>
          </p:cNvPr>
          <p:cNvCxnSpPr>
            <a:cxnSpLocks/>
          </p:cNvCxnSpPr>
          <p:nvPr/>
        </p:nvCxnSpPr>
        <p:spPr>
          <a:xfrm flipH="1" flipV="1">
            <a:off x="5688281" y="2674862"/>
            <a:ext cx="859456" cy="1988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14B8BCD-2726-F85E-BEF6-28940A3AEDC1}"/>
              </a:ext>
            </a:extLst>
          </p:cNvPr>
          <p:cNvSpPr txBox="1"/>
          <p:nvPr/>
        </p:nvSpPr>
        <p:spPr>
          <a:xfrm>
            <a:off x="4156506" y="4574235"/>
            <a:ext cx="5263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Choose axioms/primitive notions so that the justification is straightforward </a:t>
            </a:r>
          </a:p>
        </p:txBody>
      </p:sp>
    </p:spTree>
    <p:extLst>
      <p:ext uri="{BB962C8B-B14F-4D97-AF65-F5344CB8AC3E}">
        <p14:creationId xmlns:p14="http://schemas.microsoft.com/office/powerpoint/2010/main" val="122437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0BEED8-8414-A7B3-6D8E-30150BCE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0ABFCE-D056-DE2D-EF38-CAD82188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749C3-4453-46BC-6E85-9E05AE5FFA0D}"/>
              </a:ext>
            </a:extLst>
          </p:cNvPr>
          <p:cNvSpPr txBox="1"/>
          <p:nvPr/>
        </p:nvSpPr>
        <p:spPr>
          <a:xfrm>
            <a:off x="2343476" y="216071"/>
            <a:ext cx="880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What should our primitive “informal” notion be?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F27801A-4993-696E-17B4-7BA034A4BCAA}"/>
              </a:ext>
            </a:extLst>
          </p:cNvPr>
          <p:cNvCxnSpPr>
            <a:cxnSpLocks/>
          </p:cNvCxnSpPr>
          <p:nvPr/>
        </p:nvCxnSpPr>
        <p:spPr>
          <a:xfrm>
            <a:off x="1725672" y="898896"/>
            <a:ext cx="357510" cy="252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736E9A2-B3DE-0DDA-7BEE-E23A95B04E41}"/>
              </a:ext>
            </a:extLst>
          </p:cNvPr>
          <p:cNvSpPr txBox="1"/>
          <p:nvPr/>
        </p:nvSpPr>
        <p:spPr>
          <a:xfrm>
            <a:off x="414883" y="450255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Guiding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626708-8F06-0E0A-F7B2-D4C355D63780}"/>
                  </a:ext>
                </a:extLst>
              </p:cNvPr>
              <p:cNvSpPr txBox="1"/>
              <p:nvPr/>
            </p:nvSpPr>
            <p:spPr>
              <a:xfrm>
                <a:off x="1347651" y="2798248"/>
                <a:ext cx="48879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Universal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same for everybody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626708-8F06-0E0A-F7B2-D4C355D63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1" y="2798248"/>
                <a:ext cx="4887941" cy="523220"/>
              </a:xfrm>
              <a:prstGeom prst="rect">
                <a:avLst/>
              </a:prstGeom>
              <a:blipFill>
                <a:blip r:embed="rId2"/>
                <a:stretch>
                  <a:fillRect l="-2494" t="-10465" r="-1247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E6967-BCDC-FE53-306C-84433B331CAE}"/>
                  </a:ext>
                </a:extLst>
              </p:cNvPr>
              <p:cNvSpPr txBox="1"/>
              <p:nvPr/>
            </p:nvSpPr>
            <p:spPr>
              <a:xfrm>
                <a:off x="1347651" y="3489159"/>
                <a:ext cx="79685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Non-contradictory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something is either true or false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3E6967-BCDC-FE53-306C-84433B331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1" y="3489159"/>
                <a:ext cx="7968528" cy="523220"/>
              </a:xfrm>
              <a:prstGeom prst="rect">
                <a:avLst/>
              </a:prstGeom>
              <a:blipFill>
                <a:blip r:embed="rId3"/>
                <a:stretch>
                  <a:fillRect l="-1530" t="-10465" r="-68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1F4816-9CE1-2AC5-38C8-D5DE360072BA}"/>
                  </a:ext>
                </a:extLst>
              </p:cNvPr>
              <p:cNvSpPr txBox="1"/>
              <p:nvPr/>
            </p:nvSpPr>
            <p:spPr>
              <a:xfrm>
                <a:off x="1347651" y="4183642"/>
                <a:ext cx="79832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Evidence based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truth is determined experimentally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1F4816-9CE1-2AC5-38C8-D5DE3600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1" y="4183642"/>
                <a:ext cx="7983211" cy="523220"/>
              </a:xfrm>
              <a:prstGeom prst="rect">
                <a:avLst/>
              </a:prstGeom>
              <a:blipFill>
                <a:blip r:embed="rId4"/>
                <a:stretch>
                  <a:fillRect l="-1527" t="-10465" r="-22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EF10501-973C-8050-BCFC-B775A859A85A}"/>
              </a:ext>
            </a:extLst>
          </p:cNvPr>
          <p:cNvSpPr txBox="1"/>
          <p:nvPr/>
        </p:nvSpPr>
        <p:spPr>
          <a:xfrm>
            <a:off x="365762" y="1081788"/>
            <a:ext cx="11460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Principle of scientific objectivity: </a:t>
            </a:r>
            <a:r>
              <a:rPr lang="en-US" sz="4000" dirty="0"/>
              <a:t>science is universal, non-contradictory and evidence based.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E609B5-D618-E37C-920A-AF76A17B8D63}"/>
              </a:ext>
            </a:extLst>
          </p:cNvPr>
          <p:cNvCxnSpPr>
            <a:cxnSpLocks/>
          </p:cNvCxnSpPr>
          <p:nvPr/>
        </p:nvCxnSpPr>
        <p:spPr>
          <a:xfrm flipH="1">
            <a:off x="6620807" y="2813146"/>
            <a:ext cx="1423886" cy="260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2926D9-C6AB-9E22-A29E-4FF1DA26F674}"/>
              </a:ext>
            </a:extLst>
          </p:cNvPr>
          <p:cNvCxnSpPr>
            <a:cxnSpLocks/>
          </p:cNvCxnSpPr>
          <p:nvPr/>
        </p:nvCxnSpPr>
        <p:spPr>
          <a:xfrm flipH="1">
            <a:off x="7386452" y="2943177"/>
            <a:ext cx="726271" cy="545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B5E928-66D1-F94B-88A7-AC9705CAD016}"/>
              </a:ext>
            </a:extLst>
          </p:cNvPr>
          <p:cNvSpPr txBox="1"/>
          <p:nvPr/>
        </p:nvSpPr>
        <p:spPr>
          <a:xfrm>
            <a:off x="8112723" y="2470230"/>
            <a:ext cx="313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Suggest logic as fundamental 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818934-D1C9-650B-CEB9-AF65BB4B2546}"/>
              </a:ext>
            </a:extLst>
          </p:cNvPr>
          <p:cNvSpPr txBox="1"/>
          <p:nvPr/>
        </p:nvSpPr>
        <p:spPr>
          <a:xfrm>
            <a:off x="8878368" y="2839562"/>
            <a:ext cx="1480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like mathematics!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347EA72-BD8C-4E90-01CA-476796C50872}"/>
              </a:ext>
            </a:extLst>
          </p:cNvPr>
          <p:cNvCxnSpPr>
            <a:cxnSpLocks/>
          </p:cNvCxnSpPr>
          <p:nvPr/>
        </p:nvCxnSpPr>
        <p:spPr>
          <a:xfrm flipH="1" flipV="1">
            <a:off x="5947039" y="4706862"/>
            <a:ext cx="529390" cy="212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6D6AD69-F3A9-7A2B-7F2A-06E798C795CC}"/>
              </a:ext>
            </a:extLst>
          </p:cNvPr>
          <p:cNvSpPr txBox="1"/>
          <p:nvPr/>
        </p:nvSpPr>
        <p:spPr>
          <a:xfrm>
            <a:off x="6476429" y="4754661"/>
            <a:ext cx="243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with some extensions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BF041F-0D85-5B0E-E060-695DD2CA40E5}"/>
                  </a:ext>
                </a:extLst>
              </p:cNvPr>
              <p:cNvSpPr txBox="1"/>
              <p:nvPr/>
            </p:nvSpPr>
            <p:spPr>
              <a:xfrm>
                <a:off x="522783" y="5333970"/>
                <a:ext cx="88080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Logic of experimentally verifiable statements!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BF041F-0D85-5B0E-E060-695DD2CA4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83" y="5333970"/>
                <a:ext cx="8808079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782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86B40A-8438-D011-B849-FF21ACBF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50824-E517-18C0-AE36-1285A51D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FB66CA8-AC77-0570-9368-B49DDD3B89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955" y="270649"/>
                <a:ext cx="11984090" cy="496824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Not “verifiable statements”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Chocolate tastes good (not universal)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It is immoral to kill one person to save ten (not universal and/or evidence based)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The number 4 is prime (not evidence based)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This statement is false (not non-contradictory)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The mass of the photon is exactly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eV (not verifiable due to infinite precision)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“Verifiable statements”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The mass of the photon is less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dirty="0"/>
                  <a:t> eV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If the height of the mercury column is between 24 and 25 millimeters then its temperature is between 24 and 25 Celsius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If I take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±0.01</m:t>
                    </m:r>
                  </m:oMath>
                </a14:m>
                <a:r>
                  <a:rPr lang="en-US" dirty="0"/>
                  <a:t> Kg of Sodium-24 and wait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15±0.01</m:t>
                    </m:r>
                  </m:oMath>
                </a14:m>
                <a:r>
                  <a:rPr lang="en-US" dirty="0"/>
                  <a:t> hours</a:t>
                </a:r>
                <a:br>
                  <a:rPr lang="en-US" dirty="0"/>
                </a:br>
                <a:r>
                  <a:rPr lang="en-US" dirty="0"/>
                  <a:t>there will be only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±0.01</m:t>
                    </m:r>
                  </m:oMath>
                </a14:m>
                <a:r>
                  <a:rPr lang="en-US" dirty="0"/>
                  <a:t> Kg left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9FB66CA8-AC77-0570-9368-B49DDD3B8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5" y="270649"/>
                <a:ext cx="11984090" cy="4968248"/>
              </a:xfrm>
              <a:prstGeom prst="rect">
                <a:avLst/>
              </a:prstGeom>
              <a:blipFill>
                <a:blip r:embed="rId2"/>
                <a:stretch>
                  <a:fillRect l="-1017" t="-1963" r="-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7631178-EDEA-D346-9946-A3895CC756E2}"/>
              </a:ext>
            </a:extLst>
          </p:cNvPr>
          <p:cNvSpPr txBox="1"/>
          <p:nvPr/>
        </p:nvSpPr>
        <p:spPr>
          <a:xfrm>
            <a:off x="522783" y="5333970"/>
            <a:ext cx="8808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 scientific theory needs “at least” the concept of a verifiable statement: good primitive notion</a:t>
            </a:r>
          </a:p>
        </p:txBody>
      </p:sp>
    </p:spTree>
    <p:extLst>
      <p:ext uri="{BB962C8B-B14F-4D97-AF65-F5344CB8AC3E}">
        <p14:creationId xmlns:p14="http://schemas.microsoft.com/office/powerpoint/2010/main" val="268292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5216-23D7-5A3D-FF8F-EDA6B9EE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B914-F7F9-E8B1-F8B0-65851756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good part of physics must remain informal</a:t>
            </a:r>
          </a:p>
          <a:p>
            <a:r>
              <a:rPr lang="en-US" dirty="0"/>
              <a:t>Formal part is “precise” because it represents only an idealized part</a:t>
            </a:r>
          </a:p>
          <a:p>
            <a:r>
              <a:rPr lang="en-US" dirty="0"/>
              <a:t>Pragmatic considerations as to what is formalized</a:t>
            </a:r>
          </a:p>
          <a:p>
            <a:r>
              <a:rPr lang="en-US" dirty="0"/>
              <a:t>We take verifiable statements as the basic building blocks of our formal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7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05AF1D-FB5C-4BE3-8056-66648EC1200E}"/>
              </a:ext>
            </a:extLst>
          </p:cNvPr>
          <p:cNvSpPr/>
          <p:nvPr/>
        </p:nvSpPr>
        <p:spPr>
          <a:xfrm>
            <a:off x="217215" y="419151"/>
            <a:ext cx="8706325" cy="5860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endParaRPr lang="en-US" sz="4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8A5DF8-A935-4451-A1FD-CAC9745870F0}"/>
              </a:ext>
            </a:extLst>
          </p:cNvPr>
          <p:cNvSpPr/>
          <p:nvPr/>
        </p:nvSpPr>
        <p:spPr>
          <a:xfrm>
            <a:off x="3205926" y="1153659"/>
            <a:ext cx="2841002" cy="1575802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3C1DD7-BF5D-4C54-9B2A-61829FF4CF02}"/>
              </a:ext>
            </a:extLst>
          </p:cNvPr>
          <p:cNvSpPr/>
          <p:nvPr/>
        </p:nvSpPr>
        <p:spPr>
          <a:xfrm>
            <a:off x="1093327" y="1038924"/>
            <a:ext cx="3372782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028B1-9F4B-4531-8B24-F6076A794B68}"/>
              </a:ext>
            </a:extLst>
          </p:cNvPr>
          <p:cNvSpPr txBox="1"/>
          <p:nvPr/>
        </p:nvSpPr>
        <p:spPr>
          <a:xfrm>
            <a:off x="1311489" y="1843414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Classical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phase-space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1543D64-B60C-4D5B-8E44-F4CF086D58FD}"/>
              </a:ext>
            </a:extLst>
          </p:cNvPr>
          <p:cNvSpPr/>
          <p:nvPr/>
        </p:nvSpPr>
        <p:spPr>
          <a:xfrm>
            <a:off x="386991" y="604343"/>
            <a:ext cx="8320380" cy="2321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52D1B1-BA15-40EE-B115-B32AF691443F}"/>
              </a:ext>
            </a:extLst>
          </p:cNvPr>
          <p:cNvSpPr/>
          <p:nvPr/>
        </p:nvSpPr>
        <p:spPr>
          <a:xfrm>
            <a:off x="3668267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Determinism/</a:t>
            </a:r>
          </a:p>
          <a:p>
            <a:pPr algn="ctr"/>
            <a:r>
              <a:rPr lang="en-US" dirty="0"/>
              <a:t>reversibility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39A5C2-B9A4-4FAC-85D6-9083F70B9D6D}"/>
              </a:ext>
            </a:extLst>
          </p:cNvPr>
          <p:cNvSpPr/>
          <p:nvPr/>
        </p:nvSpPr>
        <p:spPr>
          <a:xfrm>
            <a:off x="6243208" y="3110839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Irreducibility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734DB0-6073-4171-A633-8370B128B88F}"/>
              </a:ext>
            </a:extLst>
          </p:cNvPr>
          <p:cNvSpPr/>
          <p:nvPr/>
        </p:nvSpPr>
        <p:spPr>
          <a:xfrm>
            <a:off x="1093329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Infinitesimal reducibility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48FA2-6A9F-45B7-A624-0282558AB74F}"/>
              </a:ext>
            </a:extLst>
          </p:cNvPr>
          <p:cNvCxnSpPr>
            <a:cxnSpLocks/>
          </p:cNvCxnSpPr>
          <p:nvPr/>
        </p:nvCxnSpPr>
        <p:spPr>
          <a:xfrm flipV="1">
            <a:off x="2089610" y="2666607"/>
            <a:ext cx="93743" cy="356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626F01-FB40-435D-B46F-2ECF950C30C4}"/>
              </a:ext>
            </a:extLst>
          </p:cNvPr>
          <p:cNvCxnSpPr>
            <a:cxnSpLocks/>
          </p:cNvCxnSpPr>
          <p:nvPr/>
        </p:nvCxnSpPr>
        <p:spPr>
          <a:xfrm flipH="1" flipV="1">
            <a:off x="6907177" y="2472055"/>
            <a:ext cx="375705" cy="55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39E25D-DE4F-4055-8DEC-D44B711FE70D}"/>
              </a:ext>
            </a:extLst>
          </p:cNvPr>
          <p:cNvSpPr/>
          <p:nvPr/>
        </p:nvSpPr>
        <p:spPr>
          <a:xfrm>
            <a:off x="4786745" y="840769"/>
            <a:ext cx="3381056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EB226-3EAD-4204-8E47-54A6522DADA2}"/>
              </a:ext>
            </a:extLst>
          </p:cNvPr>
          <p:cNvSpPr txBox="1"/>
          <p:nvPr/>
        </p:nvSpPr>
        <p:spPr>
          <a:xfrm>
            <a:off x="6329362" y="1588047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Quantum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state-space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FD0A5-696D-414F-9A67-031DA6EB7982}"/>
              </a:ext>
            </a:extLst>
          </p:cNvPr>
          <p:cNvSpPr/>
          <p:nvPr/>
        </p:nvSpPr>
        <p:spPr>
          <a:xfrm>
            <a:off x="3203764" y="1153659"/>
            <a:ext cx="2841002" cy="1575802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396737-F4DF-40E1-8971-5208B735B12D}"/>
              </a:ext>
            </a:extLst>
          </p:cNvPr>
          <p:cNvSpPr txBox="1"/>
          <p:nvPr/>
        </p:nvSpPr>
        <p:spPr>
          <a:xfrm>
            <a:off x="3201601" y="1542643"/>
            <a:ext cx="12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Hamiltonian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mechanics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6D6C16-1E60-4542-BA59-D6103BCD962E}"/>
              </a:ext>
            </a:extLst>
          </p:cNvPr>
          <p:cNvSpPr txBox="1"/>
          <p:nvPr/>
        </p:nvSpPr>
        <p:spPr>
          <a:xfrm>
            <a:off x="4784582" y="1472789"/>
            <a:ext cx="12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Unitary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evolution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DAED2C-604C-4226-986F-A3B4728FCF52}"/>
              </a:ext>
            </a:extLst>
          </p:cNvPr>
          <p:cNvCxnSpPr>
            <a:cxnSpLocks/>
          </p:cNvCxnSpPr>
          <p:nvPr/>
        </p:nvCxnSpPr>
        <p:spPr>
          <a:xfrm flipV="1">
            <a:off x="4818719" y="2795175"/>
            <a:ext cx="0" cy="22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EFA99A-5704-4E26-BD68-97B37F07D79E}"/>
              </a:ext>
            </a:extLst>
          </p:cNvPr>
          <p:cNvSpPr txBox="1"/>
          <p:nvPr/>
        </p:nvSpPr>
        <p:spPr>
          <a:xfrm>
            <a:off x="3504080" y="202387"/>
            <a:ext cx="54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Space of the well-posed scientific theories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0EE02-FCB7-78A4-BD2F-3C3938BEF638}"/>
              </a:ext>
            </a:extLst>
          </p:cNvPr>
          <p:cNvSpPr txBox="1"/>
          <p:nvPr/>
        </p:nvSpPr>
        <p:spPr>
          <a:xfrm>
            <a:off x="9029428" y="731147"/>
            <a:ext cx="3162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E867-5109-DF14-F3B9-663C6E555FC0}"/>
              </a:ext>
            </a:extLst>
          </p:cNvPr>
          <p:cNvSpPr txBox="1"/>
          <p:nvPr/>
        </p:nvSpPr>
        <p:spPr>
          <a:xfrm>
            <a:off x="9075905" y="1401461"/>
            <a:ext cx="311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Specializations of the general theory under the different 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CF7AB-94A5-DF06-256C-9AABB368F5C6}"/>
              </a:ext>
            </a:extLst>
          </p:cNvPr>
          <p:cNvSpPr txBox="1"/>
          <p:nvPr/>
        </p:nvSpPr>
        <p:spPr>
          <a:xfrm>
            <a:off x="8933514" y="3105834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F471-99F1-01AB-D75F-055F90A13CC2}"/>
              </a:ext>
            </a:extLst>
          </p:cNvPr>
          <p:cNvSpPr txBox="1"/>
          <p:nvPr/>
        </p:nvSpPr>
        <p:spPr>
          <a:xfrm>
            <a:off x="6329362" y="4414852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D77C8-C51F-2102-2E8B-CB4CA65E00B0}"/>
              </a:ext>
            </a:extLst>
          </p:cNvPr>
          <p:cNvSpPr txBox="1"/>
          <p:nvPr/>
        </p:nvSpPr>
        <p:spPr>
          <a:xfrm>
            <a:off x="6375839" y="5263869"/>
            <a:ext cx="311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requirements and definitions valid in all theories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7A09A-B701-734C-CD27-6DCF239CFC78}"/>
              </a:ext>
            </a:extLst>
          </p:cNvPr>
          <p:cNvSpPr/>
          <p:nvPr/>
        </p:nvSpPr>
        <p:spPr>
          <a:xfrm>
            <a:off x="217215" y="55946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Experimental verifiability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5C0B0-3CE3-BE26-9B12-79433ACA5230}"/>
              </a:ext>
            </a:extLst>
          </p:cNvPr>
          <p:cNvSpPr/>
          <p:nvPr/>
        </p:nvSpPr>
        <p:spPr>
          <a:xfrm>
            <a:off x="219377" y="48834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Information granularity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4350C-5533-4F33-7A6B-9766C47E7176}"/>
              </a:ext>
            </a:extLst>
          </p:cNvPr>
          <p:cNvSpPr/>
          <p:nvPr/>
        </p:nvSpPr>
        <p:spPr>
          <a:xfrm>
            <a:off x="219377" y="41722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States and processes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0E43C3-FB2C-AFD5-DA0F-F8C16F640A08}"/>
              </a:ext>
            </a:extLst>
          </p:cNvPr>
          <p:cNvCxnSpPr/>
          <p:nvPr/>
        </p:nvCxnSpPr>
        <p:spPr>
          <a:xfrm>
            <a:off x="217215" y="4070555"/>
            <a:ext cx="870632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87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5AA6-6A80-288A-ED2F-2D37DC91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logic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DE5CE-856F-8A80-6672-9263A28E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0D31A-7194-8549-3919-40BFFC3B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A0D7E-ADCC-88CA-5217-A37B1824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02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DA532-55A8-44C3-B21F-8B4B0E0A10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46" y="3845175"/>
            <a:ext cx="5949585" cy="7601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9982558-973F-4BBF-97E3-274D6B7E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21" y="2348300"/>
            <a:ext cx="5956917" cy="7474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914F630-81F1-40CD-852B-A2D402FB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38" y="676737"/>
            <a:ext cx="5949585" cy="760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F611E1B-06E5-4C23-AE8C-2059AE0AF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0070091"/>
                  </p:ext>
                </p:extLst>
              </p:nvPr>
            </p:nvGraphicFramePr>
            <p:xfrm>
              <a:off x="1034466" y="2004636"/>
              <a:ext cx="24127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318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91715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F611E1B-06E5-4C23-AE8C-2059AE0AF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0070091"/>
                  </p:ext>
                </p:extLst>
              </p:nvPr>
            </p:nvGraphicFramePr>
            <p:xfrm>
              <a:off x="1034466" y="2004636"/>
              <a:ext cx="2412732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318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603183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10" t="-1639" r="-305051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1639" r="-202000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020" t="-1639" r="-104040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2020" t="-1639" r="-4040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917158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E15C07CC-63C3-4218-AD34-94817B8C55B8}"/>
              </a:ext>
            </a:extLst>
          </p:cNvPr>
          <p:cNvGrpSpPr/>
          <p:nvPr/>
        </p:nvGrpSpPr>
        <p:grpSpPr>
          <a:xfrm>
            <a:off x="7683803" y="125196"/>
            <a:ext cx="3815947" cy="1707449"/>
            <a:chOff x="7683803" y="1294923"/>
            <a:chExt cx="3815947" cy="170744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8C88B54-44A7-4144-89BF-F7C3D2BC6BF7}"/>
                </a:ext>
              </a:extLst>
            </p:cNvPr>
            <p:cNvSpPr/>
            <p:nvPr/>
          </p:nvSpPr>
          <p:spPr>
            <a:xfrm>
              <a:off x="7683803" y="1294923"/>
              <a:ext cx="3815947" cy="1707449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F06A49-027B-48F5-85B6-4E1B1472209C}"/>
                </a:ext>
              </a:extLst>
            </p:cNvPr>
            <p:cNvSpPr/>
            <p:nvPr/>
          </p:nvSpPr>
          <p:spPr>
            <a:xfrm>
              <a:off x="8740999" y="270405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C06125D-768E-4769-B964-815EE0FFC623}"/>
                </a:ext>
              </a:extLst>
            </p:cNvPr>
            <p:cNvSpPr/>
            <p:nvPr/>
          </p:nvSpPr>
          <p:spPr>
            <a:xfrm>
              <a:off x="10406680" y="236661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617D0D-C3A4-4E6D-9755-CE2F3FDB56C4}"/>
                </a:ext>
              </a:extLst>
            </p:cNvPr>
            <p:cNvSpPr/>
            <p:nvPr/>
          </p:nvSpPr>
          <p:spPr>
            <a:xfrm>
              <a:off x="9187842" y="179260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44CFD78-4B54-4D69-AEF1-793625FEF7C3}"/>
                </a:ext>
              </a:extLst>
            </p:cNvPr>
            <p:cNvSpPr/>
            <p:nvPr/>
          </p:nvSpPr>
          <p:spPr>
            <a:xfrm>
              <a:off x="9278098" y="234450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26FDC1D-44CB-427E-B9B0-D2E32DB88F64}"/>
                </a:ext>
              </a:extLst>
            </p:cNvPr>
            <p:cNvSpPr/>
            <p:nvPr/>
          </p:nvSpPr>
          <p:spPr>
            <a:xfrm>
              <a:off x="8773550" y="206189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322C94-2A04-449B-813D-04A7D83C1D7C}"/>
                </a:ext>
              </a:extLst>
            </p:cNvPr>
            <p:cNvSpPr/>
            <p:nvPr/>
          </p:nvSpPr>
          <p:spPr>
            <a:xfrm>
              <a:off x="8269002" y="214327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003F69-FD4B-4AC5-BDD7-5EA1377BAACD}"/>
                </a:ext>
              </a:extLst>
            </p:cNvPr>
            <p:cNvSpPr/>
            <p:nvPr/>
          </p:nvSpPr>
          <p:spPr>
            <a:xfrm>
              <a:off x="10048429" y="259988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4D74A68-BF30-4763-811D-F776A61946C5}"/>
                </a:ext>
              </a:extLst>
            </p:cNvPr>
            <p:cNvSpPr/>
            <p:nvPr/>
          </p:nvSpPr>
          <p:spPr>
            <a:xfrm>
              <a:off x="10477701" y="190721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3459BD4-B66D-4CF0-AE65-E47AC81E2F20}"/>
                </a:ext>
              </a:extLst>
            </p:cNvPr>
            <p:cNvSpPr/>
            <p:nvPr/>
          </p:nvSpPr>
          <p:spPr>
            <a:xfrm>
              <a:off x="8482612" y="166071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2E3F496-83B7-46C6-B99A-DF617AD19FAC}"/>
                </a:ext>
              </a:extLst>
            </p:cNvPr>
            <p:cNvSpPr/>
            <p:nvPr/>
          </p:nvSpPr>
          <p:spPr>
            <a:xfrm>
              <a:off x="9538302" y="150550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3A57D72-1F15-4206-9BFF-03253EBC0A4C}"/>
                </a:ext>
              </a:extLst>
            </p:cNvPr>
            <p:cNvSpPr/>
            <p:nvPr/>
          </p:nvSpPr>
          <p:spPr>
            <a:xfrm>
              <a:off x="9972038" y="162520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3798F66-6B45-4B0E-8A25-11FEDC348ADA}"/>
                </a:ext>
              </a:extLst>
            </p:cNvPr>
            <p:cNvSpPr/>
            <p:nvPr/>
          </p:nvSpPr>
          <p:spPr>
            <a:xfrm>
              <a:off x="10914552" y="197823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658D733-1600-45EC-8EF3-402E6D0CD410}"/>
                </a:ext>
              </a:extLst>
            </p:cNvPr>
            <p:cNvSpPr/>
            <p:nvPr/>
          </p:nvSpPr>
          <p:spPr>
            <a:xfrm>
              <a:off x="9744177" y="234006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8C13F5D-34F4-4DCA-8D46-916A52D37475}"/>
                </a:ext>
              </a:extLst>
            </p:cNvPr>
            <p:cNvSpPr/>
            <p:nvPr/>
          </p:nvSpPr>
          <p:spPr>
            <a:xfrm>
              <a:off x="9504582" y="269301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35E6F4-04A5-4FB5-9F70-670B9B718BDD}"/>
                  </a:ext>
                </a:extLst>
              </p:cNvPr>
              <p:cNvSpPr txBox="1"/>
              <p:nvPr/>
            </p:nvSpPr>
            <p:spPr>
              <a:xfrm>
                <a:off x="11105622" y="1386435"/>
                <a:ext cx="4872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𝒮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035E6F4-04A5-4FB5-9F70-670B9B718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622" y="1386435"/>
                <a:ext cx="487249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ight Brace 57">
            <a:extLst>
              <a:ext uri="{FF2B5EF4-FFF2-40B4-BE49-F238E27FC236}">
                <a16:creationId xmlns:a16="http://schemas.microsoft.com/office/drawing/2014/main" id="{C85C66B0-FFBE-4F01-9135-4A1B527232F3}"/>
              </a:ext>
            </a:extLst>
          </p:cNvPr>
          <p:cNvSpPr/>
          <p:nvPr/>
        </p:nvSpPr>
        <p:spPr>
          <a:xfrm>
            <a:off x="3544221" y="2372463"/>
            <a:ext cx="285896" cy="11155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FBA056-5A3E-4079-8648-96E63561011F}"/>
                  </a:ext>
                </a:extLst>
              </p:cNvPr>
              <p:cNvSpPr txBox="1"/>
              <p:nvPr/>
            </p:nvSpPr>
            <p:spPr>
              <a:xfrm>
                <a:off x="3841261" y="2668619"/>
                <a:ext cx="76803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DFBA056-5A3E-4079-8648-96E635610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1261" y="2668619"/>
                <a:ext cx="76803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29C03B3-DF12-484D-81A9-B96AEB5F8311}"/>
                  </a:ext>
                </a:extLst>
              </p:cNvPr>
              <p:cNvSpPr txBox="1"/>
              <p:nvPr/>
            </p:nvSpPr>
            <p:spPr>
              <a:xfrm>
                <a:off x="342638" y="2376984"/>
                <a:ext cx="371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29C03B3-DF12-484D-81A9-B96AEB5F8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38" y="2376984"/>
                <a:ext cx="37144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CB2417C-E8B4-446B-94DF-B05BB99E6BCC}"/>
              </a:ext>
            </a:extLst>
          </p:cNvPr>
          <p:cNvCxnSpPr>
            <a:stCxn id="60" idx="3"/>
          </p:cNvCxnSpPr>
          <p:nvPr/>
        </p:nvCxnSpPr>
        <p:spPr>
          <a:xfrm>
            <a:off x="714085" y="2561650"/>
            <a:ext cx="2136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8">
                <a:extLst>
                  <a:ext uri="{FF2B5EF4-FFF2-40B4-BE49-F238E27FC236}">
                    <a16:creationId xmlns:a16="http://schemas.microsoft.com/office/drawing/2014/main" id="{824F8C12-78EC-4532-A105-CE653EF2C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9659685"/>
                  </p:ext>
                </p:extLst>
              </p:nvPr>
            </p:nvGraphicFramePr>
            <p:xfrm>
              <a:off x="4085112" y="4849525"/>
              <a:ext cx="2010892" cy="1478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272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91715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8">
                <a:extLst>
                  <a:ext uri="{FF2B5EF4-FFF2-40B4-BE49-F238E27FC236}">
                    <a16:creationId xmlns:a16="http://schemas.microsoft.com/office/drawing/2014/main" id="{824F8C12-78EC-4532-A105-CE653EF2C0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9659685"/>
                  </p:ext>
                </p:extLst>
              </p:nvPr>
            </p:nvGraphicFramePr>
            <p:xfrm>
              <a:off x="4085112" y="4849525"/>
              <a:ext cx="2010892" cy="1478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272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502723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205" t="-1667" r="-303614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101205" t="-1667" r="-203614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03659" t="-1667" r="-106098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300000" t="-1667" r="-4819" b="-3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91715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85AEF99-D7F9-43B8-BDA8-7F9E475E7C65}"/>
                  </a:ext>
                </a:extLst>
              </p:cNvPr>
              <p:cNvSpPr/>
              <p:nvPr/>
            </p:nvSpPr>
            <p:spPr>
              <a:xfrm>
                <a:off x="6475805" y="5253937"/>
                <a:ext cx="795102" cy="66945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𝔹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85AEF99-D7F9-43B8-BDA8-7F9E475E7C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805" y="5253937"/>
                <a:ext cx="795102" cy="6694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850BB2A1-81DB-458F-B7C3-F033A6044A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3132264"/>
                  </p:ext>
                </p:extLst>
              </p:nvPr>
            </p:nvGraphicFramePr>
            <p:xfrm>
              <a:off x="7683803" y="4830167"/>
              <a:ext cx="1305818" cy="14738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5818">
                      <a:extLst>
                        <a:ext uri="{9D8B030D-6E8A-4147-A177-3AD203B41FA5}">
                          <a16:colId xmlns:a16="http://schemas.microsoft.com/office/drawing/2014/main" val="1301492217"/>
                        </a:ext>
                      </a:extLst>
                    </a:gridCol>
                  </a:tblGrid>
                  <a:tr h="364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301203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2652746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7212249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44844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850BB2A1-81DB-458F-B7C3-F033A6044A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3132264"/>
                  </p:ext>
                </p:extLst>
              </p:nvPr>
            </p:nvGraphicFramePr>
            <p:xfrm>
              <a:off x="7683803" y="4830167"/>
              <a:ext cx="1305818" cy="14738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5818">
                      <a:extLst>
                        <a:ext uri="{9D8B030D-6E8A-4147-A177-3AD203B41FA5}">
                          <a16:colId xmlns:a16="http://schemas.microsoft.com/office/drawing/2014/main" val="1301492217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465" t="-1667" r="-1860" b="-33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7301203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2652746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7212249"/>
                      </a:ext>
                    </a:extLst>
                  </a:tr>
                  <a:tr h="3693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44844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0" name="Arrow: Right 69">
            <a:extLst>
              <a:ext uri="{FF2B5EF4-FFF2-40B4-BE49-F238E27FC236}">
                <a16:creationId xmlns:a16="http://schemas.microsoft.com/office/drawing/2014/main" id="{59717998-BF7F-44CD-94A1-DA037A67D8D5}"/>
              </a:ext>
            </a:extLst>
          </p:cNvPr>
          <p:cNvSpPr/>
          <p:nvPr/>
        </p:nvSpPr>
        <p:spPr>
          <a:xfrm>
            <a:off x="6166672" y="5475477"/>
            <a:ext cx="212518" cy="20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291AD78B-C728-4E1F-BAFD-76743AA1D4A8}"/>
              </a:ext>
            </a:extLst>
          </p:cNvPr>
          <p:cNvSpPr/>
          <p:nvPr/>
        </p:nvSpPr>
        <p:spPr>
          <a:xfrm>
            <a:off x="7366635" y="5475476"/>
            <a:ext cx="212518" cy="20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46C8C-A350-41B3-9315-83F7FB10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5E96B-A791-4AE0-9567-90A9B9C5F07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4129482" y="2843915"/>
            <a:ext cx="7879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axiom/definition has two parts: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Informal part: tells us what elements in the physical world we are characterizing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Formal part: how the elements are</a:t>
            </a:r>
            <a:br>
              <a:rPr lang="en-US" sz="2400" dirty="0"/>
            </a:br>
            <a:r>
              <a:rPr lang="en-US" sz="2400" dirty="0"/>
              <a:t>characterized mathematically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891B9-506E-6B9F-4B9E-4C0D7CC1364A}"/>
              </a:ext>
            </a:extLst>
          </p:cNvPr>
          <p:cNvGrpSpPr/>
          <p:nvPr/>
        </p:nvGrpSpPr>
        <p:grpSpPr>
          <a:xfrm>
            <a:off x="453928" y="2907261"/>
            <a:ext cx="3141467" cy="3195642"/>
            <a:chOff x="6564215" y="1073699"/>
            <a:chExt cx="4672586" cy="47531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E7BF1D-19EF-C36C-4459-D8F04E9A6F2E}"/>
                </a:ext>
              </a:extLst>
            </p:cNvPr>
            <p:cNvSpPr txBox="1"/>
            <p:nvPr/>
          </p:nvSpPr>
          <p:spPr>
            <a:xfrm>
              <a:off x="6838423" y="1105363"/>
              <a:ext cx="1834577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Informal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178465-519C-99EF-E889-4E1C4CF1412D}"/>
                </a:ext>
              </a:extLst>
            </p:cNvPr>
            <p:cNvSpPr txBox="1"/>
            <p:nvPr/>
          </p:nvSpPr>
          <p:spPr>
            <a:xfrm>
              <a:off x="9514188" y="1105363"/>
              <a:ext cx="1556493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Formal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205F8F-AFA4-F595-91D8-6B4FFD123F23}"/>
                </a:ext>
              </a:extLst>
            </p:cNvPr>
            <p:cNvCxnSpPr>
              <a:cxnSpLocks/>
            </p:cNvCxnSpPr>
            <p:nvPr/>
          </p:nvCxnSpPr>
          <p:spPr>
            <a:xfrm>
              <a:off x="9106292" y="1073699"/>
              <a:ext cx="0" cy="47531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76634C-8105-821D-6AA0-0BD3B6DDE696}"/>
                </a:ext>
              </a:extLst>
            </p:cNvPr>
            <p:cNvSpPr txBox="1"/>
            <p:nvPr/>
          </p:nvSpPr>
          <p:spPr>
            <a:xfrm>
              <a:off x="7123465" y="1778351"/>
              <a:ext cx="1264493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6D490E-9854-7F52-04AB-04AE7023761A}"/>
                </a:ext>
              </a:extLst>
            </p:cNvPr>
            <p:cNvSpPr txBox="1"/>
            <p:nvPr/>
          </p:nvSpPr>
          <p:spPr>
            <a:xfrm>
              <a:off x="9793124" y="1778351"/>
              <a:ext cx="998622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math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E13250-B18D-8628-2536-A1E54983C2D6}"/>
                </a:ext>
              </a:extLst>
            </p:cNvPr>
            <p:cNvSpPr/>
            <p:nvPr/>
          </p:nvSpPr>
          <p:spPr>
            <a:xfrm>
              <a:off x="7582998" y="2477124"/>
              <a:ext cx="576721" cy="593888"/>
            </a:xfrm>
            <a:custGeom>
              <a:avLst/>
              <a:gdLst>
                <a:gd name="connsiteX0" fmla="*/ 339365 w 576721"/>
                <a:gd name="connsiteY0" fmla="*/ 0 h 593888"/>
                <a:gd name="connsiteX1" fmla="*/ 339365 w 576721"/>
                <a:gd name="connsiteY1" fmla="*/ 0 h 593888"/>
                <a:gd name="connsiteX2" fmla="*/ 226244 w 576721"/>
                <a:gd name="connsiteY2" fmla="*/ 9427 h 593888"/>
                <a:gd name="connsiteX3" fmla="*/ 169683 w 576721"/>
                <a:gd name="connsiteY3" fmla="*/ 28280 h 593888"/>
                <a:gd name="connsiteX4" fmla="*/ 131975 w 576721"/>
                <a:gd name="connsiteY4" fmla="*/ 37707 h 593888"/>
                <a:gd name="connsiteX5" fmla="*/ 94268 w 576721"/>
                <a:gd name="connsiteY5" fmla="*/ 65987 h 593888"/>
                <a:gd name="connsiteX6" fmla="*/ 37707 w 576721"/>
                <a:gd name="connsiteY6" fmla="*/ 150829 h 593888"/>
                <a:gd name="connsiteX7" fmla="*/ 18854 w 576721"/>
                <a:gd name="connsiteY7" fmla="*/ 207389 h 593888"/>
                <a:gd name="connsiteX8" fmla="*/ 9427 w 576721"/>
                <a:gd name="connsiteY8" fmla="*/ 235670 h 593888"/>
                <a:gd name="connsiteX9" fmla="*/ 0 w 576721"/>
                <a:gd name="connsiteY9" fmla="*/ 263950 h 593888"/>
                <a:gd name="connsiteX10" fmla="*/ 9427 w 576721"/>
                <a:gd name="connsiteY10" fmla="*/ 461913 h 593888"/>
                <a:gd name="connsiteX11" fmla="*/ 28281 w 576721"/>
                <a:gd name="connsiteY11" fmla="*/ 490194 h 593888"/>
                <a:gd name="connsiteX12" fmla="*/ 141402 w 576721"/>
                <a:gd name="connsiteY12" fmla="*/ 565608 h 593888"/>
                <a:gd name="connsiteX13" fmla="*/ 197963 w 576721"/>
                <a:gd name="connsiteY13" fmla="*/ 593888 h 593888"/>
                <a:gd name="connsiteX14" fmla="*/ 546755 w 576721"/>
                <a:gd name="connsiteY14" fmla="*/ 584462 h 593888"/>
                <a:gd name="connsiteX15" fmla="*/ 575035 w 576721"/>
                <a:gd name="connsiteY15" fmla="*/ 565608 h 593888"/>
                <a:gd name="connsiteX16" fmla="*/ 565608 w 576721"/>
                <a:gd name="connsiteY16" fmla="*/ 405352 h 593888"/>
                <a:gd name="connsiteX17" fmla="*/ 556182 w 576721"/>
                <a:gd name="connsiteY17" fmla="*/ 377072 h 593888"/>
                <a:gd name="connsiteX18" fmla="*/ 490194 w 576721"/>
                <a:gd name="connsiteY18" fmla="*/ 348792 h 593888"/>
                <a:gd name="connsiteX19" fmla="*/ 405353 w 576721"/>
                <a:gd name="connsiteY19" fmla="*/ 339365 h 593888"/>
                <a:gd name="connsiteX20" fmla="*/ 386499 w 576721"/>
                <a:gd name="connsiteY20" fmla="*/ 311084 h 593888"/>
                <a:gd name="connsiteX21" fmla="*/ 386499 w 576721"/>
                <a:gd name="connsiteY21" fmla="*/ 216816 h 593888"/>
                <a:gd name="connsiteX22" fmla="*/ 414780 w 576721"/>
                <a:gd name="connsiteY22" fmla="*/ 197963 h 593888"/>
                <a:gd name="connsiteX23" fmla="*/ 452487 w 576721"/>
                <a:gd name="connsiteY23" fmla="*/ 150829 h 593888"/>
                <a:gd name="connsiteX24" fmla="*/ 461914 w 576721"/>
                <a:gd name="connsiteY24" fmla="*/ 113121 h 593888"/>
                <a:gd name="connsiteX25" fmla="*/ 452487 w 576721"/>
                <a:gd name="connsiteY25" fmla="*/ 47134 h 593888"/>
                <a:gd name="connsiteX26" fmla="*/ 424206 w 576721"/>
                <a:gd name="connsiteY26" fmla="*/ 28280 h 593888"/>
                <a:gd name="connsiteX27" fmla="*/ 377072 w 576721"/>
                <a:gd name="connsiteY27" fmla="*/ 18853 h 593888"/>
                <a:gd name="connsiteX28" fmla="*/ 339365 w 576721"/>
                <a:gd name="connsiteY28" fmla="*/ 0 h 5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721" h="593888">
                  <a:moveTo>
                    <a:pt x="339365" y="0"/>
                  </a:moveTo>
                  <a:lnTo>
                    <a:pt x="339365" y="0"/>
                  </a:lnTo>
                  <a:cubicBezTo>
                    <a:pt x="301658" y="3142"/>
                    <a:pt x="263567" y="3207"/>
                    <a:pt x="226244" y="9427"/>
                  </a:cubicBezTo>
                  <a:cubicBezTo>
                    <a:pt x="206641" y="12694"/>
                    <a:pt x="188963" y="23460"/>
                    <a:pt x="169683" y="28280"/>
                  </a:cubicBezTo>
                  <a:lnTo>
                    <a:pt x="131975" y="37707"/>
                  </a:lnTo>
                  <a:cubicBezTo>
                    <a:pt x="119406" y="47134"/>
                    <a:pt x="105377" y="54877"/>
                    <a:pt x="94268" y="65987"/>
                  </a:cubicBezTo>
                  <a:cubicBezTo>
                    <a:pt x="79765" y="80490"/>
                    <a:pt x="45185" y="134378"/>
                    <a:pt x="37707" y="150829"/>
                  </a:cubicBezTo>
                  <a:cubicBezTo>
                    <a:pt x="29483" y="168921"/>
                    <a:pt x="25138" y="188536"/>
                    <a:pt x="18854" y="207389"/>
                  </a:cubicBezTo>
                  <a:lnTo>
                    <a:pt x="9427" y="235670"/>
                  </a:lnTo>
                  <a:lnTo>
                    <a:pt x="0" y="263950"/>
                  </a:lnTo>
                  <a:cubicBezTo>
                    <a:pt x="3142" y="329938"/>
                    <a:pt x="1233" y="396361"/>
                    <a:pt x="9427" y="461913"/>
                  </a:cubicBezTo>
                  <a:cubicBezTo>
                    <a:pt x="10832" y="473155"/>
                    <a:pt x="19860" y="482615"/>
                    <a:pt x="28281" y="490194"/>
                  </a:cubicBezTo>
                  <a:cubicBezTo>
                    <a:pt x="107364" y="561369"/>
                    <a:pt x="78977" y="529936"/>
                    <a:pt x="141402" y="565608"/>
                  </a:cubicBezTo>
                  <a:cubicBezTo>
                    <a:pt x="192567" y="594845"/>
                    <a:pt x="146116" y="576607"/>
                    <a:pt x="197963" y="593888"/>
                  </a:cubicBezTo>
                  <a:cubicBezTo>
                    <a:pt x="314227" y="590746"/>
                    <a:pt x="430774" y="593160"/>
                    <a:pt x="546755" y="584462"/>
                  </a:cubicBezTo>
                  <a:cubicBezTo>
                    <a:pt x="558053" y="583615"/>
                    <a:pt x="573849" y="576875"/>
                    <a:pt x="575035" y="565608"/>
                  </a:cubicBezTo>
                  <a:cubicBezTo>
                    <a:pt x="580637" y="512391"/>
                    <a:pt x="570932" y="458597"/>
                    <a:pt x="565608" y="405352"/>
                  </a:cubicBezTo>
                  <a:cubicBezTo>
                    <a:pt x="564619" y="395465"/>
                    <a:pt x="562389" y="384831"/>
                    <a:pt x="556182" y="377072"/>
                  </a:cubicBezTo>
                  <a:cubicBezTo>
                    <a:pt x="541643" y="358898"/>
                    <a:pt x="510852" y="351970"/>
                    <a:pt x="490194" y="348792"/>
                  </a:cubicBezTo>
                  <a:cubicBezTo>
                    <a:pt x="462070" y="344465"/>
                    <a:pt x="433633" y="342507"/>
                    <a:pt x="405353" y="339365"/>
                  </a:cubicBezTo>
                  <a:cubicBezTo>
                    <a:pt x="399068" y="329938"/>
                    <a:pt x="391566" y="321218"/>
                    <a:pt x="386499" y="311084"/>
                  </a:cubicBezTo>
                  <a:cubicBezTo>
                    <a:pt x="371588" y="281263"/>
                    <a:pt x="372216" y="248951"/>
                    <a:pt x="386499" y="216816"/>
                  </a:cubicBezTo>
                  <a:cubicBezTo>
                    <a:pt x="391101" y="206463"/>
                    <a:pt x="405353" y="204247"/>
                    <a:pt x="414780" y="197963"/>
                  </a:cubicBezTo>
                  <a:cubicBezTo>
                    <a:pt x="445593" y="105513"/>
                    <a:pt x="395637" y="236102"/>
                    <a:pt x="452487" y="150829"/>
                  </a:cubicBezTo>
                  <a:cubicBezTo>
                    <a:pt x="459674" y="140049"/>
                    <a:pt x="458772" y="125690"/>
                    <a:pt x="461914" y="113121"/>
                  </a:cubicBezTo>
                  <a:cubicBezTo>
                    <a:pt x="458772" y="91125"/>
                    <a:pt x="461511" y="67438"/>
                    <a:pt x="452487" y="47134"/>
                  </a:cubicBezTo>
                  <a:cubicBezTo>
                    <a:pt x="447885" y="36781"/>
                    <a:pt x="434814" y="32258"/>
                    <a:pt x="424206" y="28280"/>
                  </a:cubicBezTo>
                  <a:cubicBezTo>
                    <a:pt x="409204" y="22654"/>
                    <a:pt x="392713" y="22329"/>
                    <a:pt x="377072" y="18853"/>
                  </a:cubicBezTo>
                  <a:cubicBezTo>
                    <a:pt x="317507" y="5617"/>
                    <a:pt x="345649" y="3142"/>
                    <a:pt x="339365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0E3934-8C23-D600-9256-4F7564EABB5E}"/>
                </a:ext>
              </a:extLst>
            </p:cNvPr>
            <p:cNvSpPr/>
            <p:nvPr/>
          </p:nvSpPr>
          <p:spPr>
            <a:xfrm>
              <a:off x="6564215" y="3117374"/>
              <a:ext cx="791115" cy="737811"/>
            </a:xfrm>
            <a:custGeom>
              <a:avLst/>
              <a:gdLst>
                <a:gd name="connsiteX0" fmla="*/ 641356 w 1061407"/>
                <a:gd name="connsiteY0" fmla="*/ 330740 h 989892"/>
                <a:gd name="connsiteX1" fmla="*/ 641356 w 1061407"/>
                <a:gd name="connsiteY1" fmla="*/ 330740 h 989892"/>
                <a:gd name="connsiteX2" fmla="*/ 631629 w 1061407"/>
                <a:gd name="connsiteY2" fmla="*/ 243191 h 989892"/>
                <a:gd name="connsiteX3" fmla="*/ 621901 w 1061407"/>
                <a:gd name="connsiteY3" fmla="*/ 214008 h 989892"/>
                <a:gd name="connsiteX4" fmla="*/ 612173 w 1061407"/>
                <a:gd name="connsiteY4" fmla="*/ 175098 h 989892"/>
                <a:gd name="connsiteX5" fmla="*/ 602446 w 1061407"/>
                <a:gd name="connsiteY5" fmla="*/ 126460 h 989892"/>
                <a:gd name="connsiteX6" fmla="*/ 582990 w 1061407"/>
                <a:gd name="connsiteY6" fmla="*/ 107004 h 989892"/>
                <a:gd name="connsiteX7" fmla="*/ 553807 w 1061407"/>
                <a:gd name="connsiteY7" fmla="*/ 68094 h 989892"/>
                <a:gd name="connsiteX8" fmla="*/ 475986 w 1061407"/>
                <a:gd name="connsiteY8" fmla="*/ 0 h 989892"/>
                <a:gd name="connsiteX9" fmla="*/ 446803 w 1061407"/>
                <a:gd name="connsiteY9" fmla="*/ 9728 h 989892"/>
                <a:gd name="connsiteX10" fmla="*/ 437076 w 1061407"/>
                <a:gd name="connsiteY10" fmla="*/ 38911 h 989892"/>
                <a:gd name="connsiteX11" fmla="*/ 417620 w 1061407"/>
                <a:gd name="connsiteY11" fmla="*/ 58366 h 989892"/>
                <a:gd name="connsiteX12" fmla="*/ 388437 w 1061407"/>
                <a:gd name="connsiteY12" fmla="*/ 126460 h 989892"/>
                <a:gd name="connsiteX13" fmla="*/ 368982 w 1061407"/>
                <a:gd name="connsiteY13" fmla="*/ 184825 h 989892"/>
                <a:gd name="connsiteX14" fmla="*/ 349527 w 1061407"/>
                <a:gd name="connsiteY14" fmla="*/ 243191 h 989892"/>
                <a:gd name="connsiteX15" fmla="*/ 310616 w 1061407"/>
                <a:gd name="connsiteY15" fmla="*/ 291830 h 989892"/>
                <a:gd name="connsiteX16" fmla="*/ 38242 w 1061407"/>
                <a:gd name="connsiteY16" fmla="*/ 301557 h 989892"/>
                <a:gd name="connsiteX17" fmla="*/ 28514 w 1061407"/>
                <a:gd name="connsiteY17" fmla="*/ 515566 h 989892"/>
                <a:gd name="connsiteX18" fmla="*/ 47969 w 1061407"/>
                <a:gd name="connsiteY18" fmla="*/ 544749 h 989892"/>
                <a:gd name="connsiteX19" fmla="*/ 106335 w 1061407"/>
                <a:gd name="connsiteY19" fmla="*/ 564204 h 989892"/>
                <a:gd name="connsiteX20" fmla="*/ 135518 w 1061407"/>
                <a:gd name="connsiteY20" fmla="*/ 573932 h 989892"/>
                <a:gd name="connsiteX21" fmla="*/ 164701 w 1061407"/>
                <a:gd name="connsiteY21" fmla="*/ 593387 h 989892"/>
                <a:gd name="connsiteX22" fmla="*/ 213339 w 1061407"/>
                <a:gd name="connsiteY22" fmla="*/ 603115 h 989892"/>
                <a:gd name="connsiteX23" fmla="*/ 271705 w 1061407"/>
                <a:gd name="connsiteY23" fmla="*/ 622570 h 989892"/>
                <a:gd name="connsiteX24" fmla="*/ 291161 w 1061407"/>
                <a:gd name="connsiteY24" fmla="*/ 642025 h 989892"/>
                <a:gd name="connsiteX25" fmla="*/ 281433 w 1061407"/>
                <a:gd name="connsiteY25" fmla="*/ 680936 h 989892"/>
                <a:gd name="connsiteX26" fmla="*/ 242522 w 1061407"/>
                <a:gd name="connsiteY26" fmla="*/ 729574 h 989892"/>
                <a:gd name="connsiteX27" fmla="*/ 223067 w 1061407"/>
                <a:gd name="connsiteY27" fmla="*/ 768485 h 989892"/>
                <a:gd name="connsiteX28" fmla="*/ 184156 w 1061407"/>
                <a:gd name="connsiteY28" fmla="*/ 836579 h 989892"/>
                <a:gd name="connsiteX29" fmla="*/ 174429 w 1061407"/>
                <a:gd name="connsiteY29" fmla="*/ 865762 h 989892"/>
                <a:gd name="connsiteX30" fmla="*/ 184156 w 1061407"/>
                <a:gd name="connsiteY30" fmla="*/ 982494 h 989892"/>
                <a:gd name="connsiteX31" fmla="*/ 242522 w 1061407"/>
                <a:gd name="connsiteY31" fmla="*/ 972766 h 989892"/>
                <a:gd name="connsiteX32" fmla="*/ 281433 w 1061407"/>
                <a:gd name="connsiteY32" fmla="*/ 914400 h 989892"/>
                <a:gd name="connsiteX33" fmla="*/ 330071 w 1061407"/>
                <a:gd name="connsiteY33" fmla="*/ 875489 h 989892"/>
                <a:gd name="connsiteX34" fmla="*/ 359254 w 1061407"/>
                <a:gd name="connsiteY34" fmla="*/ 856034 h 989892"/>
                <a:gd name="connsiteX35" fmla="*/ 398165 w 1061407"/>
                <a:gd name="connsiteY35" fmla="*/ 817123 h 989892"/>
                <a:gd name="connsiteX36" fmla="*/ 407893 w 1061407"/>
                <a:gd name="connsiteY36" fmla="*/ 787940 h 989892"/>
                <a:gd name="connsiteX37" fmla="*/ 563535 w 1061407"/>
                <a:gd name="connsiteY37" fmla="*/ 807396 h 989892"/>
                <a:gd name="connsiteX38" fmla="*/ 592718 w 1061407"/>
                <a:gd name="connsiteY38" fmla="*/ 826851 h 989892"/>
                <a:gd name="connsiteX39" fmla="*/ 651084 w 1061407"/>
                <a:gd name="connsiteY39" fmla="*/ 846306 h 989892"/>
                <a:gd name="connsiteX40" fmla="*/ 680267 w 1061407"/>
                <a:gd name="connsiteY40" fmla="*/ 856034 h 989892"/>
                <a:gd name="connsiteX41" fmla="*/ 709450 w 1061407"/>
                <a:gd name="connsiteY41" fmla="*/ 865762 h 989892"/>
                <a:gd name="connsiteX42" fmla="*/ 777544 w 1061407"/>
                <a:gd name="connsiteY42" fmla="*/ 894945 h 989892"/>
                <a:gd name="connsiteX43" fmla="*/ 904003 w 1061407"/>
                <a:gd name="connsiteY43" fmla="*/ 885217 h 989892"/>
                <a:gd name="connsiteX44" fmla="*/ 952642 w 1061407"/>
                <a:gd name="connsiteY44" fmla="*/ 875489 h 989892"/>
                <a:gd name="connsiteX45" fmla="*/ 972097 w 1061407"/>
                <a:gd name="connsiteY45" fmla="*/ 846306 h 989892"/>
                <a:gd name="connsiteX46" fmla="*/ 962369 w 1061407"/>
                <a:gd name="connsiteY46" fmla="*/ 817123 h 989892"/>
                <a:gd name="connsiteX47" fmla="*/ 904003 w 1061407"/>
                <a:gd name="connsiteY47" fmla="*/ 778213 h 989892"/>
                <a:gd name="connsiteX48" fmla="*/ 816454 w 1061407"/>
                <a:gd name="connsiteY48" fmla="*/ 739302 h 989892"/>
                <a:gd name="connsiteX49" fmla="*/ 787271 w 1061407"/>
                <a:gd name="connsiteY49" fmla="*/ 729574 h 989892"/>
                <a:gd name="connsiteX50" fmla="*/ 758088 w 1061407"/>
                <a:gd name="connsiteY50" fmla="*/ 719847 h 989892"/>
                <a:gd name="connsiteX51" fmla="*/ 719178 w 1061407"/>
                <a:gd name="connsiteY51" fmla="*/ 671208 h 989892"/>
                <a:gd name="connsiteX52" fmla="*/ 767816 w 1061407"/>
                <a:gd name="connsiteY52" fmla="*/ 642025 h 989892"/>
                <a:gd name="connsiteX53" fmla="*/ 855365 w 1061407"/>
                <a:gd name="connsiteY53" fmla="*/ 612842 h 989892"/>
                <a:gd name="connsiteX54" fmla="*/ 972097 w 1061407"/>
                <a:gd name="connsiteY54" fmla="*/ 593387 h 989892"/>
                <a:gd name="connsiteX55" fmla="*/ 1030463 w 1061407"/>
                <a:gd name="connsiteY55" fmla="*/ 573932 h 989892"/>
                <a:gd name="connsiteX56" fmla="*/ 1049918 w 1061407"/>
                <a:gd name="connsiteY56" fmla="*/ 544749 h 989892"/>
                <a:gd name="connsiteX57" fmla="*/ 1049918 w 1061407"/>
                <a:gd name="connsiteY57" fmla="*/ 447472 h 989892"/>
                <a:gd name="connsiteX58" fmla="*/ 1020735 w 1061407"/>
                <a:gd name="connsiteY58" fmla="*/ 437745 h 989892"/>
                <a:gd name="connsiteX59" fmla="*/ 1001280 w 1061407"/>
                <a:gd name="connsiteY59" fmla="*/ 418289 h 989892"/>
                <a:gd name="connsiteX60" fmla="*/ 933186 w 1061407"/>
                <a:gd name="connsiteY60" fmla="*/ 398834 h 989892"/>
                <a:gd name="connsiteX61" fmla="*/ 651084 w 1061407"/>
                <a:gd name="connsiteY61" fmla="*/ 389106 h 989892"/>
                <a:gd name="connsiteX62" fmla="*/ 641356 w 1061407"/>
                <a:gd name="connsiteY62" fmla="*/ 330740 h 9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1407" h="989892">
                  <a:moveTo>
                    <a:pt x="641356" y="330740"/>
                  </a:moveTo>
                  <a:lnTo>
                    <a:pt x="641356" y="330740"/>
                  </a:lnTo>
                  <a:cubicBezTo>
                    <a:pt x="638114" y="301557"/>
                    <a:pt x="636456" y="272154"/>
                    <a:pt x="631629" y="243191"/>
                  </a:cubicBezTo>
                  <a:cubicBezTo>
                    <a:pt x="629943" y="233077"/>
                    <a:pt x="624718" y="223867"/>
                    <a:pt x="621901" y="214008"/>
                  </a:cubicBezTo>
                  <a:cubicBezTo>
                    <a:pt x="618228" y="201153"/>
                    <a:pt x="615073" y="188149"/>
                    <a:pt x="612173" y="175098"/>
                  </a:cubicBezTo>
                  <a:cubicBezTo>
                    <a:pt x="608586" y="158958"/>
                    <a:pt x="608959" y="141657"/>
                    <a:pt x="602446" y="126460"/>
                  </a:cubicBezTo>
                  <a:cubicBezTo>
                    <a:pt x="598833" y="118030"/>
                    <a:pt x="588862" y="114050"/>
                    <a:pt x="582990" y="107004"/>
                  </a:cubicBezTo>
                  <a:cubicBezTo>
                    <a:pt x="572611" y="94549"/>
                    <a:pt x="564578" y="80211"/>
                    <a:pt x="553807" y="68094"/>
                  </a:cubicBezTo>
                  <a:cubicBezTo>
                    <a:pt x="512419" y="21533"/>
                    <a:pt x="516335" y="26899"/>
                    <a:pt x="475986" y="0"/>
                  </a:cubicBezTo>
                  <a:cubicBezTo>
                    <a:pt x="466258" y="3243"/>
                    <a:pt x="454054" y="2477"/>
                    <a:pt x="446803" y="9728"/>
                  </a:cubicBezTo>
                  <a:cubicBezTo>
                    <a:pt x="439553" y="16979"/>
                    <a:pt x="442352" y="30118"/>
                    <a:pt x="437076" y="38911"/>
                  </a:cubicBezTo>
                  <a:cubicBezTo>
                    <a:pt x="432357" y="46775"/>
                    <a:pt x="424105" y="51881"/>
                    <a:pt x="417620" y="58366"/>
                  </a:cubicBezTo>
                  <a:cubicBezTo>
                    <a:pt x="386316" y="152285"/>
                    <a:pt x="436509" y="6281"/>
                    <a:pt x="388437" y="126460"/>
                  </a:cubicBezTo>
                  <a:cubicBezTo>
                    <a:pt x="380821" y="145501"/>
                    <a:pt x="375467" y="165370"/>
                    <a:pt x="368982" y="184825"/>
                  </a:cubicBezTo>
                  <a:lnTo>
                    <a:pt x="349527" y="243191"/>
                  </a:lnTo>
                  <a:cubicBezTo>
                    <a:pt x="342596" y="263985"/>
                    <a:pt x="340926" y="288897"/>
                    <a:pt x="310616" y="291830"/>
                  </a:cubicBezTo>
                  <a:cubicBezTo>
                    <a:pt x="220189" y="300581"/>
                    <a:pt x="129033" y="298315"/>
                    <a:pt x="38242" y="301557"/>
                  </a:cubicBezTo>
                  <a:cubicBezTo>
                    <a:pt x="-25080" y="364879"/>
                    <a:pt x="3833" y="326347"/>
                    <a:pt x="28514" y="515566"/>
                  </a:cubicBezTo>
                  <a:cubicBezTo>
                    <a:pt x="30026" y="527159"/>
                    <a:pt x="38055" y="538553"/>
                    <a:pt x="47969" y="544749"/>
                  </a:cubicBezTo>
                  <a:cubicBezTo>
                    <a:pt x="65359" y="555618"/>
                    <a:pt x="86880" y="557719"/>
                    <a:pt x="106335" y="564204"/>
                  </a:cubicBezTo>
                  <a:cubicBezTo>
                    <a:pt x="116063" y="567447"/>
                    <a:pt x="126986" y="568244"/>
                    <a:pt x="135518" y="573932"/>
                  </a:cubicBezTo>
                  <a:cubicBezTo>
                    <a:pt x="145246" y="580417"/>
                    <a:pt x="153754" y="589282"/>
                    <a:pt x="164701" y="593387"/>
                  </a:cubicBezTo>
                  <a:cubicBezTo>
                    <a:pt x="180182" y="599192"/>
                    <a:pt x="197388" y="598765"/>
                    <a:pt x="213339" y="603115"/>
                  </a:cubicBezTo>
                  <a:cubicBezTo>
                    <a:pt x="233124" y="608511"/>
                    <a:pt x="271705" y="622570"/>
                    <a:pt x="271705" y="622570"/>
                  </a:cubicBezTo>
                  <a:cubicBezTo>
                    <a:pt x="278190" y="629055"/>
                    <a:pt x="289653" y="632978"/>
                    <a:pt x="291161" y="642025"/>
                  </a:cubicBezTo>
                  <a:cubicBezTo>
                    <a:pt x="293359" y="655213"/>
                    <a:pt x="286699" y="668647"/>
                    <a:pt x="281433" y="680936"/>
                  </a:cubicBezTo>
                  <a:cubicBezTo>
                    <a:pt x="272229" y="702413"/>
                    <a:pt x="258213" y="713884"/>
                    <a:pt x="242522" y="729574"/>
                  </a:cubicBezTo>
                  <a:cubicBezTo>
                    <a:pt x="236037" y="742544"/>
                    <a:pt x="230261" y="755894"/>
                    <a:pt x="223067" y="768485"/>
                  </a:cubicBezTo>
                  <a:cubicBezTo>
                    <a:pt x="195156" y="817329"/>
                    <a:pt x="209351" y="777790"/>
                    <a:pt x="184156" y="836579"/>
                  </a:cubicBezTo>
                  <a:cubicBezTo>
                    <a:pt x="180117" y="846004"/>
                    <a:pt x="177671" y="856034"/>
                    <a:pt x="174429" y="865762"/>
                  </a:cubicBezTo>
                  <a:cubicBezTo>
                    <a:pt x="177671" y="904673"/>
                    <a:pt x="163194" y="949553"/>
                    <a:pt x="184156" y="982494"/>
                  </a:cubicBezTo>
                  <a:cubicBezTo>
                    <a:pt x="194745" y="999134"/>
                    <a:pt x="226364" y="984077"/>
                    <a:pt x="242522" y="972766"/>
                  </a:cubicBezTo>
                  <a:cubicBezTo>
                    <a:pt x="261678" y="959357"/>
                    <a:pt x="261978" y="927370"/>
                    <a:pt x="281433" y="914400"/>
                  </a:cubicBezTo>
                  <a:cubicBezTo>
                    <a:pt x="371255" y="854520"/>
                    <a:pt x="260766" y="930934"/>
                    <a:pt x="330071" y="875489"/>
                  </a:cubicBezTo>
                  <a:cubicBezTo>
                    <a:pt x="339200" y="868186"/>
                    <a:pt x="350377" y="863642"/>
                    <a:pt x="359254" y="856034"/>
                  </a:cubicBezTo>
                  <a:cubicBezTo>
                    <a:pt x="373181" y="844097"/>
                    <a:pt x="398165" y="817123"/>
                    <a:pt x="398165" y="817123"/>
                  </a:cubicBezTo>
                  <a:cubicBezTo>
                    <a:pt x="401408" y="807395"/>
                    <a:pt x="397758" y="789499"/>
                    <a:pt x="407893" y="787940"/>
                  </a:cubicBezTo>
                  <a:cubicBezTo>
                    <a:pt x="461568" y="779682"/>
                    <a:pt x="512898" y="794736"/>
                    <a:pt x="563535" y="807396"/>
                  </a:cubicBezTo>
                  <a:cubicBezTo>
                    <a:pt x="573263" y="813881"/>
                    <a:pt x="582034" y="822103"/>
                    <a:pt x="592718" y="826851"/>
                  </a:cubicBezTo>
                  <a:cubicBezTo>
                    <a:pt x="611458" y="835180"/>
                    <a:pt x="631629" y="839821"/>
                    <a:pt x="651084" y="846306"/>
                  </a:cubicBezTo>
                  <a:lnTo>
                    <a:pt x="680267" y="856034"/>
                  </a:lnTo>
                  <a:cubicBezTo>
                    <a:pt x="689995" y="859277"/>
                    <a:pt x="700279" y="861176"/>
                    <a:pt x="709450" y="865762"/>
                  </a:cubicBezTo>
                  <a:cubicBezTo>
                    <a:pt x="757532" y="889803"/>
                    <a:pt x="734604" y="880631"/>
                    <a:pt x="777544" y="894945"/>
                  </a:cubicBezTo>
                  <a:cubicBezTo>
                    <a:pt x="819697" y="891702"/>
                    <a:pt x="861984" y="889886"/>
                    <a:pt x="904003" y="885217"/>
                  </a:cubicBezTo>
                  <a:cubicBezTo>
                    <a:pt x="920436" y="883391"/>
                    <a:pt x="938286" y="883692"/>
                    <a:pt x="952642" y="875489"/>
                  </a:cubicBezTo>
                  <a:cubicBezTo>
                    <a:pt x="962793" y="869689"/>
                    <a:pt x="965612" y="856034"/>
                    <a:pt x="972097" y="846306"/>
                  </a:cubicBezTo>
                  <a:cubicBezTo>
                    <a:pt x="968854" y="836578"/>
                    <a:pt x="969620" y="824374"/>
                    <a:pt x="962369" y="817123"/>
                  </a:cubicBezTo>
                  <a:cubicBezTo>
                    <a:pt x="945835" y="800589"/>
                    <a:pt x="923458" y="791183"/>
                    <a:pt x="904003" y="778213"/>
                  </a:cubicBezTo>
                  <a:cubicBezTo>
                    <a:pt x="857753" y="747380"/>
                    <a:pt x="885918" y="762457"/>
                    <a:pt x="816454" y="739302"/>
                  </a:cubicBezTo>
                  <a:lnTo>
                    <a:pt x="787271" y="729574"/>
                  </a:lnTo>
                  <a:lnTo>
                    <a:pt x="758088" y="719847"/>
                  </a:lnTo>
                  <a:cubicBezTo>
                    <a:pt x="752828" y="714586"/>
                    <a:pt x="715088" y="679388"/>
                    <a:pt x="719178" y="671208"/>
                  </a:cubicBezTo>
                  <a:cubicBezTo>
                    <a:pt x="727634" y="654297"/>
                    <a:pt x="750905" y="650481"/>
                    <a:pt x="767816" y="642025"/>
                  </a:cubicBezTo>
                  <a:cubicBezTo>
                    <a:pt x="794739" y="628563"/>
                    <a:pt x="825644" y="618415"/>
                    <a:pt x="855365" y="612842"/>
                  </a:cubicBezTo>
                  <a:cubicBezTo>
                    <a:pt x="894137" y="605572"/>
                    <a:pt x="934674" y="605861"/>
                    <a:pt x="972097" y="593387"/>
                  </a:cubicBezTo>
                  <a:lnTo>
                    <a:pt x="1030463" y="573932"/>
                  </a:lnTo>
                  <a:cubicBezTo>
                    <a:pt x="1036948" y="564204"/>
                    <a:pt x="1044690" y="555206"/>
                    <a:pt x="1049918" y="544749"/>
                  </a:cubicBezTo>
                  <a:cubicBezTo>
                    <a:pt x="1064893" y="514800"/>
                    <a:pt x="1065578" y="478791"/>
                    <a:pt x="1049918" y="447472"/>
                  </a:cubicBezTo>
                  <a:cubicBezTo>
                    <a:pt x="1045332" y="438301"/>
                    <a:pt x="1030463" y="440987"/>
                    <a:pt x="1020735" y="437745"/>
                  </a:cubicBezTo>
                  <a:cubicBezTo>
                    <a:pt x="1014250" y="431260"/>
                    <a:pt x="1009144" y="423008"/>
                    <a:pt x="1001280" y="418289"/>
                  </a:cubicBezTo>
                  <a:cubicBezTo>
                    <a:pt x="993271" y="413484"/>
                    <a:pt x="937899" y="399120"/>
                    <a:pt x="933186" y="398834"/>
                  </a:cubicBezTo>
                  <a:cubicBezTo>
                    <a:pt x="839268" y="393142"/>
                    <a:pt x="745118" y="392349"/>
                    <a:pt x="651084" y="389106"/>
                  </a:cubicBezTo>
                  <a:cubicBezTo>
                    <a:pt x="619608" y="357630"/>
                    <a:pt x="642977" y="340468"/>
                    <a:pt x="641356" y="33074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239034-9B72-0D75-F5BA-B297D7BF3DAD}"/>
                </a:ext>
              </a:extLst>
            </p:cNvPr>
            <p:cNvSpPr/>
            <p:nvPr/>
          </p:nvSpPr>
          <p:spPr>
            <a:xfrm>
              <a:off x="7550361" y="4523181"/>
              <a:ext cx="200795" cy="214127"/>
            </a:xfrm>
            <a:custGeom>
              <a:avLst/>
              <a:gdLst>
                <a:gd name="connsiteX0" fmla="*/ 84063 w 200795"/>
                <a:gd name="connsiteY0" fmla="*/ 9846 h 214127"/>
                <a:gd name="connsiteX1" fmla="*/ 84063 w 200795"/>
                <a:gd name="connsiteY1" fmla="*/ 9846 h 214127"/>
                <a:gd name="connsiteX2" fmla="*/ 6242 w 200795"/>
                <a:gd name="connsiteY2" fmla="*/ 48757 h 214127"/>
                <a:gd name="connsiteX3" fmla="*/ 35425 w 200795"/>
                <a:gd name="connsiteY3" fmla="*/ 184944 h 214127"/>
                <a:gd name="connsiteX4" fmla="*/ 93791 w 200795"/>
                <a:gd name="connsiteY4" fmla="*/ 214127 h 214127"/>
                <a:gd name="connsiteX5" fmla="*/ 181340 w 200795"/>
                <a:gd name="connsiteY5" fmla="*/ 184944 h 214127"/>
                <a:gd name="connsiteX6" fmla="*/ 200795 w 200795"/>
                <a:gd name="connsiteY6" fmla="*/ 155761 h 214127"/>
                <a:gd name="connsiteX7" fmla="*/ 181340 w 200795"/>
                <a:gd name="connsiteY7" fmla="*/ 48757 h 214127"/>
                <a:gd name="connsiteX8" fmla="*/ 161884 w 200795"/>
                <a:gd name="connsiteY8" fmla="*/ 29301 h 214127"/>
                <a:gd name="connsiteX9" fmla="*/ 103518 w 200795"/>
                <a:gd name="connsiteY9" fmla="*/ 118 h 214127"/>
                <a:gd name="connsiteX10" fmla="*/ 84063 w 200795"/>
                <a:gd name="connsiteY10" fmla="*/ 9846 h 2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795" h="214127">
                  <a:moveTo>
                    <a:pt x="84063" y="9846"/>
                  </a:moveTo>
                  <a:lnTo>
                    <a:pt x="84063" y="9846"/>
                  </a:lnTo>
                  <a:cubicBezTo>
                    <a:pt x="58123" y="22816"/>
                    <a:pt x="18507" y="22476"/>
                    <a:pt x="6242" y="48757"/>
                  </a:cubicBezTo>
                  <a:cubicBezTo>
                    <a:pt x="-8915" y="81235"/>
                    <a:pt x="4570" y="154090"/>
                    <a:pt x="35425" y="184944"/>
                  </a:cubicBezTo>
                  <a:cubicBezTo>
                    <a:pt x="54282" y="203801"/>
                    <a:pt x="70056" y="206215"/>
                    <a:pt x="93791" y="214127"/>
                  </a:cubicBezTo>
                  <a:cubicBezTo>
                    <a:pt x="132920" y="207605"/>
                    <a:pt x="153984" y="212300"/>
                    <a:pt x="181340" y="184944"/>
                  </a:cubicBezTo>
                  <a:cubicBezTo>
                    <a:pt x="189607" y="176677"/>
                    <a:pt x="194310" y="165489"/>
                    <a:pt x="200795" y="155761"/>
                  </a:cubicBezTo>
                  <a:cubicBezTo>
                    <a:pt x="199455" y="145039"/>
                    <a:pt x="195545" y="72432"/>
                    <a:pt x="181340" y="48757"/>
                  </a:cubicBezTo>
                  <a:cubicBezTo>
                    <a:pt x="176621" y="40892"/>
                    <a:pt x="169046" y="35030"/>
                    <a:pt x="161884" y="29301"/>
                  </a:cubicBezTo>
                  <a:cubicBezTo>
                    <a:pt x="142756" y="13998"/>
                    <a:pt x="127491" y="4913"/>
                    <a:pt x="103518" y="118"/>
                  </a:cubicBezTo>
                  <a:cubicBezTo>
                    <a:pt x="97159" y="-1154"/>
                    <a:pt x="87306" y="8225"/>
                    <a:pt x="84063" y="9846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161A0D-7F22-870A-2749-E0DB06979745}"/>
                </a:ext>
              </a:extLst>
            </p:cNvPr>
            <p:cNvSpPr/>
            <p:nvPr/>
          </p:nvSpPr>
          <p:spPr>
            <a:xfrm>
              <a:off x="7887637" y="4236391"/>
              <a:ext cx="178259" cy="194554"/>
            </a:xfrm>
            <a:custGeom>
              <a:avLst/>
              <a:gdLst>
                <a:gd name="connsiteX0" fmla="*/ 0 w 178259"/>
                <a:gd name="connsiteY0" fmla="*/ 29183 h 194554"/>
                <a:gd name="connsiteX1" fmla="*/ 0 w 178259"/>
                <a:gd name="connsiteY1" fmla="*/ 29183 h 194554"/>
                <a:gd name="connsiteX2" fmla="*/ 87549 w 178259"/>
                <a:gd name="connsiteY2" fmla="*/ 9728 h 194554"/>
                <a:gd name="connsiteX3" fmla="*/ 116732 w 178259"/>
                <a:gd name="connsiteY3" fmla="*/ 0 h 194554"/>
                <a:gd name="connsiteX4" fmla="*/ 145915 w 178259"/>
                <a:gd name="connsiteY4" fmla="*/ 9728 h 194554"/>
                <a:gd name="connsiteX5" fmla="*/ 155643 w 178259"/>
                <a:gd name="connsiteY5" fmla="*/ 184826 h 194554"/>
                <a:gd name="connsiteX6" fmla="*/ 126460 w 178259"/>
                <a:gd name="connsiteY6" fmla="*/ 194554 h 194554"/>
                <a:gd name="connsiteX7" fmla="*/ 29183 w 178259"/>
                <a:gd name="connsiteY7" fmla="*/ 184826 h 194554"/>
                <a:gd name="connsiteX8" fmla="*/ 19455 w 178259"/>
                <a:gd name="connsiteY8" fmla="*/ 155643 h 194554"/>
                <a:gd name="connsiteX9" fmla="*/ 29183 w 178259"/>
                <a:gd name="connsiteY9" fmla="*/ 48639 h 194554"/>
                <a:gd name="connsiteX10" fmla="*/ 0 w 178259"/>
                <a:gd name="connsiteY10" fmla="*/ 29183 h 19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259" h="194554">
                  <a:moveTo>
                    <a:pt x="0" y="29183"/>
                  </a:moveTo>
                  <a:lnTo>
                    <a:pt x="0" y="29183"/>
                  </a:lnTo>
                  <a:cubicBezTo>
                    <a:pt x="29183" y="22698"/>
                    <a:pt x="58547" y="16979"/>
                    <a:pt x="87549" y="9728"/>
                  </a:cubicBezTo>
                  <a:cubicBezTo>
                    <a:pt x="97497" y="7241"/>
                    <a:pt x="106478" y="0"/>
                    <a:pt x="116732" y="0"/>
                  </a:cubicBezTo>
                  <a:cubicBezTo>
                    <a:pt x="126986" y="0"/>
                    <a:pt x="136187" y="6485"/>
                    <a:pt x="145915" y="9728"/>
                  </a:cubicBezTo>
                  <a:cubicBezTo>
                    <a:pt x="187370" y="71912"/>
                    <a:pt x="187158" y="58762"/>
                    <a:pt x="155643" y="184826"/>
                  </a:cubicBezTo>
                  <a:cubicBezTo>
                    <a:pt x="153156" y="194774"/>
                    <a:pt x="136188" y="191311"/>
                    <a:pt x="126460" y="194554"/>
                  </a:cubicBezTo>
                  <a:cubicBezTo>
                    <a:pt x="94034" y="191311"/>
                    <a:pt x="59808" y="195963"/>
                    <a:pt x="29183" y="184826"/>
                  </a:cubicBezTo>
                  <a:cubicBezTo>
                    <a:pt x="19546" y="181322"/>
                    <a:pt x="19455" y="165897"/>
                    <a:pt x="19455" y="155643"/>
                  </a:cubicBezTo>
                  <a:cubicBezTo>
                    <a:pt x="19455" y="119828"/>
                    <a:pt x="26436" y="84349"/>
                    <a:pt x="29183" y="48639"/>
                  </a:cubicBezTo>
                  <a:cubicBezTo>
                    <a:pt x="29680" y="42173"/>
                    <a:pt x="4864" y="32426"/>
                    <a:pt x="0" y="29183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2E2FB5-56B4-8416-EB30-709D21DB1D31}"/>
                </a:ext>
              </a:extLst>
            </p:cNvPr>
            <p:cNvSpPr/>
            <p:nvPr/>
          </p:nvSpPr>
          <p:spPr>
            <a:xfrm>
              <a:off x="7923780" y="4717912"/>
              <a:ext cx="194553" cy="204281"/>
            </a:xfrm>
            <a:custGeom>
              <a:avLst/>
              <a:gdLst>
                <a:gd name="connsiteX0" fmla="*/ 87549 w 194553"/>
                <a:gd name="connsiteY0" fmla="*/ 0 h 204281"/>
                <a:gd name="connsiteX1" fmla="*/ 87549 w 194553"/>
                <a:gd name="connsiteY1" fmla="*/ 0 h 204281"/>
                <a:gd name="connsiteX2" fmla="*/ 0 w 194553"/>
                <a:gd name="connsiteY2" fmla="*/ 107004 h 204281"/>
                <a:gd name="connsiteX3" fmla="*/ 9727 w 194553"/>
                <a:gd name="connsiteY3" fmla="*/ 204281 h 204281"/>
                <a:gd name="connsiteX4" fmla="*/ 145914 w 194553"/>
                <a:gd name="connsiteY4" fmla="*/ 184825 h 204281"/>
                <a:gd name="connsiteX5" fmla="*/ 194553 w 194553"/>
                <a:gd name="connsiteY5" fmla="*/ 155642 h 204281"/>
                <a:gd name="connsiteX6" fmla="*/ 175097 w 194553"/>
                <a:gd name="connsiteY6" fmla="*/ 68093 h 204281"/>
                <a:gd name="connsiteX7" fmla="*/ 116731 w 194553"/>
                <a:gd name="connsiteY7" fmla="*/ 38910 h 204281"/>
                <a:gd name="connsiteX8" fmla="*/ 87549 w 194553"/>
                <a:gd name="connsiteY8" fmla="*/ 0 h 20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553" h="204281">
                  <a:moveTo>
                    <a:pt x="87549" y="0"/>
                  </a:moveTo>
                  <a:lnTo>
                    <a:pt x="87549" y="0"/>
                  </a:lnTo>
                  <a:cubicBezTo>
                    <a:pt x="78780" y="8769"/>
                    <a:pt x="0" y="64345"/>
                    <a:pt x="0" y="107004"/>
                  </a:cubicBezTo>
                  <a:cubicBezTo>
                    <a:pt x="0" y="139591"/>
                    <a:pt x="6485" y="171855"/>
                    <a:pt x="9727" y="204281"/>
                  </a:cubicBezTo>
                  <a:cubicBezTo>
                    <a:pt x="55123" y="197796"/>
                    <a:pt x="113488" y="217250"/>
                    <a:pt x="145914" y="184825"/>
                  </a:cubicBezTo>
                  <a:cubicBezTo>
                    <a:pt x="172621" y="158120"/>
                    <a:pt x="156669" y="168270"/>
                    <a:pt x="194553" y="155642"/>
                  </a:cubicBezTo>
                  <a:cubicBezTo>
                    <a:pt x="194453" y="155044"/>
                    <a:pt x="185180" y="80697"/>
                    <a:pt x="175097" y="68093"/>
                  </a:cubicBezTo>
                  <a:cubicBezTo>
                    <a:pt x="164755" y="55166"/>
                    <a:pt x="132997" y="41621"/>
                    <a:pt x="116731" y="38910"/>
                  </a:cubicBezTo>
                  <a:cubicBezTo>
                    <a:pt x="107136" y="37311"/>
                    <a:pt x="92413" y="6485"/>
                    <a:pt x="87549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8DCD1C-2706-2AB7-EB77-672DC366E8C6}"/>
                </a:ext>
              </a:extLst>
            </p:cNvPr>
            <p:cNvSpPr/>
            <p:nvPr/>
          </p:nvSpPr>
          <p:spPr>
            <a:xfrm>
              <a:off x="8333029" y="4299622"/>
              <a:ext cx="214008" cy="262647"/>
            </a:xfrm>
            <a:custGeom>
              <a:avLst/>
              <a:gdLst>
                <a:gd name="connsiteX0" fmla="*/ 0 w 214008"/>
                <a:gd name="connsiteY0" fmla="*/ 136188 h 262647"/>
                <a:gd name="connsiteX1" fmla="*/ 0 w 214008"/>
                <a:gd name="connsiteY1" fmla="*/ 136188 h 262647"/>
                <a:gd name="connsiteX2" fmla="*/ 9728 w 214008"/>
                <a:gd name="connsiteY2" fmla="*/ 48639 h 262647"/>
                <a:gd name="connsiteX3" fmla="*/ 38911 w 214008"/>
                <a:gd name="connsiteY3" fmla="*/ 38911 h 262647"/>
                <a:gd name="connsiteX4" fmla="*/ 77821 w 214008"/>
                <a:gd name="connsiteY4" fmla="*/ 19456 h 262647"/>
                <a:gd name="connsiteX5" fmla="*/ 116732 w 214008"/>
                <a:gd name="connsiteY5" fmla="*/ 9728 h 262647"/>
                <a:gd name="connsiteX6" fmla="*/ 145915 w 214008"/>
                <a:gd name="connsiteY6" fmla="*/ 0 h 262647"/>
                <a:gd name="connsiteX7" fmla="*/ 175098 w 214008"/>
                <a:gd name="connsiteY7" fmla="*/ 9728 h 262647"/>
                <a:gd name="connsiteX8" fmla="*/ 214008 w 214008"/>
                <a:gd name="connsiteY8" fmla="*/ 68094 h 262647"/>
                <a:gd name="connsiteX9" fmla="*/ 204281 w 214008"/>
                <a:gd name="connsiteY9" fmla="*/ 223737 h 262647"/>
                <a:gd name="connsiteX10" fmla="*/ 184825 w 214008"/>
                <a:gd name="connsiteY10" fmla="*/ 243192 h 262647"/>
                <a:gd name="connsiteX11" fmla="*/ 126459 w 214008"/>
                <a:gd name="connsiteY11" fmla="*/ 262647 h 262647"/>
                <a:gd name="connsiteX12" fmla="*/ 87549 w 214008"/>
                <a:gd name="connsiteY12" fmla="*/ 252920 h 262647"/>
                <a:gd name="connsiteX13" fmla="*/ 68093 w 214008"/>
                <a:gd name="connsiteY13" fmla="*/ 233464 h 262647"/>
                <a:gd name="connsiteX14" fmla="*/ 19455 w 214008"/>
                <a:gd name="connsiteY14" fmla="*/ 145915 h 262647"/>
                <a:gd name="connsiteX15" fmla="*/ 0 w 214008"/>
                <a:gd name="connsiteY15" fmla="*/ 136188 h 26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008" h="262647">
                  <a:moveTo>
                    <a:pt x="0" y="136188"/>
                  </a:moveTo>
                  <a:lnTo>
                    <a:pt x="0" y="136188"/>
                  </a:lnTo>
                  <a:cubicBezTo>
                    <a:pt x="3243" y="107005"/>
                    <a:pt x="-1177" y="75901"/>
                    <a:pt x="9728" y="48639"/>
                  </a:cubicBezTo>
                  <a:cubicBezTo>
                    <a:pt x="13536" y="39119"/>
                    <a:pt x="29486" y="42950"/>
                    <a:pt x="38911" y="38911"/>
                  </a:cubicBezTo>
                  <a:cubicBezTo>
                    <a:pt x="52239" y="33199"/>
                    <a:pt x="64243" y="24548"/>
                    <a:pt x="77821" y="19456"/>
                  </a:cubicBezTo>
                  <a:cubicBezTo>
                    <a:pt x="90339" y="14762"/>
                    <a:pt x="103877" y="13401"/>
                    <a:pt x="116732" y="9728"/>
                  </a:cubicBezTo>
                  <a:cubicBezTo>
                    <a:pt x="126591" y="6911"/>
                    <a:pt x="136187" y="3243"/>
                    <a:pt x="145915" y="0"/>
                  </a:cubicBezTo>
                  <a:cubicBezTo>
                    <a:pt x="155643" y="3243"/>
                    <a:pt x="167847" y="2477"/>
                    <a:pt x="175098" y="9728"/>
                  </a:cubicBezTo>
                  <a:cubicBezTo>
                    <a:pt x="191632" y="26262"/>
                    <a:pt x="214008" y="68094"/>
                    <a:pt x="214008" y="68094"/>
                  </a:cubicBezTo>
                  <a:cubicBezTo>
                    <a:pt x="210766" y="119975"/>
                    <a:pt x="212827" y="172462"/>
                    <a:pt x="204281" y="223737"/>
                  </a:cubicBezTo>
                  <a:cubicBezTo>
                    <a:pt x="202773" y="232784"/>
                    <a:pt x="193028" y="239091"/>
                    <a:pt x="184825" y="243192"/>
                  </a:cubicBezTo>
                  <a:cubicBezTo>
                    <a:pt x="166482" y="252363"/>
                    <a:pt x="126459" y="262647"/>
                    <a:pt x="126459" y="262647"/>
                  </a:cubicBezTo>
                  <a:cubicBezTo>
                    <a:pt x="113489" y="259405"/>
                    <a:pt x="99507" y="258899"/>
                    <a:pt x="87549" y="252920"/>
                  </a:cubicBezTo>
                  <a:cubicBezTo>
                    <a:pt x="79346" y="248818"/>
                    <a:pt x="73596" y="240801"/>
                    <a:pt x="68093" y="233464"/>
                  </a:cubicBezTo>
                  <a:cubicBezTo>
                    <a:pt x="40924" y="197239"/>
                    <a:pt x="28934" y="183829"/>
                    <a:pt x="19455" y="145915"/>
                  </a:cubicBezTo>
                  <a:cubicBezTo>
                    <a:pt x="18669" y="142769"/>
                    <a:pt x="3242" y="137809"/>
                    <a:pt x="0" y="136188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4759F04-A54A-CE31-60CB-D9C995559A6B}"/>
                </a:ext>
              </a:extLst>
            </p:cNvPr>
            <p:cNvSpPr/>
            <p:nvPr/>
          </p:nvSpPr>
          <p:spPr>
            <a:xfrm>
              <a:off x="6607866" y="4931922"/>
              <a:ext cx="527578" cy="729574"/>
            </a:xfrm>
            <a:custGeom>
              <a:avLst/>
              <a:gdLst>
                <a:gd name="connsiteX0" fmla="*/ 272374 w 527578"/>
                <a:gd name="connsiteY0" fmla="*/ 0 h 729574"/>
                <a:gd name="connsiteX1" fmla="*/ 272374 w 527578"/>
                <a:gd name="connsiteY1" fmla="*/ 0 h 729574"/>
                <a:gd name="connsiteX2" fmla="*/ 214008 w 527578"/>
                <a:gd name="connsiteY2" fmla="*/ 136187 h 729574"/>
                <a:gd name="connsiteX3" fmla="*/ 145915 w 527578"/>
                <a:gd name="connsiteY3" fmla="*/ 408561 h 729574"/>
                <a:gd name="connsiteX4" fmla="*/ 126459 w 527578"/>
                <a:gd name="connsiteY4" fmla="*/ 466927 h 729574"/>
                <a:gd name="connsiteX5" fmla="*/ 107004 w 527578"/>
                <a:gd name="connsiteY5" fmla="*/ 505838 h 729574"/>
                <a:gd name="connsiteX6" fmla="*/ 87549 w 527578"/>
                <a:gd name="connsiteY6" fmla="*/ 583659 h 729574"/>
                <a:gd name="connsiteX7" fmla="*/ 38910 w 527578"/>
                <a:gd name="connsiteY7" fmla="*/ 661481 h 729574"/>
                <a:gd name="connsiteX8" fmla="*/ 19455 w 527578"/>
                <a:gd name="connsiteY8" fmla="*/ 700391 h 729574"/>
                <a:gd name="connsiteX9" fmla="*/ 0 w 527578"/>
                <a:gd name="connsiteY9" fmla="*/ 729574 h 729574"/>
                <a:gd name="connsiteX10" fmla="*/ 38910 w 527578"/>
                <a:gd name="connsiteY10" fmla="*/ 642025 h 729574"/>
                <a:gd name="connsiteX11" fmla="*/ 77821 w 527578"/>
                <a:gd name="connsiteY11" fmla="*/ 583659 h 729574"/>
                <a:gd name="connsiteX12" fmla="*/ 107004 w 527578"/>
                <a:gd name="connsiteY12" fmla="*/ 573932 h 729574"/>
                <a:gd name="connsiteX13" fmla="*/ 116732 w 527578"/>
                <a:gd name="connsiteY13" fmla="*/ 544749 h 729574"/>
                <a:gd name="connsiteX14" fmla="*/ 204281 w 527578"/>
                <a:gd name="connsiteY14" fmla="*/ 515566 h 729574"/>
                <a:gd name="connsiteX15" fmla="*/ 496110 w 527578"/>
                <a:gd name="connsiteY15" fmla="*/ 505838 h 729574"/>
                <a:gd name="connsiteX16" fmla="*/ 525293 w 527578"/>
                <a:gd name="connsiteY16" fmla="*/ 389106 h 729574"/>
                <a:gd name="connsiteX17" fmla="*/ 496110 w 527578"/>
                <a:gd name="connsiteY17" fmla="*/ 243191 h 729574"/>
                <a:gd name="connsiteX18" fmla="*/ 466927 w 527578"/>
                <a:gd name="connsiteY18" fmla="*/ 233464 h 729574"/>
                <a:gd name="connsiteX19" fmla="*/ 369651 w 527578"/>
                <a:gd name="connsiteY19" fmla="*/ 214008 h 729574"/>
                <a:gd name="connsiteX20" fmla="*/ 369651 w 527578"/>
                <a:gd name="connsiteY20" fmla="*/ 58366 h 729574"/>
                <a:gd name="connsiteX21" fmla="*/ 350196 w 527578"/>
                <a:gd name="connsiteY21" fmla="*/ 29183 h 729574"/>
                <a:gd name="connsiteX22" fmla="*/ 321013 w 527578"/>
                <a:gd name="connsiteY22" fmla="*/ 19455 h 729574"/>
                <a:gd name="connsiteX23" fmla="*/ 272374 w 527578"/>
                <a:gd name="connsiteY23" fmla="*/ 0 h 72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7578" h="729574">
                  <a:moveTo>
                    <a:pt x="272374" y="0"/>
                  </a:moveTo>
                  <a:lnTo>
                    <a:pt x="272374" y="0"/>
                  </a:lnTo>
                  <a:cubicBezTo>
                    <a:pt x="242007" y="60734"/>
                    <a:pt x="230109" y="75360"/>
                    <a:pt x="214008" y="136187"/>
                  </a:cubicBezTo>
                  <a:cubicBezTo>
                    <a:pt x="190060" y="226657"/>
                    <a:pt x="175510" y="319778"/>
                    <a:pt x="145915" y="408561"/>
                  </a:cubicBezTo>
                  <a:cubicBezTo>
                    <a:pt x="139430" y="428016"/>
                    <a:pt x="135630" y="448584"/>
                    <a:pt x="126459" y="466927"/>
                  </a:cubicBezTo>
                  <a:lnTo>
                    <a:pt x="107004" y="505838"/>
                  </a:lnTo>
                  <a:cubicBezTo>
                    <a:pt x="101296" y="534378"/>
                    <a:pt x="98764" y="557491"/>
                    <a:pt x="87549" y="583659"/>
                  </a:cubicBezTo>
                  <a:cubicBezTo>
                    <a:pt x="60663" y="646394"/>
                    <a:pt x="76995" y="600546"/>
                    <a:pt x="38910" y="661481"/>
                  </a:cubicBezTo>
                  <a:cubicBezTo>
                    <a:pt x="31225" y="673778"/>
                    <a:pt x="26649" y="687801"/>
                    <a:pt x="19455" y="700391"/>
                  </a:cubicBezTo>
                  <a:cubicBezTo>
                    <a:pt x="13655" y="710542"/>
                    <a:pt x="6485" y="719846"/>
                    <a:pt x="0" y="729574"/>
                  </a:cubicBezTo>
                  <a:cubicBezTo>
                    <a:pt x="17365" y="625380"/>
                    <a:pt x="-7969" y="707655"/>
                    <a:pt x="38910" y="642025"/>
                  </a:cubicBezTo>
                  <a:cubicBezTo>
                    <a:pt x="56645" y="617197"/>
                    <a:pt x="51795" y="599274"/>
                    <a:pt x="77821" y="583659"/>
                  </a:cubicBezTo>
                  <a:cubicBezTo>
                    <a:pt x="86614" y="578383"/>
                    <a:pt x="97276" y="577174"/>
                    <a:pt x="107004" y="573932"/>
                  </a:cubicBezTo>
                  <a:cubicBezTo>
                    <a:pt x="110247" y="564204"/>
                    <a:pt x="109481" y="552000"/>
                    <a:pt x="116732" y="544749"/>
                  </a:cubicBezTo>
                  <a:cubicBezTo>
                    <a:pt x="133603" y="527878"/>
                    <a:pt x="183413" y="516758"/>
                    <a:pt x="204281" y="515566"/>
                  </a:cubicBezTo>
                  <a:cubicBezTo>
                    <a:pt x="301453" y="510013"/>
                    <a:pt x="398834" y="509081"/>
                    <a:pt x="496110" y="505838"/>
                  </a:cubicBezTo>
                  <a:cubicBezTo>
                    <a:pt x="521803" y="428761"/>
                    <a:pt x="512195" y="467701"/>
                    <a:pt x="525293" y="389106"/>
                  </a:cubicBezTo>
                  <a:cubicBezTo>
                    <a:pt x="522201" y="348902"/>
                    <a:pt x="543869" y="271846"/>
                    <a:pt x="496110" y="243191"/>
                  </a:cubicBezTo>
                  <a:cubicBezTo>
                    <a:pt x="487317" y="237916"/>
                    <a:pt x="476918" y="235770"/>
                    <a:pt x="466927" y="233464"/>
                  </a:cubicBezTo>
                  <a:cubicBezTo>
                    <a:pt x="434706" y="226028"/>
                    <a:pt x="369651" y="214008"/>
                    <a:pt x="369651" y="214008"/>
                  </a:cubicBezTo>
                  <a:cubicBezTo>
                    <a:pt x="376627" y="151230"/>
                    <a:pt x="387658" y="118389"/>
                    <a:pt x="369651" y="58366"/>
                  </a:cubicBezTo>
                  <a:cubicBezTo>
                    <a:pt x="366292" y="47168"/>
                    <a:pt x="359325" y="36486"/>
                    <a:pt x="350196" y="29183"/>
                  </a:cubicBezTo>
                  <a:cubicBezTo>
                    <a:pt x="342189" y="22777"/>
                    <a:pt x="330741" y="22698"/>
                    <a:pt x="321013" y="19455"/>
                  </a:cubicBezTo>
                  <a:cubicBezTo>
                    <a:pt x="292386" y="-9171"/>
                    <a:pt x="280480" y="3242"/>
                    <a:pt x="272374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oon 43">
              <a:extLst>
                <a:ext uri="{FF2B5EF4-FFF2-40B4-BE49-F238E27FC236}">
                  <a16:creationId xmlns:a16="http://schemas.microsoft.com/office/drawing/2014/main" id="{96B7D9CC-9004-0818-30DD-FB6A2313EDE4}"/>
                </a:ext>
              </a:extLst>
            </p:cNvPr>
            <p:cNvSpPr/>
            <p:nvPr/>
          </p:nvSpPr>
          <p:spPr>
            <a:xfrm rot="20382263">
              <a:off x="10768065" y="2541827"/>
              <a:ext cx="380932" cy="523220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F9AE58-6F07-2708-82E9-EAC2BB2B9F83}"/>
                </a:ext>
              </a:extLst>
            </p:cNvPr>
            <p:cNvCxnSpPr/>
            <p:nvPr/>
          </p:nvCxnSpPr>
          <p:spPr>
            <a:xfrm flipV="1">
              <a:off x="8159719" y="4574744"/>
              <a:ext cx="173310" cy="162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977F66-12E1-0E1B-8F4E-F0FC9CF8F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3204" y="2957704"/>
              <a:ext cx="320237" cy="322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C47BD99-DEA8-F8D8-0D7D-9867BD1396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3204" y="3886815"/>
              <a:ext cx="379795" cy="5698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F016D72-99F3-9C20-C317-524564BC6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650" y="3968399"/>
              <a:ext cx="17251" cy="851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758290E-BCCF-8C21-7DC7-6CC9D6B4D1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6830" y="4512077"/>
              <a:ext cx="35468" cy="15356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5EABB73-CAD7-E7E5-0A4D-43BBEC9D3860}"/>
                </a:ext>
              </a:extLst>
            </p:cNvPr>
            <p:cNvCxnSpPr>
              <a:cxnSpLocks/>
            </p:cNvCxnSpPr>
            <p:nvPr/>
          </p:nvCxnSpPr>
          <p:spPr>
            <a:xfrm>
              <a:off x="8113612" y="4365777"/>
              <a:ext cx="177248" cy="28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48384C4-F4C7-584F-A4C3-7A57D1784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1156" y="4423993"/>
              <a:ext cx="98976" cy="88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B67525-CEAC-4CAC-3012-0B14E3284042}"/>
                </a:ext>
              </a:extLst>
            </p:cNvPr>
            <p:cNvGrpSpPr/>
            <p:nvPr/>
          </p:nvGrpSpPr>
          <p:grpSpPr>
            <a:xfrm>
              <a:off x="9722005" y="2925822"/>
              <a:ext cx="1514796" cy="1979841"/>
              <a:chOff x="9722005" y="2925822"/>
              <a:chExt cx="1514796" cy="1979841"/>
            </a:xfrm>
          </p:grpSpPr>
          <p:sp>
            <p:nvSpPr>
              <p:cNvPr id="69" name="Star: 5 Points 68">
                <a:extLst>
                  <a:ext uri="{FF2B5EF4-FFF2-40B4-BE49-F238E27FC236}">
                    <a16:creationId xmlns:a16="http://schemas.microsoft.com/office/drawing/2014/main" id="{02C65BFC-32F8-3BD5-23E6-35480ECBA265}"/>
                  </a:ext>
                </a:extLst>
              </p:cNvPr>
              <p:cNvSpPr/>
              <p:nvPr/>
            </p:nvSpPr>
            <p:spPr>
              <a:xfrm>
                <a:off x="9722005" y="3163076"/>
                <a:ext cx="683222" cy="5938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CAE1214-CE3C-B296-A91A-8D6D3D640672}"/>
                  </a:ext>
                </a:extLst>
              </p:cNvPr>
              <p:cNvSpPr/>
              <p:nvPr/>
            </p:nvSpPr>
            <p:spPr>
              <a:xfrm>
                <a:off x="11009383" y="4205268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8A811BF-D414-D9E7-5677-8C7E6CB69169}"/>
                  </a:ext>
                </a:extLst>
              </p:cNvPr>
              <p:cNvSpPr/>
              <p:nvPr/>
            </p:nvSpPr>
            <p:spPr>
              <a:xfrm>
                <a:off x="10666290" y="4516376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D14F1A0-2EF1-D427-8A90-D5CCA208A9C4}"/>
                  </a:ext>
                </a:extLst>
              </p:cNvPr>
              <p:cNvSpPr/>
              <p:nvPr/>
            </p:nvSpPr>
            <p:spPr>
              <a:xfrm>
                <a:off x="11055011" y="4723873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517D7F9-AA48-ED4B-8202-2AB302597424}"/>
                  </a:ext>
                </a:extLst>
              </p:cNvPr>
              <p:cNvGrpSpPr/>
              <p:nvPr/>
            </p:nvGrpSpPr>
            <p:grpSpPr>
              <a:xfrm>
                <a:off x="10348009" y="2925822"/>
                <a:ext cx="789094" cy="1707935"/>
                <a:chOff x="7355604" y="3217112"/>
                <a:chExt cx="789094" cy="1707935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B61ECC32-F5C6-566D-9FBA-CA70F5FF9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5604" y="3217112"/>
                  <a:ext cx="320237" cy="3222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69AD308F-042E-62AD-5C34-91FF4AE0C0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55604" y="4146223"/>
                  <a:ext cx="379795" cy="56985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EDFACBA0-80B2-C4DB-3EEB-F7082FFE1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09230" y="4771485"/>
                  <a:ext cx="35468" cy="153562"/>
                </a:xfrm>
                <a:prstGeom prst="straightConnector1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429A8BB7-D3BD-521E-C06B-7D28697E4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3556" y="4683401"/>
                  <a:ext cx="98976" cy="88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A970CBA-2D57-6BDA-076A-8CAC80B48AEC}"/>
                </a:ext>
              </a:extLst>
            </p:cNvPr>
            <p:cNvSpPr/>
            <p:nvPr/>
          </p:nvSpPr>
          <p:spPr>
            <a:xfrm>
              <a:off x="8598446" y="2626464"/>
              <a:ext cx="1823253" cy="3312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6725711-1DE1-9F33-E7EE-B4A0BEFFD8E7}"/>
                </a:ext>
              </a:extLst>
            </p:cNvPr>
            <p:cNvCxnSpPr/>
            <p:nvPr/>
          </p:nvCxnSpPr>
          <p:spPr>
            <a:xfrm>
              <a:off x="7523441" y="4134252"/>
              <a:ext cx="2824568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9D41792-6311-B8A2-36A9-7DBB8AFA1EC8}"/>
                </a:ext>
              </a:extLst>
            </p:cNvPr>
            <p:cNvCxnSpPr/>
            <p:nvPr/>
          </p:nvCxnSpPr>
          <p:spPr>
            <a:xfrm>
              <a:off x="7550361" y="3579778"/>
              <a:ext cx="207029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8F13839-A5A6-ACEE-22C3-928DFDBDA2FB}"/>
                </a:ext>
              </a:extLst>
            </p:cNvPr>
            <p:cNvCxnSpPr>
              <a:cxnSpLocks/>
            </p:cNvCxnSpPr>
            <p:nvPr/>
          </p:nvCxnSpPr>
          <p:spPr>
            <a:xfrm>
              <a:off x="8333029" y="4820052"/>
              <a:ext cx="2515051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32904E1-AABA-CE6E-63B9-92D218AC7237}"/>
                </a:ext>
              </a:extLst>
            </p:cNvPr>
            <p:cNvCxnSpPr>
              <a:cxnSpLocks/>
            </p:cNvCxnSpPr>
            <p:nvPr/>
          </p:nvCxnSpPr>
          <p:spPr>
            <a:xfrm>
              <a:off x="7751155" y="4709756"/>
              <a:ext cx="134060" cy="7717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191D63-C639-7E3E-20F8-6F9936197535}"/>
              </a:ext>
            </a:extLst>
          </p:cNvPr>
          <p:cNvSpPr txBox="1"/>
          <p:nvPr/>
        </p:nvSpPr>
        <p:spPr>
          <a:xfrm>
            <a:off x="4129482" y="4804127"/>
            <a:ext cx="5302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axiom/definition has a justification:</a:t>
            </a:r>
          </a:p>
          <a:p>
            <a:r>
              <a:rPr lang="en-US" sz="2400" dirty="0"/>
              <a:t>argues why the mathematical characterization follows from the physical one</a:t>
            </a:r>
          </a:p>
        </p:txBody>
      </p:sp>
    </p:spTree>
    <p:extLst>
      <p:ext uri="{BB962C8B-B14F-4D97-AF65-F5344CB8AC3E}">
        <p14:creationId xmlns:p14="http://schemas.microsoft.com/office/powerpoint/2010/main" val="158764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4129482" y="2843915"/>
            <a:ext cx="787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Axiom: brings objects from the informal to the formal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891B9-506E-6B9F-4B9E-4C0D7CC1364A}"/>
              </a:ext>
            </a:extLst>
          </p:cNvPr>
          <p:cNvGrpSpPr/>
          <p:nvPr/>
        </p:nvGrpSpPr>
        <p:grpSpPr>
          <a:xfrm>
            <a:off x="453928" y="2907261"/>
            <a:ext cx="3141467" cy="3195642"/>
            <a:chOff x="6564215" y="1073699"/>
            <a:chExt cx="4672586" cy="47531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E7BF1D-19EF-C36C-4459-D8F04E9A6F2E}"/>
                </a:ext>
              </a:extLst>
            </p:cNvPr>
            <p:cNvSpPr txBox="1"/>
            <p:nvPr/>
          </p:nvSpPr>
          <p:spPr>
            <a:xfrm>
              <a:off x="6838423" y="1105363"/>
              <a:ext cx="1834577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Informal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178465-519C-99EF-E889-4E1C4CF1412D}"/>
                </a:ext>
              </a:extLst>
            </p:cNvPr>
            <p:cNvSpPr txBox="1"/>
            <p:nvPr/>
          </p:nvSpPr>
          <p:spPr>
            <a:xfrm>
              <a:off x="9514188" y="1105363"/>
              <a:ext cx="1556493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Formal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205F8F-AFA4-F595-91D8-6B4FFD123F23}"/>
                </a:ext>
              </a:extLst>
            </p:cNvPr>
            <p:cNvCxnSpPr>
              <a:cxnSpLocks/>
            </p:cNvCxnSpPr>
            <p:nvPr/>
          </p:nvCxnSpPr>
          <p:spPr>
            <a:xfrm>
              <a:off x="9106292" y="1073699"/>
              <a:ext cx="0" cy="47531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76634C-8105-821D-6AA0-0BD3B6DDE696}"/>
                </a:ext>
              </a:extLst>
            </p:cNvPr>
            <p:cNvSpPr txBox="1"/>
            <p:nvPr/>
          </p:nvSpPr>
          <p:spPr>
            <a:xfrm>
              <a:off x="7123465" y="1778351"/>
              <a:ext cx="1264493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6D490E-9854-7F52-04AB-04AE7023761A}"/>
                </a:ext>
              </a:extLst>
            </p:cNvPr>
            <p:cNvSpPr txBox="1"/>
            <p:nvPr/>
          </p:nvSpPr>
          <p:spPr>
            <a:xfrm>
              <a:off x="9793124" y="1778351"/>
              <a:ext cx="998622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math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E13250-B18D-8628-2536-A1E54983C2D6}"/>
                </a:ext>
              </a:extLst>
            </p:cNvPr>
            <p:cNvSpPr/>
            <p:nvPr/>
          </p:nvSpPr>
          <p:spPr>
            <a:xfrm>
              <a:off x="7582998" y="2477124"/>
              <a:ext cx="576721" cy="593888"/>
            </a:xfrm>
            <a:custGeom>
              <a:avLst/>
              <a:gdLst>
                <a:gd name="connsiteX0" fmla="*/ 339365 w 576721"/>
                <a:gd name="connsiteY0" fmla="*/ 0 h 593888"/>
                <a:gd name="connsiteX1" fmla="*/ 339365 w 576721"/>
                <a:gd name="connsiteY1" fmla="*/ 0 h 593888"/>
                <a:gd name="connsiteX2" fmla="*/ 226244 w 576721"/>
                <a:gd name="connsiteY2" fmla="*/ 9427 h 593888"/>
                <a:gd name="connsiteX3" fmla="*/ 169683 w 576721"/>
                <a:gd name="connsiteY3" fmla="*/ 28280 h 593888"/>
                <a:gd name="connsiteX4" fmla="*/ 131975 w 576721"/>
                <a:gd name="connsiteY4" fmla="*/ 37707 h 593888"/>
                <a:gd name="connsiteX5" fmla="*/ 94268 w 576721"/>
                <a:gd name="connsiteY5" fmla="*/ 65987 h 593888"/>
                <a:gd name="connsiteX6" fmla="*/ 37707 w 576721"/>
                <a:gd name="connsiteY6" fmla="*/ 150829 h 593888"/>
                <a:gd name="connsiteX7" fmla="*/ 18854 w 576721"/>
                <a:gd name="connsiteY7" fmla="*/ 207389 h 593888"/>
                <a:gd name="connsiteX8" fmla="*/ 9427 w 576721"/>
                <a:gd name="connsiteY8" fmla="*/ 235670 h 593888"/>
                <a:gd name="connsiteX9" fmla="*/ 0 w 576721"/>
                <a:gd name="connsiteY9" fmla="*/ 263950 h 593888"/>
                <a:gd name="connsiteX10" fmla="*/ 9427 w 576721"/>
                <a:gd name="connsiteY10" fmla="*/ 461913 h 593888"/>
                <a:gd name="connsiteX11" fmla="*/ 28281 w 576721"/>
                <a:gd name="connsiteY11" fmla="*/ 490194 h 593888"/>
                <a:gd name="connsiteX12" fmla="*/ 141402 w 576721"/>
                <a:gd name="connsiteY12" fmla="*/ 565608 h 593888"/>
                <a:gd name="connsiteX13" fmla="*/ 197963 w 576721"/>
                <a:gd name="connsiteY13" fmla="*/ 593888 h 593888"/>
                <a:gd name="connsiteX14" fmla="*/ 546755 w 576721"/>
                <a:gd name="connsiteY14" fmla="*/ 584462 h 593888"/>
                <a:gd name="connsiteX15" fmla="*/ 575035 w 576721"/>
                <a:gd name="connsiteY15" fmla="*/ 565608 h 593888"/>
                <a:gd name="connsiteX16" fmla="*/ 565608 w 576721"/>
                <a:gd name="connsiteY16" fmla="*/ 405352 h 593888"/>
                <a:gd name="connsiteX17" fmla="*/ 556182 w 576721"/>
                <a:gd name="connsiteY17" fmla="*/ 377072 h 593888"/>
                <a:gd name="connsiteX18" fmla="*/ 490194 w 576721"/>
                <a:gd name="connsiteY18" fmla="*/ 348792 h 593888"/>
                <a:gd name="connsiteX19" fmla="*/ 405353 w 576721"/>
                <a:gd name="connsiteY19" fmla="*/ 339365 h 593888"/>
                <a:gd name="connsiteX20" fmla="*/ 386499 w 576721"/>
                <a:gd name="connsiteY20" fmla="*/ 311084 h 593888"/>
                <a:gd name="connsiteX21" fmla="*/ 386499 w 576721"/>
                <a:gd name="connsiteY21" fmla="*/ 216816 h 593888"/>
                <a:gd name="connsiteX22" fmla="*/ 414780 w 576721"/>
                <a:gd name="connsiteY22" fmla="*/ 197963 h 593888"/>
                <a:gd name="connsiteX23" fmla="*/ 452487 w 576721"/>
                <a:gd name="connsiteY23" fmla="*/ 150829 h 593888"/>
                <a:gd name="connsiteX24" fmla="*/ 461914 w 576721"/>
                <a:gd name="connsiteY24" fmla="*/ 113121 h 593888"/>
                <a:gd name="connsiteX25" fmla="*/ 452487 w 576721"/>
                <a:gd name="connsiteY25" fmla="*/ 47134 h 593888"/>
                <a:gd name="connsiteX26" fmla="*/ 424206 w 576721"/>
                <a:gd name="connsiteY26" fmla="*/ 28280 h 593888"/>
                <a:gd name="connsiteX27" fmla="*/ 377072 w 576721"/>
                <a:gd name="connsiteY27" fmla="*/ 18853 h 593888"/>
                <a:gd name="connsiteX28" fmla="*/ 339365 w 576721"/>
                <a:gd name="connsiteY28" fmla="*/ 0 h 5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721" h="593888">
                  <a:moveTo>
                    <a:pt x="339365" y="0"/>
                  </a:moveTo>
                  <a:lnTo>
                    <a:pt x="339365" y="0"/>
                  </a:lnTo>
                  <a:cubicBezTo>
                    <a:pt x="301658" y="3142"/>
                    <a:pt x="263567" y="3207"/>
                    <a:pt x="226244" y="9427"/>
                  </a:cubicBezTo>
                  <a:cubicBezTo>
                    <a:pt x="206641" y="12694"/>
                    <a:pt x="188963" y="23460"/>
                    <a:pt x="169683" y="28280"/>
                  </a:cubicBezTo>
                  <a:lnTo>
                    <a:pt x="131975" y="37707"/>
                  </a:lnTo>
                  <a:cubicBezTo>
                    <a:pt x="119406" y="47134"/>
                    <a:pt x="105377" y="54877"/>
                    <a:pt x="94268" y="65987"/>
                  </a:cubicBezTo>
                  <a:cubicBezTo>
                    <a:pt x="79765" y="80490"/>
                    <a:pt x="45185" y="134378"/>
                    <a:pt x="37707" y="150829"/>
                  </a:cubicBezTo>
                  <a:cubicBezTo>
                    <a:pt x="29483" y="168921"/>
                    <a:pt x="25138" y="188536"/>
                    <a:pt x="18854" y="207389"/>
                  </a:cubicBezTo>
                  <a:lnTo>
                    <a:pt x="9427" y="235670"/>
                  </a:lnTo>
                  <a:lnTo>
                    <a:pt x="0" y="263950"/>
                  </a:lnTo>
                  <a:cubicBezTo>
                    <a:pt x="3142" y="329938"/>
                    <a:pt x="1233" y="396361"/>
                    <a:pt x="9427" y="461913"/>
                  </a:cubicBezTo>
                  <a:cubicBezTo>
                    <a:pt x="10832" y="473155"/>
                    <a:pt x="19860" y="482615"/>
                    <a:pt x="28281" y="490194"/>
                  </a:cubicBezTo>
                  <a:cubicBezTo>
                    <a:pt x="107364" y="561369"/>
                    <a:pt x="78977" y="529936"/>
                    <a:pt x="141402" y="565608"/>
                  </a:cubicBezTo>
                  <a:cubicBezTo>
                    <a:pt x="192567" y="594845"/>
                    <a:pt x="146116" y="576607"/>
                    <a:pt x="197963" y="593888"/>
                  </a:cubicBezTo>
                  <a:cubicBezTo>
                    <a:pt x="314227" y="590746"/>
                    <a:pt x="430774" y="593160"/>
                    <a:pt x="546755" y="584462"/>
                  </a:cubicBezTo>
                  <a:cubicBezTo>
                    <a:pt x="558053" y="583615"/>
                    <a:pt x="573849" y="576875"/>
                    <a:pt x="575035" y="565608"/>
                  </a:cubicBezTo>
                  <a:cubicBezTo>
                    <a:pt x="580637" y="512391"/>
                    <a:pt x="570932" y="458597"/>
                    <a:pt x="565608" y="405352"/>
                  </a:cubicBezTo>
                  <a:cubicBezTo>
                    <a:pt x="564619" y="395465"/>
                    <a:pt x="562389" y="384831"/>
                    <a:pt x="556182" y="377072"/>
                  </a:cubicBezTo>
                  <a:cubicBezTo>
                    <a:pt x="541643" y="358898"/>
                    <a:pt x="510852" y="351970"/>
                    <a:pt x="490194" y="348792"/>
                  </a:cubicBezTo>
                  <a:cubicBezTo>
                    <a:pt x="462070" y="344465"/>
                    <a:pt x="433633" y="342507"/>
                    <a:pt x="405353" y="339365"/>
                  </a:cubicBezTo>
                  <a:cubicBezTo>
                    <a:pt x="399068" y="329938"/>
                    <a:pt x="391566" y="321218"/>
                    <a:pt x="386499" y="311084"/>
                  </a:cubicBezTo>
                  <a:cubicBezTo>
                    <a:pt x="371588" y="281263"/>
                    <a:pt x="372216" y="248951"/>
                    <a:pt x="386499" y="216816"/>
                  </a:cubicBezTo>
                  <a:cubicBezTo>
                    <a:pt x="391101" y="206463"/>
                    <a:pt x="405353" y="204247"/>
                    <a:pt x="414780" y="197963"/>
                  </a:cubicBezTo>
                  <a:cubicBezTo>
                    <a:pt x="445593" y="105513"/>
                    <a:pt x="395637" y="236102"/>
                    <a:pt x="452487" y="150829"/>
                  </a:cubicBezTo>
                  <a:cubicBezTo>
                    <a:pt x="459674" y="140049"/>
                    <a:pt x="458772" y="125690"/>
                    <a:pt x="461914" y="113121"/>
                  </a:cubicBezTo>
                  <a:cubicBezTo>
                    <a:pt x="458772" y="91125"/>
                    <a:pt x="461511" y="67438"/>
                    <a:pt x="452487" y="47134"/>
                  </a:cubicBezTo>
                  <a:cubicBezTo>
                    <a:pt x="447885" y="36781"/>
                    <a:pt x="434814" y="32258"/>
                    <a:pt x="424206" y="28280"/>
                  </a:cubicBezTo>
                  <a:cubicBezTo>
                    <a:pt x="409204" y="22654"/>
                    <a:pt x="392713" y="22329"/>
                    <a:pt x="377072" y="18853"/>
                  </a:cubicBezTo>
                  <a:cubicBezTo>
                    <a:pt x="317507" y="5617"/>
                    <a:pt x="345649" y="3142"/>
                    <a:pt x="339365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0E3934-8C23-D600-9256-4F7564EABB5E}"/>
                </a:ext>
              </a:extLst>
            </p:cNvPr>
            <p:cNvSpPr/>
            <p:nvPr/>
          </p:nvSpPr>
          <p:spPr>
            <a:xfrm>
              <a:off x="6564215" y="3117374"/>
              <a:ext cx="791115" cy="737811"/>
            </a:xfrm>
            <a:custGeom>
              <a:avLst/>
              <a:gdLst>
                <a:gd name="connsiteX0" fmla="*/ 641356 w 1061407"/>
                <a:gd name="connsiteY0" fmla="*/ 330740 h 989892"/>
                <a:gd name="connsiteX1" fmla="*/ 641356 w 1061407"/>
                <a:gd name="connsiteY1" fmla="*/ 330740 h 989892"/>
                <a:gd name="connsiteX2" fmla="*/ 631629 w 1061407"/>
                <a:gd name="connsiteY2" fmla="*/ 243191 h 989892"/>
                <a:gd name="connsiteX3" fmla="*/ 621901 w 1061407"/>
                <a:gd name="connsiteY3" fmla="*/ 214008 h 989892"/>
                <a:gd name="connsiteX4" fmla="*/ 612173 w 1061407"/>
                <a:gd name="connsiteY4" fmla="*/ 175098 h 989892"/>
                <a:gd name="connsiteX5" fmla="*/ 602446 w 1061407"/>
                <a:gd name="connsiteY5" fmla="*/ 126460 h 989892"/>
                <a:gd name="connsiteX6" fmla="*/ 582990 w 1061407"/>
                <a:gd name="connsiteY6" fmla="*/ 107004 h 989892"/>
                <a:gd name="connsiteX7" fmla="*/ 553807 w 1061407"/>
                <a:gd name="connsiteY7" fmla="*/ 68094 h 989892"/>
                <a:gd name="connsiteX8" fmla="*/ 475986 w 1061407"/>
                <a:gd name="connsiteY8" fmla="*/ 0 h 989892"/>
                <a:gd name="connsiteX9" fmla="*/ 446803 w 1061407"/>
                <a:gd name="connsiteY9" fmla="*/ 9728 h 989892"/>
                <a:gd name="connsiteX10" fmla="*/ 437076 w 1061407"/>
                <a:gd name="connsiteY10" fmla="*/ 38911 h 989892"/>
                <a:gd name="connsiteX11" fmla="*/ 417620 w 1061407"/>
                <a:gd name="connsiteY11" fmla="*/ 58366 h 989892"/>
                <a:gd name="connsiteX12" fmla="*/ 388437 w 1061407"/>
                <a:gd name="connsiteY12" fmla="*/ 126460 h 989892"/>
                <a:gd name="connsiteX13" fmla="*/ 368982 w 1061407"/>
                <a:gd name="connsiteY13" fmla="*/ 184825 h 989892"/>
                <a:gd name="connsiteX14" fmla="*/ 349527 w 1061407"/>
                <a:gd name="connsiteY14" fmla="*/ 243191 h 989892"/>
                <a:gd name="connsiteX15" fmla="*/ 310616 w 1061407"/>
                <a:gd name="connsiteY15" fmla="*/ 291830 h 989892"/>
                <a:gd name="connsiteX16" fmla="*/ 38242 w 1061407"/>
                <a:gd name="connsiteY16" fmla="*/ 301557 h 989892"/>
                <a:gd name="connsiteX17" fmla="*/ 28514 w 1061407"/>
                <a:gd name="connsiteY17" fmla="*/ 515566 h 989892"/>
                <a:gd name="connsiteX18" fmla="*/ 47969 w 1061407"/>
                <a:gd name="connsiteY18" fmla="*/ 544749 h 989892"/>
                <a:gd name="connsiteX19" fmla="*/ 106335 w 1061407"/>
                <a:gd name="connsiteY19" fmla="*/ 564204 h 989892"/>
                <a:gd name="connsiteX20" fmla="*/ 135518 w 1061407"/>
                <a:gd name="connsiteY20" fmla="*/ 573932 h 989892"/>
                <a:gd name="connsiteX21" fmla="*/ 164701 w 1061407"/>
                <a:gd name="connsiteY21" fmla="*/ 593387 h 989892"/>
                <a:gd name="connsiteX22" fmla="*/ 213339 w 1061407"/>
                <a:gd name="connsiteY22" fmla="*/ 603115 h 989892"/>
                <a:gd name="connsiteX23" fmla="*/ 271705 w 1061407"/>
                <a:gd name="connsiteY23" fmla="*/ 622570 h 989892"/>
                <a:gd name="connsiteX24" fmla="*/ 291161 w 1061407"/>
                <a:gd name="connsiteY24" fmla="*/ 642025 h 989892"/>
                <a:gd name="connsiteX25" fmla="*/ 281433 w 1061407"/>
                <a:gd name="connsiteY25" fmla="*/ 680936 h 989892"/>
                <a:gd name="connsiteX26" fmla="*/ 242522 w 1061407"/>
                <a:gd name="connsiteY26" fmla="*/ 729574 h 989892"/>
                <a:gd name="connsiteX27" fmla="*/ 223067 w 1061407"/>
                <a:gd name="connsiteY27" fmla="*/ 768485 h 989892"/>
                <a:gd name="connsiteX28" fmla="*/ 184156 w 1061407"/>
                <a:gd name="connsiteY28" fmla="*/ 836579 h 989892"/>
                <a:gd name="connsiteX29" fmla="*/ 174429 w 1061407"/>
                <a:gd name="connsiteY29" fmla="*/ 865762 h 989892"/>
                <a:gd name="connsiteX30" fmla="*/ 184156 w 1061407"/>
                <a:gd name="connsiteY30" fmla="*/ 982494 h 989892"/>
                <a:gd name="connsiteX31" fmla="*/ 242522 w 1061407"/>
                <a:gd name="connsiteY31" fmla="*/ 972766 h 989892"/>
                <a:gd name="connsiteX32" fmla="*/ 281433 w 1061407"/>
                <a:gd name="connsiteY32" fmla="*/ 914400 h 989892"/>
                <a:gd name="connsiteX33" fmla="*/ 330071 w 1061407"/>
                <a:gd name="connsiteY33" fmla="*/ 875489 h 989892"/>
                <a:gd name="connsiteX34" fmla="*/ 359254 w 1061407"/>
                <a:gd name="connsiteY34" fmla="*/ 856034 h 989892"/>
                <a:gd name="connsiteX35" fmla="*/ 398165 w 1061407"/>
                <a:gd name="connsiteY35" fmla="*/ 817123 h 989892"/>
                <a:gd name="connsiteX36" fmla="*/ 407893 w 1061407"/>
                <a:gd name="connsiteY36" fmla="*/ 787940 h 989892"/>
                <a:gd name="connsiteX37" fmla="*/ 563535 w 1061407"/>
                <a:gd name="connsiteY37" fmla="*/ 807396 h 989892"/>
                <a:gd name="connsiteX38" fmla="*/ 592718 w 1061407"/>
                <a:gd name="connsiteY38" fmla="*/ 826851 h 989892"/>
                <a:gd name="connsiteX39" fmla="*/ 651084 w 1061407"/>
                <a:gd name="connsiteY39" fmla="*/ 846306 h 989892"/>
                <a:gd name="connsiteX40" fmla="*/ 680267 w 1061407"/>
                <a:gd name="connsiteY40" fmla="*/ 856034 h 989892"/>
                <a:gd name="connsiteX41" fmla="*/ 709450 w 1061407"/>
                <a:gd name="connsiteY41" fmla="*/ 865762 h 989892"/>
                <a:gd name="connsiteX42" fmla="*/ 777544 w 1061407"/>
                <a:gd name="connsiteY42" fmla="*/ 894945 h 989892"/>
                <a:gd name="connsiteX43" fmla="*/ 904003 w 1061407"/>
                <a:gd name="connsiteY43" fmla="*/ 885217 h 989892"/>
                <a:gd name="connsiteX44" fmla="*/ 952642 w 1061407"/>
                <a:gd name="connsiteY44" fmla="*/ 875489 h 989892"/>
                <a:gd name="connsiteX45" fmla="*/ 972097 w 1061407"/>
                <a:gd name="connsiteY45" fmla="*/ 846306 h 989892"/>
                <a:gd name="connsiteX46" fmla="*/ 962369 w 1061407"/>
                <a:gd name="connsiteY46" fmla="*/ 817123 h 989892"/>
                <a:gd name="connsiteX47" fmla="*/ 904003 w 1061407"/>
                <a:gd name="connsiteY47" fmla="*/ 778213 h 989892"/>
                <a:gd name="connsiteX48" fmla="*/ 816454 w 1061407"/>
                <a:gd name="connsiteY48" fmla="*/ 739302 h 989892"/>
                <a:gd name="connsiteX49" fmla="*/ 787271 w 1061407"/>
                <a:gd name="connsiteY49" fmla="*/ 729574 h 989892"/>
                <a:gd name="connsiteX50" fmla="*/ 758088 w 1061407"/>
                <a:gd name="connsiteY50" fmla="*/ 719847 h 989892"/>
                <a:gd name="connsiteX51" fmla="*/ 719178 w 1061407"/>
                <a:gd name="connsiteY51" fmla="*/ 671208 h 989892"/>
                <a:gd name="connsiteX52" fmla="*/ 767816 w 1061407"/>
                <a:gd name="connsiteY52" fmla="*/ 642025 h 989892"/>
                <a:gd name="connsiteX53" fmla="*/ 855365 w 1061407"/>
                <a:gd name="connsiteY53" fmla="*/ 612842 h 989892"/>
                <a:gd name="connsiteX54" fmla="*/ 972097 w 1061407"/>
                <a:gd name="connsiteY54" fmla="*/ 593387 h 989892"/>
                <a:gd name="connsiteX55" fmla="*/ 1030463 w 1061407"/>
                <a:gd name="connsiteY55" fmla="*/ 573932 h 989892"/>
                <a:gd name="connsiteX56" fmla="*/ 1049918 w 1061407"/>
                <a:gd name="connsiteY56" fmla="*/ 544749 h 989892"/>
                <a:gd name="connsiteX57" fmla="*/ 1049918 w 1061407"/>
                <a:gd name="connsiteY57" fmla="*/ 447472 h 989892"/>
                <a:gd name="connsiteX58" fmla="*/ 1020735 w 1061407"/>
                <a:gd name="connsiteY58" fmla="*/ 437745 h 989892"/>
                <a:gd name="connsiteX59" fmla="*/ 1001280 w 1061407"/>
                <a:gd name="connsiteY59" fmla="*/ 418289 h 989892"/>
                <a:gd name="connsiteX60" fmla="*/ 933186 w 1061407"/>
                <a:gd name="connsiteY60" fmla="*/ 398834 h 989892"/>
                <a:gd name="connsiteX61" fmla="*/ 651084 w 1061407"/>
                <a:gd name="connsiteY61" fmla="*/ 389106 h 989892"/>
                <a:gd name="connsiteX62" fmla="*/ 641356 w 1061407"/>
                <a:gd name="connsiteY62" fmla="*/ 330740 h 9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1407" h="989892">
                  <a:moveTo>
                    <a:pt x="641356" y="330740"/>
                  </a:moveTo>
                  <a:lnTo>
                    <a:pt x="641356" y="330740"/>
                  </a:lnTo>
                  <a:cubicBezTo>
                    <a:pt x="638114" y="301557"/>
                    <a:pt x="636456" y="272154"/>
                    <a:pt x="631629" y="243191"/>
                  </a:cubicBezTo>
                  <a:cubicBezTo>
                    <a:pt x="629943" y="233077"/>
                    <a:pt x="624718" y="223867"/>
                    <a:pt x="621901" y="214008"/>
                  </a:cubicBezTo>
                  <a:cubicBezTo>
                    <a:pt x="618228" y="201153"/>
                    <a:pt x="615073" y="188149"/>
                    <a:pt x="612173" y="175098"/>
                  </a:cubicBezTo>
                  <a:cubicBezTo>
                    <a:pt x="608586" y="158958"/>
                    <a:pt x="608959" y="141657"/>
                    <a:pt x="602446" y="126460"/>
                  </a:cubicBezTo>
                  <a:cubicBezTo>
                    <a:pt x="598833" y="118030"/>
                    <a:pt x="588862" y="114050"/>
                    <a:pt x="582990" y="107004"/>
                  </a:cubicBezTo>
                  <a:cubicBezTo>
                    <a:pt x="572611" y="94549"/>
                    <a:pt x="564578" y="80211"/>
                    <a:pt x="553807" y="68094"/>
                  </a:cubicBezTo>
                  <a:cubicBezTo>
                    <a:pt x="512419" y="21533"/>
                    <a:pt x="516335" y="26899"/>
                    <a:pt x="475986" y="0"/>
                  </a:cubicBezTo>
                  <a:cubicBezTo>
                    <a:pt x="466258" y="3243"/>
                    <a:pt x="454054" y="2477"/>
                    <a:pt x="446803" y="9728"/>
                  </a:cubicBezTo>
                  <a:cubicBezTo>
                    <a:pt x="439553" y="16979"/>
                    <a:pt x="442352" y="30118"/>
                    <a:pt x="437076" y="38911"/>
                  </a:cubicBezTo>
                  <a:cubicBezTo>
                    <a:pt x="432357" y="46775"/>
                    <a:pt x="424105" y="51881"/>
                    <a:pt x="417620" y="58366"/>
                  </a:cubicBezTo>
                  <a:cubicBezTo>
                    <a:pt x="386316" y="152285"/>
                    <a:pt x="436509" y="6281"/>
                    <a:pt x="388437" y="126460"/>
                  </a:cubicBezTo>
                  <a:cubicBezTo>
                    <a:pt x="380821" y="145501"/>
                    <a:pt x="375467" y="165370"/>
                    <a:pt x="368982" y="184825"/>
                  </a:cubicBezTo>
                  <a:lnTo>
                    <a:pt x="349527" y="243191"/>
                  </a:lnTo>
                  <a:cubicBezTo>
                    <a:pt x="342596" y="263985"/>
                    <a:pt x="340926" y="288897"/>
                    <a:pt x="310616" y="291830"/>
                  </a:cubicBezTo>
                  <a:cubicBezTo>
                    <a:pt x="220189" y="300581"/>
                    <a:pt x="129033" y="298315"/>
                    <a:pt x="38242" y="301557"/>
                  </a:cubicBezTo>
                  <a:cubicBezTo>
                    <a:pt x="-25080" y="364879"/>
                    <a:pt x="3833" y="326347"/>
                    <a:pt x="28514" y="515566"/>
                  </a:cubicBezTo>
                  <a:cubicBezTo>
                    <a:pt x="30026" y="527159"/>
                    <a:pt x="38055" y="538553"/>
                    <a:pt x="47969" y="544749"/>
                  </a:cubicBezTo>
                  <a:cubicBezTo>
                    <a:pt x="65359" y="555618"/>
                    <a:pt x="86880" y="557719"/>
                    <a:pt x="106335" y="564204"/>
                  </a:cubicBezTo>
                  <a:cubicBezTo>
                    <a:pt x="116063" y="567447"/>
                    <a:pt x="126986" y="568244"/>
                    <a:pt x="135518" y="573932"/>
                  </a:cubicBezTo>
                  <a:cubicBezTo>
                    <a:pt x="145246" y="580417"/>
                    <a:pt x="153754" y="589282"/>
                    <a:pt x="164701" y="593387"/>
                  </a:cubicBezTo>
                  <a:cubicBezTo>
                    <a:pt x="180182" y="599192"/>
                    <a:pt x="197388" y="598765"/>
                    <a:pt x="213339" y="603115"/>
                  </a:cubicBezTo>
                  <a:cubicBezTo>
                    <a:pt x="233124" y="608511"/>
                    <a:pt x="271705" y="622570"/>
                    <a:pt x="271705" y="622570"/>
                  </a:cubicBezTo>
                  <a:cubicBezTo>
                    <a:pt x="278190" y="629055"/>
                    <a:pt x="289653" y="632978"/>
                    <a:pt x="291161" y="642025"/>
                  </a:cubicBezTo>
                  <a:cubicBezTo>
                    <a:pt x="293359" y="655213"/>
                    <a:pt x="286699" y="668647"/>
                    <a:pt x="281433" y="680936"/>
                  </a:cubicBezTo>
                  <a:cubicBezTo>
                    <a:pt x="272229" y="702413"/>
                    <a:pt x="258213" y="713884"/>
                    <a:pt x="242522" y="729574"/>
                  </a:cubicBezTo>
                  <a:cubicBezTo>
                    <a:pt x="236037" y="742544"/>
                    <a:pt x="230261" y="755894"/>
                    <a:pt x="223067" y="768485"/>
                  </a:cubicBezTo>
                  <a:cubicBezTo>
                    <a:pt x="195156" y="817329"/>
                    <a:pt x="209351" y="777790"/>
                    <a:pt x="184156" y="836579"/>
                  </a:cubicBezTo>
                  <a:cubicBezTo>
                    <a:pt x="180117" y="846004"/>
                    <a:pt x="177671" y="856034"/>
                    <a:pt x="174429" y="865762"/>
                  </a:cubicBezTo>
                  <a:cubicBezTo>
                    <a:pt x="177671" y="904673"/>
                    <a:pt x="163194" y="949553"/>
                    <a:pt x="184156" y="982494"/>
                  </a:cubicBezTo>
                  <a:cubicBezTo>
                    <a:pt x="194745" y="999134"/>
                    <a:pt x="226364" y="984077"/>
                    <a:pt x="242522" y="972766"/>
                  </a:cubicBezTo>
                  <a:cubicBezTo>
                    <a:pt x="261678" y="959357"/>
                    <a:pt x="261978" y="927370"/>
                    <a:pt x="281433" y="914400"/>
                  </a:cubicBezTo>
                  <a:cubicBezTo>
                    <a:pt x="371255" y="854520"/>
                    <a:pt x="260766" y="930934"/>
                    <a:pt x="330071" y="875489"/>
                  </a:cubicBezTo>
                  <a:cubicBezTo>
                    <a:pt x="339200" y="868186"/>
                    <a:pt x="350377" y="863642"/>
                    <a:pt x="359254" y="856034"/>
                  </a:cubicBezTo>
                  <a:cubicBezTo>
                    <a:pt x="373181" y="844097"/>
                    <a:pt x="398165" y="817123"/>
                    <a:pt x="398165" y="817123"/>
                  </a:cubicBezTo>
                  <a:cubicBezTo>
                    <a:pt x="401408" y="807395"/>
                    <a:pt x="397758" y="789499"/>
                    <a:pt x="407893" y="787940"/>
                  </a:cubicBezTo>
                  <a:cubicBezTo>
                    <a:pt x="461568" y="779682"/>
                    <a:pt x="512898" y="794736"/>
                    <a:pt x="563535" y="807396"/>
                  </a:cubicBezTo>
                  <a:cubicBezTo>
                    <a:pt x="573263" y="813881"/>
                    <a:pt x="582034" y="822103"/>
                    <a:pt x="592718" y="826851"/>
                  </a:cubicBezTo>
                  <a:cubicBezTo>
                    <a:pt x="611458" y="835180"/>
                    <a:pt x="631629" y="839821"/>
                    <a:pt x="651084" y="846306"/>
                  </a:cubicBezTo>
                  <a:lnTo>
                    <a:pt x="680267" y="856034"/>
                  </a:lnTo>
                  <a:cubicBezTo>
                    <a:pt x="689995" y="859277"/>
                    <a:pt x="700279" y="861176"/>
                    <a:pt x="709450" y="865762"/>
                  </a:cubicBezTo>
                  <a:cubicBezTo>
                    <a:pt x="757532" y="889803"/>
                    <a:pt x="734604" y="880631"/>
                    <a:pt x="777544" y="894945"/>
                  </a:cubicBezTo>
                  <a:cubicBezTo>
                    <a:pt x="819697" y="891702"/>
                    <a:pt x="861984" y="889886"/>
                    <a:pt x="904003" y="885217"/>
                  </a:cubicBezTo>
                  <a:cubicBezTo>
                    <a:pt x="920436" y="883391"/>
                    <a:pt x="938286" y="883692"/>
                    <a:pt x="952642" y="875489"/>
                  </a:cubicBezTo>
                  <a:cubicBezTo>
                    <a:pt x="962793" y="869689"/>
                    <a:pt x="965612" y="856034"/>
                    <a:pt x="972097" y="846306"/>
                  </a:cubicBezTo>
                  <a:cubicBezTo>
                    <a:pt x="968854" y="836578"/>
                    <a:pt x="969620" y="824374"/>
                    <a:pt x="962369" y="817123"/>
                  </a:cubicBezTo>
                  <a:cubicBezTo>
                    <a:pt x="945835" y="800589"/>
                    <a:pt x="923458" y="791183"/>
                    <a:pt x="904003" y="778213"/>
                  </a:cubicBezTo>
                  <a:cubicBezTo>
                    <a:pt x="857753" y="747380"/>
                    <a:pt x="885918" y="762457"/>
                    <a:pt x="816454" y="739302"/>
                  </a:cubicBezTo>
                  <a:lnTo>
                    <a:pt x="787271" y="729574"/>
                  </a:lnTo>
                  <a:lnTo>
                    <a:pt x="758088" y="719847"/>
                  </a:lnTo>
                  <a:cubicBezTo>
                    <a:pt x="752828" y="714586"/>
                    <a:pt x="715088" y="679388"/>
                    <a:pt x="719178" y="671208"/>
                  </a:cubicBezTo>
                  <a:cubicBezTo>
                    <a:pt x="727634" y="654297"/>
                    <a:pt x="750905" y="650481"/>
                    <a:pt x="767816" y="642025"/>
                  </a:cubicBezTo>
                  <a:cubicBezTo>
                    <a:pt x="794739" y="628563"/>
                    <a:pt x="825644" y="618415"/>
                    <a:pt x="855365" y="612842"/>
                  </a:cubicBezTo>
                  <a:cubicBezTo>
                    <a:pt x="894137" y="605572"/>
                    <a:pt x="934674" y="605861"/>
                    <a:pt x="972097" y="593387"/>
                  </a:cubicBezTo>
                  <a:lnTo>
                    <a:pt x="1030463" y="573932"/>
                  </a:lnTo>
                  <a:cubicBezTo>
                    <a:pt x="1036948" y="564204"/>
                    <a:pt x="1044690" y="555206"/>
                    <a:pt x="1049918" y="544749"/>
                  </a:cubicBezTo>
                  <a:cubicBezTo>
                    <a:pt x="1064893" y="514800"/>
                    <a:pt x="1065578" y="478791"/>
                    <a:pt x="1049918" y="447472"/>
                  </a:cubicBezTo>
                  <a:cubicBezTo>
                    <a:pt x="1045332" y="438301"/>
                    <a:pt x="1030463" y="440987"/>
                    <a:pt x="1020735" y="437745"/>
                  </a:cubicBezTo>
                  <a:cubicBezTo>
                    <a:pt x="1014250" y="431260"/>
                    <a:pt x="1009144" y="423008"/>
                    <a:pt x="1001280" y="418289"/>
                  </a:cubicBezTo>
                  <a:cubicBezTo>
                    <a:pt x="993271" y="413484"/>
                    <a:pt x="937899" y="399120"/>
                    <a:pt x="933186" y="398834"/>
                  </a:cubicBezTo>
                  <a:cubicBezTo>
                    <a:pt x="839268" y="393142"/>
                    <a:pt x="745118" y="392349"/>
                    <a:pt x="651084" y="389106"/>
                  </a:cubicBezTo>
                  <a:cubicBezTo>
                    <a:pt x="619608" y="357630"/>
                    <a:pt x="642977" y="340468"/>
                    <a:pt x="641356" y="33074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239034-9B72-0D75-F5BA-B297D7BF3DAD}"/>
                </a:ext>
              </a:extLst>
            </p:cNvPr>
            <p:cNvSpPr/>
            <p:nvPr/>
          </p:nvSpPr>
          <p:spPr>
            <a:xfrm>
              <a:off x="7550361" y="4523181"/>
              <a:ext cx="200795" cy="214127"/>
            </a:xfrm>
            <a:custGeom>
              <a:avLst/>
              <a:gdLst>
                <a:gd name="connsiteX0" fmla="*/ 84063 w 200795"/>
                <a:gd name="connsiteY0" fmla="*/ 9846 h 214127"/>
                <a:gd name="connsiteX1" fmla="*/ 84063 w 200795"/>
                <a:gd name="connsiteY1" fmla="*/ 9846 h 214127"/>
                <a:gd name="connsiteX2" fmla="*/ 6242 w 200795"/>
                <a:gd name="connsiteY2" fmla="*/ 48757 h 214127"/>
                <a:gd name="connsiteX3" fmla="*/ 35425 w 200795"/>
                <a:gd name="connsiteY3" fmla="*/ 184944 h 214127"/>
                <a:gd name="connsiteX4" fmla="*/ 93791 w 200795"/>
                <a:gd name="connsiteY4" fmla="*/ 214127 h 214127"/>
                <a:gd name="connsiteX5" fmla="*/ 181340 w 200795"/>
                <a:gd name="connsiteY5" fmla="*/ 184944 h 214127"/>
                <a:gd name="connsiteX6" fmla="*/ 200795 w 200795"/>
                <a:gd name="connsiteY6" fmla="*/ 155761 h 214127"/>
                <a:gd name="connsiteX7" fmla="*/ 181340 w 200795"/>
                <a:gd name="connsiteY7" fmla="*/ 48757 h 214127"/>
                <a:gd name="connsiteX8" fmla="*/ 161884 w 200795"/>
                <a:gd name="connsiteY8" fmla="*/ 29301 h 214127"/>
                <a:gd name="connsiteX9" fmla="*/ 103518 w 200795"/>
                <a:gd name="connsiteY9" fmla="*/ 118 h 214127"/>
                <a:gd name="connsiteX10" fmla="*/ 84063 w 200795"/>
                <a:gd name="connsiteY10" fmla="*/ 9846 h 2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795" h="214127">
                  <a:moveTo>
                    <a:pt x="84063" y="9846"/>
                  </a:moveTo>
                  <a:lnTo>
                    <a:pt x="84063" y="9846"/>
                  </a:lnTo>
                  <a:cubicBezTo>
                    <a:pt x="58123" y="22816"/>
                    <a:pt x="18507" y="22476"/>
                    <a:pt x="6242" y="48757"/>
                  </a:cubicBezTo>
                  <a:cubicBezTo>
                    <a:pt x="-8915" y="81235"/>
                    <a:pt x="4570" y="154090"/>
                    <a:pt x="35425" y="184944"/>
                  </a:cubicBezTo>
                  <a:cubicBezTo>
                    <a:pt x="54282" y="203801"/>
                    <a:pt x="70056" y="206215"/>
                    <a:pt x="93791" y="214127"/>
                  </a:cubicBezTo>
                  <a:cubicBezTo>
                    <a:pt x="132920" y="207605"/>
                    <a:pt x="153984" y="212300"/>
                    <a:pt x="181340" y="184944"/>
                  </a:cubicBezTo>
                  <a:cubicBezTo>
                    <a:pt x="189607" y="176677"/>
                    <a:pt x="194310" y="165489"/>
                    <a:pt x="200795" y="155761"/>
                  </a:cubicBezTo>
                  <a:cubicBezTo>
                    <a:pt x="199455" y="145039"/>
                    <a:pt x="195545" y="72432"/>
                    <a:pt x="181340" y="48757"/>
                  </a:cubicBezTo>
                  <a:cubicBezTo>
                    <a:pt x="176621" y="40892"/>
                    <a:pt x="169046" y="35030"/>
                    <a:pt x="161884" y="29301"/>
                  </a:cubicBezTo>
                  <a:cubicBezTo>
                    <a:pt x="142756" y="13998"/>
                    <a:pt x="127491" y="4913"/>
                    <a:pt x="103518" y="118"/>
                  </a:cubicBezTo>
                  <a:cubicBezTo>
                    <a:pt x="97159" y="-1154"/>
                    <a:pt x="87306" y="8225"/>
                    <a:pt x="84063" y="9846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161A0D-7F22-870A-2749-E0DB06979745}"/>
                </a:ext>
              </a:extLst>
            </p:cNvPr>
            <p:cNvSpPr/>
            <p:nvPr/>
          </p:nvSpPr>
          <p:spPr>
            <a:xfrm>
              <a:off x="7887637" y="4236391"/>
              <a:ext cx="178259" cy="194554"/>
            </a:xfrm>
            <a:custGeom>
              <a:avLst/>
              <a:gdLst>
                <a:gd name="connsiteX0" fmla="*/ 0 w 178259"/>
                <a:gd name="connsiteY0" fmla="*/ 29183 h 194554"/>
                <a:gd name="connsiteX1" fmla="*/ 0 w 178259"/>
                <a:gd name="connsiteY1" fmla="*/ 29183 h 194554"/>
                <a:gd name="connsiteX2" fmla="*/ 87549 w 178259"/>
                <a:gd name="connsiteY2" fmla="*/ 9728 h 194554"/>
                <a:gd name="connsiteX3" fmla="*/ 116732 w 178259"/>
                <a:gd name="connsiteY3" fmla="*/ 0 h 194554"/>
                <a:gd name="connsiteX4" fmla="*/ 145915 w 178259"/>
                <a:gd name="connsiteY4" fmla="*/ 9728 h 194554"/>
                <a:gd name="connsiteX5" fmla="*/ 155643 w 178259"/>
                <a:gd name="connsiteY5" fmla="*/ 184826 h 194554"/>
                <a:gd name="connsiteX6" fmla="*/ 126460 w 178259"/>
                <a:gd name="connsiteY6" fmla="*/ 194554 h 194554"/>
                <a:gd name="connsiteX7" fmla="*/ 29183 w 178259"/>
                <a:gd name="connsiteY7" fmla="*/ 184826 h 194554"/>
                <a:gd name="connsiteX8" fmla="*/ 19455 w 178259"/>
                <a:gd name="connsiteY8" fmla="*/ 155643 h 194554"/>
                <a:gd name="connsiteX9" fmla="*/ 29183 w 178259"/>
                <a:gd name="connsiteY9" fmla="*/ 48639 h 194554"/>
                <a:gd name="connsiteX10" fmla="*/ 0 w 178259"/>
                <a:gd name="connsiteY10" fmla="*/ 29183 h 19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259" h="194554">
                  <a:moveTo>
                    <a:pt x="0" y="29183"/>
                  </a:moveTo>
                  <a:lnTo>
                    <a:pt x="0" y="29183"/>
                  </a:lnTo>
                  <a:cubicBezTo>
                    <a:pt x="29183" y="22698"/>
                    <a:pt x="58547" y="16979"/>
                    <a:pt x="87549" y="9728"/>
                  </a:cubicBezTo>
                  <a:cubicBezTo>
                    <a:pt x="97497" y="7241"/>
                    <a:pt x="106478" y="0"/>
                    <a:pt x="116732" y="0"/>
                  </a:cubicBezTo>
                  <a:cubicBezTo>
                    <a:pt x="126986" y="0"/>
                    <a:pt x="136187" y="6485"/>
                    <a:pt x="145915" y="9728"/>
                  </a:cubicBezTo>
                  <a:cubicBezTo>
                    <a:pt x="187370" y="71912"/>
                    <a:pt x="187158" y="58762"/>
                    <a:pt x="155643" y="184826"/>
                  </a:cubicBezTo>
                  <a:cubicBezTo>
                    <a:pt x="153156" y="194774"/>
                    <a:pt x="136188" y="191311"/>
                    <a:pt x="126460" y="194554"/>
                  </a:cubicBezTo>
                  <a:cubicBezTo>
                    <a:pt x="94034" y="191311"/>
                    <a:pt x="59808" y="195963"/>
                    <a:pt x="29183" y="184826"/>
                  </a:cubicBezTo>
                  <a:cubicBezTo>
                    <a:pt x="19546" y="181322"/>
                    <a:pt x="19455" y="165897"/>
                    <a:pt x="19455" y="155643"/>
                  </a:cubicBezTo>
                  <a:cubicBezTo>
                    <a:pt x="19455" y="119828"/>
                    <a:pt x="26436" y="84349"/>
                    <a:pt x="29183" y="48639"/>
                  </a:cubicBezTo>
                  <a:cubicBezTo>
                    <a:pt x="29680" y="42173"/>
                    <a:pt x="4864" y="32426"/>
                    <a:pt x="0" y="29183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2E2FB5-56B4-8416-EB30-709D21DB1D31}"/>
                </a:ext>
              </a:extLst>
            </p:cNvPr>
            <p:cNvSpPr/>
            <p:nvPr/>
          </p:nvSpPr>
          <p:spPr>
            <a:xfrm>
              <a:off x="7923780" y="4717912"/>
              <a:ext cx="194553" cy="204281"/>
            </a:xfrm>
            <a:custGeom>
              <a:avLst/>
              <a:gdLst>
                <a:gd name="connsiteX0" fmla="*/ 87549 w 194553"/>
                <a:gd name="connsiteY0" fmla="*/ 0 h 204281"/>
                <a:gd name="connsiteX1" fmla="*/ 87549 w 194553"/>
                <a:gd name="connsiteY1" fmla="*/ 0 h 204281"/>
                <a:gd name="connsiteX2" fmla="*/ 0 w 194553"/>
                <a:gd name="connsiteY2" fmla="*/ 107004 h 204281"/>
                <a:gd name="connsiteX3" fmla="*/ 9727 w 194553"/>
                <a:gd name="connsiteY3" fmla="*/ 204281 h 204281"/>
                <a:gd name="connsiteX4" fmla="*/ 145914 w 194553"/>
                <a:gd name="connsiteY4" fmla="*/ 184825 h 204281"/>
                <a:gd name="connsiteX5" fmla="*/ 194553 w 194553"/>
                <a:gd name="connsiteY5" fmla="*/ 155642 h 204281"/>
                <a:gd name="connsiteX6" fmla="*/ 175097 w 194553"/>
                <a:gd name="connsiteY6" fmla="*/ 68093 h 204281"/>
                <a:gd name="connsiteX7" fmla="*/ 116731 w 194553"/>
                <a:gd name="connsiteY7" fmla="*/ 38910 h 204281"/>
                <a:gd name="connsiteX8" fmla="*/ 87549 w 194553"/>
                <a:gd name="connsiteY8" fmla="*/ 0 h 20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553" h="204281">
                  <a:moveTo>
                    <a:pt x="87549" y="0"/>
                  </a:moveTo>
                  <a:lnTo>
                    <a:pt x="87549" y="0"/>
                  </a:lnTo>
                  <a:cubicBezTo>
                    <a:pt x="78780" y="8769"/>
                    <a:pt x="0" y="64345"/>
                    <a:pt x="0" y="107004"/>
                  </a:cubicBezTo>
                  <a:cubicBezTo>
                    <a:pt x="0" y="139591"/>
                    <a:pt x="6485" y="171855"/>
                    <a:pt x="9727" y="204281"/>
                  </a:cubicBezTo>
                  <a:cubicBezTo>
                    <a:pt x="55123" y="197796"/>
                    <a:pt x="113488" y="217250"/>
                    <a:pt x="145914" y="184825"/>
                  </a:cubicBezTo>
                  <a:cubicBezTo>
                    <a:pt x="172621" y="158120"/>
                    <a:pt x="156669" y="168270"/>
                    <a:pt x="194553" y="155642"/>
                  </a:cubicBezTo>
                  <a:cubicBezTo>
                    <a:pt x="194453" y="155044"/>
                    <a:pt x="185180" y="80697"/>
                    <a:pt x="175097" y="68093"/>
                  </a:cubicBezTo>
                  <a:cubicBezTo>
                    <a:pt x="164755" y="55166"/>
                    <a:pt x="132997" y="41621"/>
                    <a:pt x="116731" y="38910"/>
                  </a:cubicBezTo>
                  <a:cubicBezTo>
                    <a:pt x="107136" y="37311"/>
                    <a:pt x="92413" y="6485"/>
                    <a:pt x="87549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8DCD1C-2706-2AB7-EB77-672DC366E8C6}"/>
                </a:ext>
              </a:extLst>
            </p:cNvPr>
            <p:cNvSpPr/>
            <p:nvPr/>
          </p:nvSpPr>
          <p:spPr>
            <a:xfrm>
              <a:off x="8333029" y="4299622"/>
              <a:ext cx="214008" cy="262647"/>
            </a:xfrm>
            <a:custGeom>
              <a:avLst/>
              <a:gdLst>
                <a:gd name="connsiteX0" fmla="*/ 0 w 214008"/>
                <a:gd name="connsiteY0" fmla="*/ 136188 h 262647"/>
                <a:gd name="connsiteX1" fmla="*/ 0 w 214008"/>
                <a:gd name="connsiteY1" fmla="*/ 136188 h 262647"/>
                <a:gd name="connsiteX2" fmla="*/ 9728 w 214008"/>
                <a:gd name="connsiteY2" fmla="*/ 48639 h 262647"/>
                <a:gd name="connsiteX3" fmla="*/ 38911 w 214008"/>
                <a:gd name="connsiteY3" fmla="*/ 38911 h 262647"/>
                <a:gd name="connsiteX4" fmla="*/ 77821 w 214008"/>
                <a:gd name="connsiteY4" fmla="*/ 19456 h 262647"/>
                <a:gd name="connsiteX5" fmla="*/ 116732 w 214008"/>
                <a:gd name="connsiteY5" fmla="*/ 9728 h 262647"/>
                <a:gd name="connsiteX6" fmla="*/ 145915 w 214008"/>
                <a:gd name="connsiteY6" fmla="*/ 0 h 262647"/>
                <a:gd name="connsiteX7" fmla="*/ 175098 w 214008"/>
                <a:gd name="connsiteY7" fmla="*/ 9728 h 262647"/>
                <a:gd name="connsiteX8" fmla="*/ 214008 w 214008"/>
                <a:gd name="connsiteY8" fmla="*/ 68094 h 262647"/>
                <a:gd name="connsiteX9" fmla="*/ 204281 w 214008"/>
                <a:gd name="connsiteY9" fmla="*/ 223737 h 262647"/>
                <a:gd name="connsiteX10" fmla="*/ 184825 w 214008"/>
                <a:gd name="connsiteY10" fmla="*/ 243192 h 262647"/>
                <a:gd name="connsiteX11" fmla="*/ 126459 w 214008"/>
                <a:gd name="connsiteY11" fmla="*/ 262647 h 262647"/>
                <a:gd name="connsiteX12" fmla="*/ 87549 w 214008"/>
                <a:gd name="connsiteY12" fmla="*/ 252920 h 262647"/>
                <a:gd name="connsiteX13" fmla="*/ 68093 w 214008"/>
                <a:gd name="connsiteY13" fmla="*/ 233464 h 262647"/>
                <a:gd name="connsiteX14" fmla="*/ 19455 w 214008"/>
                <a:gd name="connsiteY14" fmla="*/ 145915 h 262647"/>
                <a:gd name="connsiteX15" fmla="*/ 0 w 214008"/>
                <a:gd name="connsiteY15" fmla="*/ 136188 h 26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008" h="262647">
                  <a:moveTo>
                    <a:pt x="0" y="136188"/>
                  </a:moveTo>
                  <a:lnTo>
                    <a:pt x="0" y="136188"/>
                  </a:lnTo>
                  <a:cubicBezTo>
                    <a:pt x="3243" y="107005"/>
                    <a:pt x="-1177" y="75901"/>
                    <a:pt x="9728" y="48639"/>
                  </a:cubicBezTo>
                  <a:cubicBezTo>
                    <a:pt x="13536" y="39119"/>
                    <a:pt x="29486" y="42950"/>
                    <a:pt x="38911" y="38911"/>
                  </a:cubicBezTo>
                  <a:cubicBezTo>
                    <a:pt x="52239" y="33199"/>
                    <a:pt x="64243" y="24548"/>
                    <a:pt x="77821" y="19456"/>
                  </a:cubicBezTo>
                  <a:cubicBezTo>
                    <a:pt x="90339" y="14762"/>
                    <a:pt x="103877" y="13401"/>
                    <a:pt x="116732" y="9728"/>
                  </a:cubicBezTo>
                  <a:cubicBezTo>
                    <a:pt x="126591" y="6911"/>
                    <a:pt x="136187" y="3243"/>
                    <a:pt x="145915" y="0"/>
                  </a:cubicBezTo>
                  <a:cubicBezTo>
                    <a:pt x="155643" y="3243"/>
                    <a:pt x="167847" y="2477"/>
                    <a:pt x="175098" y="9728"/>
                  </a:cubicBezTo>
                  <a:cubicBezTo>
                    <a:pt x="191632" y="26262"/>
                    <a:pt x="214008" y="68094"/>
                    <a:pt x="214008" y="68094"/>
                  </a:cubicBezTo>
                  <a:cubicBezTo>
                    <a:pt x="210766" y="119975"/>
                    <a:pt x="212827" y="172462"/>
                    <a:pt x="204281" y="223737"/>
                  </a:cubicBezTo>
                  <a:cubicBezTo>
                    <a:pt x="202773" y="232784"/>
                    <a:pt x="193028" y="239091"/>
                    <a:pt x="184825" y="243192"/>
                  </a:cubicBezTo>
                  <a:cubicBezTo>
                    <a:pt x="166482" y="252363"/>
                    <a:pt x="126459" y="262647"/>
                    <a:pt x="126459" y="262647"/>
                  </a:cubicBezTo>
                  <a:cubicBezTo>
                    <a:pt x="113489" y="259405"/>
                    <a:pt x="99507" y="258899"/>
                    <a:pt x="87549" y="252920"/>
                  </a:cubicBezTo>
                  <a:cubicBezTo>
                    <a:pt x="79346" y="248818"/>
                    <a:pt x="73596" y="240801"/>
                    <a:pt x="68093" y="233464"/>
                  </a:cubicBezTo>
                  <a:cubicBezTo>
                    <a:pt x="40924" y="197239"/>
                    <a:pt x="28934" y="183829"/>
                    <a:pt x="19455" y="145915"/>
                  </a:cubicBezTo>
                  <a:cubicBezTo>
                    <a:pt x="18669" y="142769"/>
                    <a:pt x="3242" y="137809"/>
                    <a:pt x="0" y="136188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4759F04-A54A-CE31-60CB-D9C995559A6B}"/>
                </a:ext>
              </a:extLst>
            </p:cNvPr>
            <p:cNvSpPr/>
            <p:nvPr/>
          </p:nvSpPr>
          <p:spPr>
            <a:xfrm>
              <a:off x="6607866" y="4931922"/>
              <a:ext cx="527578" cy="729574"/>
            </a:xfrm>
            <a:custGeom>
              <a:avLst/>
              <a:gdLst>
                <a:gd name="connsiteX0" fmla="*/ 272374 w 527578"/>
                <a:gd name="connsiteY0" fmla="*/ 0 h 729574"/>
                <a:gd name="connsiteX1" fmla="*/ 272374 w 527578"/>
                <a:gd name="connsiteY1" fmla="*/ 0 h 729574"/>
                <a:gd name="connsiteX2" fmla="*/ 214008 w 527578"/>
                <a:gd name="connsiteY2" fmla="*/ 136187 h 729574"/>
                <a:gd name="connsiteX3" fmla="*/ 145915 w 527578"/>
                <a:gd name="connsiteY3" fmla="*/ 408561 h 729574"/>
                <a:gd name="connsiteX4" fmla="*/ 126459 w 527578"/>
                <a:gd name="connsiteY4" fmla="*/ 466927 h 729574"/>
                <a:gd name="connsiteX5" fmla="*/ 107004 w 527578"/>
                <a:gd name="connsiteY5" fmla="*/ 505838 h 729574"/>
                <a:gd name="connsiteX6" fmla="*/ 87549 w 527578"/>
                <a:gd name="connsiteY6" fmla="*/ 583659 h 729574"/>
                <a:gd name="connsiteX7" fmla="*/ 38910 w 527578"/>
                <a:gd name="connsiteY7" fmla="*/ 661481 h 729574"/>
                <a:gd name="connsiteX8" fmla="*/ 19455 w 527578"/>
                <a:gd name="connsiteY8" fmla="*/ 700391 h 729574"/>
                <a:gd name="connsiteX9" fmla="*/ 0 w 527578"/>
                <a:gd name="connsiteY9" fmla="*/ 729574 h 729574"/>
                <a:gd name="connsiteX10" fmla="*/ 38910 w 527578"/>
                <a:gd name="connsiteY10" fmla="*/ 642025 h 729574"/>
                <a:gd name="connsiteX11" fmla="*/ 77821 w 527578"/>
                <a:gd name="connsiteY11" fmla="*/ 583659 h 729574"/>
                <a:gd name="connsiteX12" fmla="*/ 107004 w 527578"/>
                <a:gd name="connsiteY12" fmla="*/ 573932 h 729574"/>
                <a:gd name="connsiteX13" fmla="*/ 116732 w 527578"/>
                <a:gd name="connsiteY13" fmla="*/ 544749 h 729574"/>
                <a:gd name="connsiteX14" fmla="*/ 204281 w 527578"/>
                <a:gd name="connsiteY14" fmla="*/ 515566 h 729574"/>
                <a:gd name="connsiteX15" fmla="*/ 496110 w 527578"/>
                <a:gd name="connsiteY15" fmla="*/ 505838 h 729574"/>
                <a:gd name="connsiteX16" fmla="*/ 525293 w 527578"/>
                <a:gd name="connsiteY16" fmla="*/ 389106 h 729574"/>
                <a:gd name="connsiteX17" fmla="*/ 496110 w 527578"/>
                <a:gd name="connsiteY17" fmla="*/ 243191 h 729574"/>
                <a:gd name="connsiteX18" fmla="*/ 466927 w 527578"/>
                <a:gd name="connsiteY18" fmla="*/ 233464 h 729574"/>
                <a:gd name="connsiteX19" fmla="*/ 369651 w 527578"/>
                <a:gd name="connsiteY19" fmla="*/ 214008 h 729574"/>
                <a:gd name="connsiteX20" fmla="*/ 369651 w 527578"/>
                <a:gd name="connsiteY20" fmla="*/ 58366 h 729574"/>
                <a:gd name="connsiteX21" fmla="*/ 350196 w 527578"/>
                <a:gd name="connsiteY21" fmla="*/ 29183 h 729574"/>
                <a:gd name="connsiteX22" fmla="*/ 321013 w 527578"/>
                <a:gd name="connsiteY22" fmla="*/ 19455 h 729574"/>
                <a:gd name="connsiteX23" fmla="*/ 272374 w 527578"/>
                <a:gd name="connsiteY23" fmla="*/ 0 h 72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7578" h="729574">
                  <a:moveTo>
                    <a:pt x="272374" y="0"/>
                  </a:moveTo>
                  <a:lnTo>
                    <a:pt x="272374" y="0"/>
                  </a:lnTo>
                  <a:cubicBezTo>
                    <a:pt x="242007" y="60734"/>
                    <a:pt x="230109" y="75360"/>
                    <a:pt x="214008" y="136187"/>
                  </a:cubicBezTo>
                  <a:cubicBezTo>
                    <a:pt x="190060" y="226657"/>
                    <a:pt x="175510" y="319778"/>
                    <a:pt x="145915" y="408561"/>
                  </a:cubicBezTo>
                  <a:cubicBezTo>
                    <a:pt x="139430" y="428016"/>
                    <a:pt x="135630" y="448584"/>
                    <a:pt x="126459" y="466927"/>
                  </a:cubicBezTo>
                  <a:lnTo>
                    <a:pt x="107004" y="505838"/>
                  </a:lnTo>
                  <a:cubicBezTo>
                    <a:pt x="101296" y="534378"/>
                    <a:pt x="98764" y="557491"/>
                    <a:pt x="87549" y="583659"/>
                  </a:cubicBezTo>
                  <a:cubicBezTo>
                    <a:pt x="60663" y="646394"/>
                    <a:pt x="76995" y="600546"/>
                    <a:pt x="38910" y="661481"/>
                  </a:cubicBezTo>
                  <a:cubicBezTo>
                    <a:pt x="31225" y="673778"/>
                    <a:pt x="26649" y="687801"/>
                    <a:pt x="19455" y="700391"/>
                  </a:cubicBezTo>
                  <a:cubicBezTo>
                    <a:pt x="13655" y="710542"/>
                    <a:pt x="6485" y="719846"/>
                    <a:pt x="0" y="729574"/>
                  </a:cubicBezTo>
                  <a:cubicBezTo>
                    <a:pt x="17365" y="625380"/>
                    <a:pt x="-7969" y="707655"/>
                    <a:pt x="38910" y="642025"/>
                  </a:cubicBezTo>
                  <a:cubicBezTo>
                    <a:pt x="56645" y="617197"/>
                    <a:pt x="51795" y="599274"/>
                    <a:pt x="77821" y="583659"/>
                  </a:cubicBezTo>
                  <a:cubicBezTo>
                    <a:pt x="86614" y="578383"/>
                    <a:pt x="97276" y="577174"/>
                    <a:pt x="107004" y="573932"/>
                  </a:cubicBezTo>
                  <a:cubicBezTo>
                    <a:pt x="110247" y="564204"/>
                    <a:pt x="109481" y="552000"/>
                    <a:pt x="116732" y="544749"/>
                  </a:cubicBezTo>
                  <a:cubicBezTo>
                    <a:pt x="133603" y="527878"/>
                    <a:pt x="183413" y="516758"/>
                    <a:pt x="204281" y="515566"/>
                  </a:cubicBezTo>
                  <a:cubicBezTo>
                    <a:pt x="301453" y="510013"/>
                    <a:pt x="398834" y="509081"/>
                    <a:pt x="496110" y="505838"/>
                  </a:cubicBezTo>
                  <a:cubicBezTo>
                    <a:pt x="521803" y="428761"/>
                    <a:pt x="512195" y="467701"/>
                    <a:pt x="525293" y="389106"/>
                  </a:cubicBezTo>
                  <a:cubicBezTo>
                    <a:pt x="522201" y="348902"/>
                    <a:pt x="543869" y="271846"/>
                    <a:pt x="496110" y="243191"/>
                  </a:cubicBezTo>
                  <a:cubicBezTo>
                    <a:pt x="487317" y="237916"/>
                    <a:pt x="476918" y="235770"/>
                    <a:pt x="466927" y="233464"/>
                  </a:cubicBezTo>
                  <a:cubicBezTo>
                    <a:pt x="434706" y="226028"/>
                    <a:pt x="369651" y="214008"/>
                    <a:pt x="369651" y="214008"/>
                  </a:cubicBezTo>
                  <a:cubicBezTo>
                    <a:pt x="376627" y="151230"/>
                    <a:pt x="387658" y="118389"/>
                    <a:pt x="369651" y="58366"/>
                  </a:cubicBezTo>
                  <a:cubicBezTo>
                    <a:pt x="366292" y="47168"/>
                    <a:pt x="359325" y="36486"/>
                    <a:pt x="350196" y="29183"/>
                  </a:cubicBezTo>
                  <a:cubicBezTo>
                    <a:pt x="342189" y="22777"/>
                    <a:pt x="330741" y="22698"/>
                    <a:pt x="321013" y="19455"/>
                  </a:cubicBezTo>
                  <a:cubicBezTo>
                    <a:pt x="292386" y="-9171"/>
                    <a:pt x="280480" y="3242"/>
                    <a:pt x="272374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oon 43">
              <a:extLst>
                <a:ext uri="{FF2B5EF4-FFF2-40B4-BE49-F238E27FC236}">
                  <a16:creationId xmlns:a16="http://schemas.microsoft.com/office/drawing/2014/main" id="{96B7D9CC-9004-0818-30DD-FB6A2313EDE4}"/>
                </a:ext>
              </a:extLst>
            </p:cNvPr>
            <p:cNvSpPr/>
            <p:nvPr/>
          </p:nvSpPr>
          <p:spPr>
            <a:xfrm rot="20382263">
              <a:off x="10768065" y="2541827"/>
              <a:ext cx="380932" cy="523220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F9AE58-6F07-2708-82E9-EAC2BB2B9F83}"/>
                </a:ext>
              </a:extLst>
            </p:cNvPr>
            <p:cNvCxnSpPr/>
            <p:nvPr/>
          </p:nvCxnSpPr>
          <p:spPr>
            <a:xfrm flipV="1">
              <a:off x="8159719" y="4574744"/>
              <a:ext cx="173310" cy="162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977F66-12E1-0E1B-8F4E-F0FC9CF8F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3204" y="2957704"/>
              <a:ext cx="320237" cy="322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C47BD99-DEA8-F8D8-0D7D-9867BD1396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3204" y="3886815"/>
              <a:ext cx="379795" cy="5698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F016D72-99F3-9C20-C317-524564BC6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650" y="3968399"/>
              <a:ext cx="17251" cy="851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758290E-BCCF-8C21-7DC7-6CC9D6B4D1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6830" y="4512077"/>
              <a:ext cx="35468" cy="15356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5EABB73-CAD7-E7E5-0A4D-43BBEC9D3860}"/>
                </a:ext>
              </a:extLst>
            </p:cNvPr>
            <p:cNvCxnSpPr>
              <a:cxnSpLocks/>
            </p:cNvCxnSpPr>
            <p:nvPr/>
          </p:nvCxnSpPr>
          <p:spPr>
            <a:xfrm>
              <a:off x="8113612" y="4365777"/>
              <a:ext cx="177248" cy="28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48384C4-F4C7-584F-A4C3-7A57D1784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1156" y="4423993"/>
              <a:ext cx="98976" cy="88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B67525-CEAC-4CAC-3012-0B14E3284042}"/>
                </a:ext>
              </a:extLst>
            </p:cNvPr>
            <p:cNvGrpSpPr/>
            <p:nvPr/>
          </p:nvGrpSpPr>
          <p:grpSpPr>
            <a:xfrm>
              <a:off x="9722005" y="2925822"/>
              <a:ext cx="1514796" cy="1979841"/>
              <a:chOff x="9722005" y="2925822"/>
              <a:chExt cx="1514796" cy="1979841"/>
            </a:xfrm>
          </p:grpSpPr>
          <p:sp>
            <p:nvSpPr>
              <p:cNvPr id="69" name="Star: 5 Points 68">
                <a:extLst>
                  <a:ext uri="{FF2B5EF4-FFF2-40B4-BE49-F238E27FC236}">
                    <a16:creationId xmlns:a16="http://schemas.microsoft.com/office/drawing/2014/main" id="{02C65BFC-32F8-3BD5-23E6-35480ECBA265}"/>
                  </a:ext>
                </a:extLst>
              </p:cNvPr>
              <p:cNvSpPr/>
              <p:nvPr/>
            </p:nvSpPr>
            <p:spPr>
              <a:xfrm>
                <a:off x="9722005" y="3163076"/>
                <a:ext cx="683222" cy="5938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CAE1214-CE3C-B296-A91A-8D6D3D640672}"/>
                  </a:ext>
                </a:extLst>
              </p:cNvPr>
              <p:cNvSpPr/>
              <p:nvPr/>
            </p:nvSpPr>
            <p:spPr>
              <a:xfrm>
                <a:off x="11009383" y="4205268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8A811BF-D414-D9E7-5677-8C7E6CB69169}"/>
                  </a:ext>
                </a:extLst>
              </p:cNvPr>
              <p:cNvSpPr/>
              <p:nvPr/>
            </p:nvSpPr>
            <p:spPr>
              <a:xfrm>
                <a:off x="10666290" y="4516376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D14F1A0-2EF1-D427-8A90-D5CCA208A9C4}"/>
                  </a:ext>
                </a:extLst>
              </p:cNvPr>
              <p:cNvSpPr/>
              <p:nvPr/>
            </p:nvSpPr>
            <p:spPr>
              <a:xfrm>
                <a:off x="11055011" y="4723873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517D7F9-AA48-ED4B-8202-2AB302597424}"/>
                  </a:ext>
                </a:extLst>
              </p:cNvPr>
              <p:cNvGrpSpPr/>
              <p:nvPr/>
            </p:nvGrpSpPr>
            <p:grpSpPr>
              <a:xfrm>
                <a:off x="10348009" y="2925822"/>
                <a:ext cx="789094" cy="1707935"/>
                <a:chOff x="7355604" y="3217112"/>
                <a:chExt cx="789094" cy="1707935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B61ECC32-F5C6-566D-9FBA-CA70F5FF9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5604" y="3217112"/>
                  <a:ext cx="320237" cy="3222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69AD308F-042E-62AD-5C34-91FF4AE0C0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55604" y="4146223"/>
                  <a:ext cx="379795" cy="56985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EDFACBA0-80B2-C4DB-3EEB-F7082FFE1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09230" y="4771485"/>
                  <a:ext cx="35468" cy="153562"/>
                </a:xfrm>
                <a:prstGeom prst="straightConnector1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429A8BB7-D3BD-521E-C06B-7D28697E4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3556" y="4683401"/>
                  <a:ext cx="98976" cy="88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A970CBA-2D57-6BDA-076A-8CAC80B48AEC}"/>
                </a:ext>
              </a:extLst>
            </p:cNvPr>
            <p:cNvSpPr/>
            <p:nvPr/>
          </p:nvSpPr>
          <p:spPr>
            <a:xfrm>
              <a:off x="8598446" y="2626464"/>
              <a:ext cx="1823253" cy="3312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6725711-1DE1-9F33-E7EE-B4A0BEFFD8E7}"/>
                </a:ext>
              </a:extLst>
            </p:cNvPr>
            <p:cNvCxnSpPr/>
            <p:nvPr/>
          </p:nvCxnSpPr>
          <p:spPr>
            <a:xfrm>
              <a:off x="7523441" y="4134252"/>
              <a:ext cx="2824568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9D41792-6311-B8A2-36A9-7DBB8AFA1EC8}"/>
                </a:ext>
              </a:extLst>
            </p:cNvPr>
            <p:cNvCxnSpPr/>
            <p:nvPr/>
          </p:nvCxnSpPr>
          <p:spPr>
            <a:xfrm>
              <a:off x="7550361" y="3579778"/>
              <a:ext cx="207029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8F13839-A5A6-ACEE-22C3-928DFDBDA2FB}"/>
                </a:ext>
              </a:extLst>
            </p:cNvPr>
            <p:cNvCxnSpPr>
              <a:cxnSpLocks/>
            </p:cNvCxnSpPr>
            <p:nvPr/>
          </p:nvCxnSpPr>
          <p:spPr>
            <a:xfrm>
              <a:off x="8333029" y="4820052"/>
              <a:ext cx="2515051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32904E1-AABA-CE6E-63B9-92D218AC7237}"/>
                </a:ext>
              </a:extLst>
            </p:cNvPr>
            <p:cNvCxnSpPr>
              <a:cxnSpLocks/>
            </p:cNvCxnSpPr>
            <p:nvPr/>
          </p:nvCxnSpPr>
          <p:spPr>
            <a:xfrm>
              <a:off x="7751155" y="4709756"/>
              <a:ext cx="134060" cy="7717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191D63-C639-7E3E-20F8-6F9936197535}"/>
              </a:ext>
            </a:extLst>
          </p:cNvPr>
          <p:cNvSpPr txBox="1"/>
          <p:nvPr/>
        </p:nvSpPr>
        <p:spPr>
          <a:xfrm>
            <a:off x="4129482" y="4049747"/>
            <a:ext cx="53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Axioms/definitions should be formulated so that they are easy to justify…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FA846-2820-8F9D-2074-CF4AC279133A}"/>
              </a:ext>
            </a:extLst>
          </p:cNvPr>
          <p:cNvSpPr txBox="1"/>
          <p:nvPr/>
        </p:nvSpPr>
        <p:spPr>
          <a:xfrm>
            <a:off x="4129482" y="3330060"/>
            <a:ext cx="787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Definition: further specializes formal objects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2AA7C-6745-8CA4-2AA9-7808F10FC50B}"/>
              </a:ext>
            </a:extLst>
          </p:cNvPr>
          <p:cNvSpPr txBox="1"/>
          <p:nvPr/>
        </p:nvSpPr>
        <p:spPr>
          <a:xfrm>
            <a:off x="4129482" y="4831647"/>
            <a:ext cx="53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… not so that they follow trends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389850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2DCE-BCE0-1B6B-E0EF-339384EA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" y="84779"/>
            <a:ext cx="8698074" cy="897424"/>
          </a:xfrm>
        </p:spPr>
        <p:txBody>
          <a:bodyPr/>
          <a:lstStyle/>
          <a:p>
            <a:r>
              <a:rPr lang="en-US" dirty="0"/>
              <a:t>Main goal of the project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6682E2-9FF6-9416-54E1-85337245508A}"/>
              </a:ext>
            </a:extLst>
          </p:cNvPr>
          <p:cNvGrpSpPr/>
          <p:nvPr/>
        </p:nvGrpSpPr>
        <p:grpSpPr>
          <a:xfrm>
            <a:off x="8708668" y="320121"/>
            <a:ext cx="3436710" cy="2736585"/>
            <a:chOff x="8807251" y="356793"/>
            <a:chExt cx="3436710" cy="27365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1683F9-8185-F744-0B0B-49403F1DAD2A}"/>
                </a:ext>
              </a:extLst>
            </p:cNvPr>
            <p:cNvGrpSpPr/>
            <p:nvPr/>
          </p:nvGrpSpPr>
          <p:grpSpPr>
            <a:xfrm>
              <a:off x="9410754" y="356793"/>
              <a:ext cx="2229706" cy="2324557"/>
              <a:chOff x="9664754" y="4369993"/>
              <a:chExt cx="2229706" cy="23245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09733E4-688D-4DCE-213B-967DFA3BC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41405" y="4369993"/>
                <a:ext cx="1676403" cy="152400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A616A9-AC58-C779-B5DB-EE419585F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4754" y="5936692"/>
                <a:ext cx="2229706" cy="75785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EA1047-B877-5965-1071-F5EB143EBF14}"/>
                </a:ext>
              </a:extLst>
            </p:cNvPr>
            <p:cNvSpPr txBox="1"/>
            <p:nvPr/>
          </p:nvSpPr>
          <p:spPr>
            <a:xfrm>
              <a:off x="8807251" y="2724046"/>
              <a:ext cx="3436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hlinkClick r:id="rId4"/>
                </a:rPr>
                <a:t>https://assumptionsofphysics.org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B66391-9F55-EB42-1EB1-682E52F74556}"/>
              </a:ext>
            </a:extLst>
          </p:cNvPr>
          <p:cNvGrpSpPr/>
          <p:nvPr/>
        </p:nvGrpSpPr>
        <p:grpSpPr>
          <a:xfrm>
            <a:off x="5013216" y="3135761"/>
            <a:ext cx="3284859" cy="916207"/>
            <a:chOff x="7093758" y="5122425"/>
            <a:chExt cx="4379811" cy="12216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6941F6-ECEF-2954-C8FD-9F4E73884367}"/>
                </a:ext>
              </a:extLst>
            </p:cNvPr>
            <p:cNvGrpSpPr/>
            <p:nvPr/>
          </p:nvGrpSpPr>
          <p:grpSpPr>
            <a:xfrm>
              <a:off x="7517416" y="5122425"/>
              <a:ext cx="3079535" cy="839764"/>
              <a:chOff x="2758985" y="3636747"/>
              <a:chExt cx="7518499" cy="205023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F747669-9FC5-5308-ACE7-767979452B47}"/>
                  </a:ext>
                </a:extLst>
              </p:cNvPr>
              <p:cNvGrpSpPr/>
              <p:nvPr/>
            </p:nvGrpSpPr>
            <p:grpSpPr>
              <a:xfrm>
                <a:off x="2758985" y="4061287"/>
                <a:ext cx="1727299" cy="1625693"/>
                <a:chOff x="2743126" y="2971800"/>
                <a:chExt cx="1295474" cy="1219270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60FE619-0A8C-D24C-65C3-D12BC00B5E76}"/>
                    </a:ext>
                  </a:extLst>
                </p:cNvPr>
                <p:cNvSpPr/>
                <p:nvPr/>
              </p:nvSpPr>
              <p:spPr>
                <a:xfrm>
                  <a:off x="2743200" y="2971800"/>
                  <a:ext cx="1295400" cy="1219200"/>
                </a:xfrm>
                <a:prstGeom prst="ellipse">
                  <a:avLst/>
                </a:prstGeom>
                <a:solidFill>
                  <a:schemeClr val="accent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Chord 5">
                  <a:extLst>
                    <a:ext uri="{FF2B5EF4-FFF2-40B4-BE49-F238E27FC236}">
                      <a16:creationId xmlns:a16="http://schemas.microsoft.com/office/drawing/2014/main" id="{03399512-243A-864D-82D6-FF368404A102}"/>
                    </a:ext>
                  </a:extLst>
                </p:cNvPr>
                <p:cNvSpPr/>
                <p:nvPr/>
              </p:nvSpPr>
              <p:spPr>
                <a:xfrm>
                  <a:off x="2743126" y="3073904"/>
                  <a:ext cx="817308" cy="1117166"/>
                </a:xfrm>
                <a:custGeom>
                  <a:avLst/>
                  <a:gdLst>
                    <a:gd name="connsiteX0" fmla="*/ 817235 w 1295400"/>
                    <a:gd name="connsiteY0" fmla="*/ 1197947 h 1219200"/>
                    <a:gd name="connsiteX1" fmla="*/ 70854 w 1295400"/>
                    <a:gd name="connsiteY1" fmla="*/ 886831 h 1219200"/>
                    <a:gd name="connsiteX2" fmla="*/ 288864 w 1295400"/>
                    <a:gd name="connsiteY2" fmla="*/ 102104 h 1219200"/>
                    <a:gd name="connsiteX3" fmla="*/ 817235 w 1295400"/>
                    <a:gd name="connsiteY3" fmla="*/ 1197947 h 1219200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308" h="1117166">
                      <a:moveTo>
                        <a:pt x="817308" y="1095843"/>
                      </a:moveTo>
                      <a:cubicBezTo>
                        <a:pt x="521648" y="1171311"/>
                        <a:pt x="210243" y="1041507"/>
                        <a:pt x="70927" y="784727"/>
                      </a:cubicBezTo>
                      <a:cubicBezTo>
                        <a:pt x="-78669" y="508999"/>
                        <a:pt x="15088" y="171521"/>
                        <a:pt x="288937" y="0"/>
                      </a:cubicBezTo>
                      <a:cubicBezTo>
                        <a:pt x="73901" y="563401"/>
                        <a:pt x="336384" y="989642"/>
                        <a:pt x="817308" y="10958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168AA96-BA97-6FE4-AF8D-E8D94B7DFC2A}"/>
                  </a:ext>
                </a:extLst>
              </p:cNvPr>
              <p:cNvGrpSpPr/>
              <p:nvPr/>
            </p:nvGrpSpPr>
            <p:grpSpPr>
              <a:xfrm>
                <a:off x="8550185" y="3654841"/>
                <a:ext cx="1727299" cy="1625693"/>
                <a:chOff x="2743126" y="2971800"/>
                <a:chExt cx="1295474" cy="121927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1741CE2-3C06-3E12-4FF4-6C7006EC28D5}"/>
                    </a:ext>
                  </a:extLst>
                </p:cNvPr>
                <p:cNvSpPr/>
                <p:nvPr/>
              </p:nvSpPr>
              <p:spPr>
                <a:xfrm>
                  <a:off x="2743200" y="2971800"/>
                  <a:ext cx="1295400" cy="12192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Chord 5">
                  <a:extLst>
                    <a:ext uri="{FF2B5EF4-FFF2-40B4-BE49-F238E27FC236}">
                      <a16:creationId xmlns:a16="http://schemas.microsoft.com/office/drawing/2014/main" id="{72198938-A6D8-2A11-6039-2C2DDD70A8D7}"/>
                    </a:ext>
                  </a:extLst>
                </p:cNvPr>
                <p:cNvSpPr/>
                <p:nvPr/>
              </p:nvSpPr>
              <p:spPr>
                <a:xfrm>
                  <a:off x="2743126" y="3073904"/>
                  <a:ext cx="817308" cy="1117166"/>
                </a:xfrm>
                <a:custGeom>
                  <a:avLst/>
                  <a:gdLst>
                    <a:gd name="connsiteX0" fmla="*/ 817235 w 1295400"/>
                    <a:gd name="connsiteY0" fmla="*/ 1197947 h 1219200"/>
                    <a:gd name="connsiteX1" fmla="*/ 70854 w 1295400"/>
                    <a:gd name="connsiteY1" fmla="*/ 886831 h 1219200"/>
                    <a:gd name="connsiteX2" fmla="*/ 288864 w 1295400"/>
                    <a:gd name="connsiteY2" fmla="*/ 102104 h 1219200"/>
                    <a:gd name="connsiteX3" fmla="*/ 817235 w 1295400"/>
                    <a:gd name="connsiteY3" fmla="*/ 1197947 h 1219200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308" h="1117166">
                      <a:moveTo>
                        <a:pt x="817308" y="1095843"/>
                      </a:moveTo>
                      <a:cubicBezTo>
                        <a:pt x="521648" y="1171311"/>
                        <a:pt x="210243" y="1041507"/>
                        <a:pt x="70927" y="784727"/>
                      </a:cubicBezTo>
                      <a:cubicBezTo>
                        <a:pt x="-78669" y="508999"/>
                        <a:pt x="15088" y="171521"/>
                        <a:pt x="288937" y="0"/>
                      </a:cubicBezTo>
                      <a:cubicBezTo>
                        <a:pt x="73901" y="563401"/>
                        <a:pt x="336384" y="989642"/>
                        <a:pt x="817308" y="10958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7224C-E116-C9F7-85DE-97C643C348B1}"/>
                  </a:ext>
                </a:extLst>
              </p:cNvPr>
              <p:cNvSpPr/>
              <p:nvPr/>
            </p:nvSpPr>
            <p:spPr>
              <a:xfrm>
                <a:off x="4691594" y="3636747"/>
                <a:ext cx="3485323" cy="668600"/>
              </a:xfrm>
              <a:custGeom>
                <a:avLst/>
                <a:gdLst>
                  <a:gd name="connsiteX0" fmla="*/ 0 w 2141883"/>
                  <a:gd name="connsiteY0" fmla="*/ 601959 h 601959"/>
                  <a:gd name="connsiteX1" fmla="*/ 1088335 w 2141883"/>
                  <a:gd name="connsiteY1" fmla="*/ 10581 h 601959"/>
                  <a:gd name="connsiteX2" fmla="*/ 2141883 w 2141883"/>
                  <a:gd name="connsiteY2" fmla="*/ 278937 h 601959"/>
                  <a:gd name="connsiteX0" fmla="*/ 0 w 2350605"/>
                  <a:gd name="connsiteY0" fmla="*/ 441051 h 441051"/>
                  <a:gd name="connsiteX1" fmla="*/ 1297057 w 2350605"/>
                  <a:gd name="connsiteY1" fmla="*/ 3730 h 441051"/>
                  <a:gd name="connsiteX2" fmla="*/ 2350605 w 2350605"/>
                  <a:gd name="connsiteY2" fmla="*/ 272086 h 441051"/>
                  <a:gd name="connsiteX0" fmla="*/ 0 w 2613992"/>
                  <a:gd name="connsiteY0" fmla="*/ 465762 h 465762"/>
                  <a:gd name="connsiteX1" fmla="*/ 1297057 w 2613992"/>
                  <a:gd name="connsiteY1" fmla="*/ 28441 h 465762"/>
                  <a:gd name="connsiteX2" fmla="*/ 2613992 w 2613992"/>
                  <a:gd name="connsiteY2" fmla="*/ 147710 h 465762"/>
                  <a:gd name="connsiteX0" fmla="*/ 0 w 2613992"/>
                  <a:gd name="connsiteY0" fmla="*/ 501450 h 501450"/>
                  <a:gd name="connsiteX1" fmla="*/ 1237423 w 2613992"/>
                  <a:gd name="connsiteY1" fmla="*/ 19403 h 501450"/>
                  <a:gd name="connsiteX2" fmla="*/ 2613992 w 2613992"/>
                  <a:gd name="connsiteY2" fmla="*/ 183398 h 50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3992" h="501450">
                    <a:moveTo>
                      <a:pt x="0" y="501450"/>
                    </a:moveTo>
                    <a:cubicBezTo>
                      <a:pt x="365677" y="232679"/>
                      <a:pt x="801758" y="72412"/>
                      <a:pt x="1237423" y="19403"/>
                    </a:cubicBezTo>
                    <a:cubicBezTo>
                      <a:pt x="1673088" y="-33606"/>
                      <a:pt x="2265708" y="22301"/>
                      <a:pt x="2613992" y="183398"/>
                    </a:cubicBezTo>
                  </a:path>
                </a:pathLst>
              </a:custGeom>
              <a:noFill/>
              <a:ln w="28575">
                <a:headEnd type="triangl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ED6AD9-11ED-9855-4715-0E0D6212D3A8}"/>
                </a:ext>
              </a:extLst>
            </p:cNvPr>
            <p:cNvCxnSpPr>
              <a:cxnSpLocks/>
            </p:cNvCxnSpPr>
            <p:nvPr/>
          </p:nvCxnSpPr>
          <p:spPr>
            <a:xfrm>
              <a:off x="7093758" y="6313256"/>
              <a:ext cx="419322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92C8A9-51BB-099C-C97A-580FBBC85F41}"/>
                </a:ext>
              </a:extLst>
            </p:cNvPr>
            <p:cNvSpPr/>
            <p:nvPr/>
          </p:nvSpPr>
          <p:spPr>
            <a:xfrm>
              <a:off x="10844764" y="5974703"/>
              <a:ext cx="628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BD1CB7-D1ED-6F86-3276-E1780DD1C44B}"/>
                </a:ext>
              </a:extLst>
            </p:cNvPr>
            <p:cNvSpPr/>
            <p:nvPr/>
          </p:nvSpPr>
          <p:spPr>
            <a:xfrm rot="19209652">
              <a:off x="8016367" y="5411825"/>
              <a:ext cx="51144" cy="102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AE56FF-1C7E-6F3B-66C3-B9B85FD59EAC}"/>
                </a:ext>
              </a:extLst>
            </p:cNvPr>
            <p:cNvCxnSpPr>
              <a:cxnSpLocks/>
            </p:cNvCxnSpPr>
            <p:nvPr/>
          </p:nvCxnSpPr>
          <p:spPr>
            <a:xfrm>
              <a:off x="8131274" y="5466648"/>
              <a:ext cx="2243958" cy="317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1CD5787-63F5-D9AC-802B-7AF573B2B40A}"/>
                </a:ext>
              </a:extLst>
            </p:cNvPr>
            <p:cNvCxnSpPr>
              <a:cxnSpLocks/>
            </p:cNvCxnSpPr>
            <p:nvPr/>
          </p:nvCxnSpPr>
          <p:spPr>
            <a:xfrm>
              <a:off x="8153400" y="5486400"/>
              <a:ext cx="2105526" cy="2045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98D2628-72BB-2EB2-0DEE-58BEF260B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9337" y="5277853"/>
              <a:ext cx="2093495" cy="1564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D2617C-2532-1D1B-8AF9-8CA9F2276E0B}"/>
                </a:ext>
              </a:extLst>
            </p:cNvPr>
            <p:cNvSpPr txBox="1"/>
            <p:nvPr/>
          </p:nvSpPr>
          <p:spPr>
            <a:xfrm>
              <a:off x="8920867" y="5478456"/>
              <a:ext cx="4129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B4A313-E91D-14D5-6C5E-10CF8D0A5864}"/>
              </a:ext>
            </a:extLst>
          </p:cNvPr>
          <p:cNvGrpSpPr/>
          <p:nvPr/>
        </p:nvGrpSpPr>
        <p:grpSpPr>
          <a:xfrm>
            <a:off x="717063" y="3127424"/>
            <a:ext cx="3299436" cy="919519"/>
            <a:chOff x="7093758" y="5122425"/>
            <a:chExt cx="4376570" cy="121970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D865E9-6A34-D7C3-87B4-4D97B2125383}"/>
                </a:ext>
              </a:extLst>
            </p:cNvPr>
            <p:cNvGrpSpPr/>
            <p:nvPr/>
          </p:nvGrpSpPr>
          <p:grpSpPr>
            <a:xfrm>
              <a:off x="7517416" y="5122425"/>
              <a:ext cx="3079535" cy="839764"/>
              <a:chOff x="2758985" y="3636747"/>
              <a:chExt cx="7518499" cy="205023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9B90261-D5A3-C943-2158-5BDCB41BE187}"/>
                  </a:ext>
                </a:extLst>
              </p:cNvPr>
              <p:cNvGrpSpPr/>
              <p:nvPr/>
            </p:nvGrpSpPr>
            <p:grpSpPr>
              <a:xfrm>
                <a:off x="2758985" y="4061287"/>
                <a:ext cx="1727299" cy="1625693"/>
                <a:chOff x="2743126" y="2971800"/>
                <a:chExt cx="1295474" cy="1219270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A27D122-1932-13DA-4E44-23E18A19A60E}"/>
                    </a:ext>
                  </a:extLst>
                </p:cNvPr>
                <p:cNvSpPr/>
                <p:nvPr/>
              </p:nvSpPr>
              <p:spPr>
                <a:xfrm>
                  <a:off x="2743200" y="2971800"/>
                  <a:ext cx="1295400" cy="1219200"/>
                </a:xfrm>
                <a:prstGeom prst="ellipse">
                  <a:avLst/>
                </a:prstGeom>
                <a:solidFill>
                  <a:schemeClr val="accent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8" name="Chord 5">
                  <a:extLst>
                    <a:ext uri="{FF2B5EF4-FFF2-40B4-BE49-F238E27FC236}">
                      <a16:creationId xmlns:a16="http://schemas.microsoft.com/office/drawing/2014/main" id="{4E6F583B-CC50-57FB-643E-FFC6FCE3C467}"/>
                    </a:ext>
                  </a:extLst>
                </p:cNvPr>
                <p:cNvSpPr/>
                <p:nvPr/>
              </p:nvSpPr>
              <p:spPr>
                <a:xfrm>
                  <a:off x="2743126" y="3073904"/>
                  <a:ext cx="817308" cy="1117166"/>
                </a:xfrm>
                <a:custGeom>
                  <a:avLst/>
                  <a:gdLst>
                    <a:gd name="connsiteX0" fmla="*/ 817235 w 1295400"/>
                    <a:gd name="connsiteY0" fmla="*/ 1197947 h 1219200"/>
                    <a:gd name="connsiteX1" fmla="*/ 70854 w 1295400"/>
                    <a:gd name="connsiteY1" fmla="*/ 886831 h 1219200"/>
                    <a:gd name="connsiteX2" fmla="*/ 288864 w 1295400"/>
                    <a:gd name="connsiteY2" fmla="*/ 102104 h 1219200"/>
                    <a:gd name="connsiteX3" fmla="*/ 817235 w 1295400"/>
                    <a:gd name="connsiteY3" fmla="*/ 1197947 h 1219200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308" h="1117166">
                      <a:moveTo>
                        <a:pt x="817308" y="1095843"/>
                      </a:moveTo>
                      <a:cubicBezTo>
                        <a:pt x="521648" y="1171311"/>
                        <a:pt x="210243" y="1041507"/>
                        <a:pt x="70927" y="784727"/>
                      </a:cubicBezTo>
                      <a:cubicBezTo>
                        <a:pt x="-78669" y="508999"/>
                        <a:pt x="15088" y="171521"/>
                        <a:pt x="288937" y="0"/>
                      </a:cubicBezTo>
                      <a:cubicBezTo>
                        <a:pt x="73901" y="563401"/>
                        <a:pt x="336384" y="989642"/>
                        <a:pt x="817308" y="10958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88925C7-45D2-5D72-02A6-C3767F495E4C}"/>
                  </a:ext>
                </a:extLst>
              </p:cNvPr>
              <p:cNvGrpSpPr/>
              <p:nvPr/>
            </p:nvGrpSpPr>
            <p:grpSpPr>
              <a:xfrm>
                <a:off x="8550185" y="3654841"/>
                <a:ext cx="1727299" cy="1625693"/>
                <a:chOff x="2743126" y="2971800"/>
                <a:chExt cx="1295474" cy="1219270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59FC66F9-6A33-071A-93A7-F6FAD8D23F51}"/>
                    </a:ext>
                  </a:extLst>
                </p:cNvPr>
                <p:cNvSpPr/>
                <p:nvPr/>
              </p:nvSpPr>
              <p:spPr>
                <a:xfrm>
                  <a:off x="2743200" y="2971800"/>
                  <a:ext cx="1295400" cy="12192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6" name="Chord 5">
                  <a:extLst>
                    <a:ext uri="{FF2B5EF4-FFF2-40B4-BE49-F238E27FC236}">
                      <a16:creationId xmlns:a16="http://schemas.microsoft.com/office/drawing/2014/main" id="{1BF90216-A627-3EE5-03F5-55DCCD3B2A4C}"/>
                    </a:ext>
                  </a:extLst>
                </p:cNvPr>
                <p:cNvSpPr/>
                <p:nvPr/>
              </p:nvSpPr>
              <p:spPr>
                <a:xfrm>
                  <a:off x="2743126" y="3073904"/>
                  <a:ext cx="817308" cy="1117166"/>
                </a:xfrm>
                <a:custGeom>
                  <a:avLst/>
                  <a:gdLst>
                    <a:gd name="connsiteX0" fmla="*/ 817235 w 1295400"/>
                    <a:gd name="connsiteY0" fmla="*/ 1197947 h 1219200"/>
                    <a:gd name="connsiteX1" fmla="*/ 70854 w 1295400"/>
                    <a:gd name="connsiteY1" fmla="*/ 886831 h 1219200"/>
                    <a:gd name="connsiteX2" fmla="*/ 288864 w 1295400"/>
                    <a:gd name="connsiteY2" fmla="*/ 102104 h 1219200"/>
                    <a:gd name="connsiteX3" fmla="*/ 817235 w 1295400"/>
                    <a:gd name="connsiteY3" fmla="*/ 1197947 h 1219200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  <a:gd name="connsiteX0" fmla="*/ 817308 w 817308"/>
                    <a:gd name="connsiteY0" fmla="*/ 1095843 h 1117166"/>
                    <a:gd name="connsiteX1" fmla="*/ 70927 w 817308"/>
                    <a:gd name="connsiteY1" fmla="*/ 784727 h 1117166"/>
                    <a:gd name="connsiteX2" fmla="*/ 288937 w 817308"/>
                    <a:gd name="connsiteY2" fmla="*/ 0 h 1117166"/>
                    <a:gd name="connsiteX3" fmla="*/ 817308 w 817308"/>
                    <a:gd name="connsiteY3" fmla="*/ 1095843 h 1117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7308" h="1117166">
                      <a:moveTo>
                        <a:pt x="817308" y="1095843"/>
                      </a:moveTo>
                      <a:cubicBezTo>
                        <a:pt x="521648" y="1171311"/>
                        <a:pt x="210243" y="1041507"/>
                        <a:pt x="70927" y="784727"/>
                      </a:cubicBezTo>
                      <a:cubicBezTo>
                        <a:pt x="-78669" y="508999"/>
                        <a:pt x="15088" y="171521"/>
                        <a:pt x="288937" y="0"/>
                      </a:cubicBezTo>
                      <a:cubicBezTo>
                        <a:pt x="73901" y="563401"/>
                        <a:pt x="336384" y="989642"/>
                        <a:pt x="817308" y="1095843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44FAB1C-6424-B3A9-62AF-1BA2C6A9B35A}"/>
                  </a:ext>
                </a:extLst>
              </p:cNvPr>
              <p:cNvSpPr/>
              <p:nvPr/>
            </p:nvSpPr>
            <p:spPr>
              <a:xfrm>
                <a:off x="4691594" y="3636747"/>
                <a:ext cx="3485323" cy="668600"/>
              </a:xfrm>
              <a:custGeom>
                <a:avLst/>
                <a:gdLst>
                  <a:gd name="connsiteX0" fmla="*/ 0 w 2141883"/>
                  <a:gd name="connsiteY0" fmla="*/ 601959 h 601959"/>
                  <a:gd name="connsiteX1" fmla="*/ 1088335 w 2141883"/>
                  <a:gd name="connsiteY1" fmla="*/ 10581 h 601959"/>
                  <a:gd name="connsiteX2" fmla="*/ 2141883 w 2141883"/>
                  <a:gd name="connsiteY2" fmla="*/ 278937 h 601959"/>
                  <a:gd name="connsiteX0" fmla="*/ 0 w 2350605"/>
                  <a:gd name="connsiteY0" fmla="*/ 441051 h 441051"/>
                  <a:gd name="connsiteX1" fmla="*/ 1297057 w 2350605"/>
                  <a:gd name="connsiteY1" fmla="*/ 3730 h 441051"/>
                  <a:gd name="connsiteX2" fmla="*/ 2350605 w 2350605"/>
                  <a:gd name="connsiteY2" fmla="*/ 272086 h 441051"/>
                  <a:gd name="connsiteX0" fmla="*/ 0 w 2613992"/>
                  <a:gd name="connsiteY0" fmla="*/ 465762 h 465762"/>
                  <a:gd name="connsiteX1" fmla="*/ 1297057 w 2613992"/>
                  <a:gd name="connsiteY1" fmla="*/ 28441 h 465762"/>
                  <a:gd name="connsiteX2" fmla="*/ 2613992 w 2613992"/>
                  <a:gd name="connsiteY2" fmla="*/ 147710 h 465762"/>
                  <a:gd name="connsiteX0" fmla="*/ 0 w 2613992"/>
                  <a:gd name="connsiteY0" fmla="*/ 501450 h 501450"/>
                  <a:gd name="connsiteX1" fmla="*/ 1237423 w 2613992"/>
                  <a:gd name="connsiteY1" fmla="*/ 19403 h 501450"/>
                  <a:gd name="connsiteX2" fmla="*/ 2613992 w 2613992"/>
                  <a:gd name="connsiteY2" fmla="*/ 183398 h 50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13992" h="501450">
                    <a:moveTo>
                      <a:pt x="0" y="501450"/>
                    </a:moveTo>
                    <a:cubicBezTo>
                      <a:pt x="365677" y="232679"/>
                      <a:pt x="801758" y="72412"/>
                      <a:pt x="1237423" y="19403"/>
                    </a:cubicBezTo>
                    <a:cubicBezTo>
                      <a:pt x="1673088" y="-33606"/>
                      <a:pt x="2265708" y="22301"/>
                      <a:pt x="2613992" y="183398"/>
                    </a:cubicBezTo>
                  </a:path>
                </a:pathLst>
              </a:custGeom>
              <a:noFill/>
              <a:ln w="28575">
                <a:headEnd type="triangl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88D463B-1D53-F810-4FC9-682C06A4E1AB}"/>
                </a:ext>
              </a:extLst>
            </p:cNvPr>
            <p:cNvCxnSpPr>
              <a:cxnSpLocks/>
            </p:cNvCxnSpPr>
            <p:nvPr/>
          </p:nvCxnSpPr>
          <p:spPr>
            <a:xfrm>
              <a:off x="7093758" y="6313256"/>
              <a:ext cx="419322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ADF4B4-9D39-F4BD-D6A4-A27406433539}"/>
                </a:ext>
              </a:extLst>
            </p:cNvPr>
            <p:cNvSpPr/>
            <p:nvPr/>
          </p:nvSpPr>
          <p:spPr>
            <a:xfrm>
              <a:off x="10844764" y="5974702"/>
              <a:ext cx="625564" cy="3674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AB262B-18B6-12CD-128F-F5229B66BC5F}"/>
                </a:ext>
              </a:extLst>
            </p:cNvPr>
            <p:cNvSpPr/>
            <p:nvPr/>
          </p:nvSpPr>
          <p:spPr>
            <a:xfrm rot="19209652">
              <a:off x="8016367" y="5411825"/>
              <a:ext cx="51144" cy="102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0F0CBD2-5AE8-52F6-2FBD-01E92375990E}"/>
                </a:ext>
              </a:extLst>
            </p:cNvPr>
            <p:cNvSpPr/>
            <p:nvPr/>
          </p:nvSpPr>
          <p:spPr>
            <a:xfrm rot="2714105">
              <a:off x="10396427" y="5524374"/>
              <a:ext cx="65673" cy="10228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39538E6-4284-CF77-E895-18496D5FC5A1}"/>
                </a:ext>
              </a:extLst>
            </p:cNvPr>
            <p:cNvCxnSpPr>
              <a:cxnSpLocks/>
            </p:cNvCxnSpPr>
            <p:nvPr/>
          </p:nvCxnSpPr>
          <p:spPr>
            <a:xfrm>
              <a:off x="8131274" y="5466648"/>
              <a:ext cx="2204538" cy="836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72C9A3D-D4FB-9714-2F02-3A658A6CDA24}"/>
                  </a:ext>
                </a:extLst>
              </p:cNvPr>
              <p:cNvSpPr txBox="1"/>
              <p:nvPr/>
            </p:nvSpPr>
            <p:spPr>
              <a:xfrm>
                <a:off x="530237" y="2598451"/>
                <a:ext cx="359996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Infinitesimal reducibility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/>
                  <a:t> Classical state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72C9A3D-D4FB-9714-2F02-3A658A6C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37" y="2598451"/>
                <a:ext cx="3599960" cy="338554"/>
              </a:xfrm>
              <a:prstGeom prst="rect">
                <a:avLst/>
              </a:prstGeom>
              <a:blipFill>
                <a:blip r:embed="rId5"/>
                <a:stretch>
                  <a:fillRect l="-1015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D50F44-FA6F-7634-7B43-AF2CA8BDA007}"/>
                  </a:ext>
                </a:extLst>
              </p:cNvPr>
              <p:cNvSpPr txBox="1"/>
              <p:nvPr/>
            </p:nvSpPr>
            <p:spPr>
              <a:xfrm>
                <a:off x="5162412" y="2597262"/>
                <a:ext cx="27519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Irreducibility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dirty="0"/>
                  <a:t> Quantum state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D50F44-FA6F-7634-7B43-AF2CA8BD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12" y="2597262"/>
                <a:ext cx="2751972" cy="338554"/>
              </a:xfrm>
              <a:prstGeom prst="rect">
                <a:avLst/>
              </a:prstGeom>
              <a:blipFill>
                <a:blip r:embed="rId6"/>
                <a:stretch>
                  <a:fillRect l="-1330" t="-5357" r="-4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5B3C1A7E-6F6A-1D88-2FCE-065DF3392CE8}"/>
              </a:ext>
            </a:extLst>
          </p:cNvPr>
          <p:cNvSpPr txBox="1"/>
          <p:nvPr/>
        </p:nvSpPr>
        <p:spPr>
          <a:xfrm>
            <a:off x="271285" y="962742"/>
            <a:ext cx="83634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/>
              <a:t>Identify a handful of physical starting points from which the basic laws can be rigorously derived</a:t>
            </a:r>
            <a:endParaRPr lang="en-US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455218-73B4-5DD6-D4BD-1B9C04723948}"/>
              </a:ext>
            </a:extLst>
          </p:cNvPr>
          <p:cNvSpPr txBox="1"/>
          <p:nvPr/>
        </p:nvSpPr>
        <p:spPr>
          <a:xfrm>
            <a:off x="271285" y="2141167"/>
            <a:ext cx="139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225324-B563-B7A7-7AD5-95E8E983D9E1}"/>
              </a:ext>
            </a:extLst>
          </p:cNvPr>
          <p:cNvSpPr txBox="1"/>
          <p:nvPr/>
        </p:nvSpPr>
        <p:spPr>
          <a:xfrm>
            <a:off x="1916624" y="4389644"/>
            <a:ext cx="7163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This also requires rederiving all mathematical structures</a:t>
            </a:r>
            <a:br>
              <a:rPr lang="en-US" sz="2400" dirty="0"/>
            </a:br>
            <a:r>
              <a:rPr lang="en-US" sz="2400" dirty="0"/>
              <a:t>from physical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FDB74E7-8E10-1AA5-EAF7-09367F1CBFE4}"/>
                  </a:ext>
                </a:extLst>
              </p:cNvPr>
              <p:cNvSpPr txBox="1"/>
              <p:nvPr/>
            </p:nvSpPr>
            <p:spPr>
              <a:xfrm>
                <a:off x="785488" y="5293998"/>
                <a:ext cx="72767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Science is evidence based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scientific theory must be characterized by experimentally verifiable statements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topology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-algebras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FDB74E7-8E10-1AA5-EAF7-09367F1CB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88" y="5293998"/>
                <a:ext cx="7276785" cy="646331"/>
              </a:xfrm>
              <a:prstGeom prst="rect">
                <a:avLst/>
              </a:prstGeom>
              <a:blipFill>
                <a:blip r:embed="rId7"/>
                <a:stretch>
                  <a:fillRect l="-75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73D12C71-F59C-FB7B-2F9F-12AAE88104C8}"/>
              </a:ext>
            </a:extLst>
          </p:cNvPr>
          <p:cNvSpPr txBox="1"/>
          <p:nvPr/>
        </p:nvSpPr>
        <p:spPr>
          <a:xfrm>
            <a:off x="271285" y="4924176"/>
            <a:ext cx="139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4234080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4129482" y="2843915"/>
            <a:ext cx="7879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Physical objects are made “mathematically precise” by throwing out everything that can’t be made precise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891B9-506E-6B9F-4B9E-4C0D7CC1364A}"/>
              </a:ext>
            </a:extLst>
          </p:cNvPr>
          <p:cNvGrpSpPr/>
          <p:nvPr/>
        </p:nvGrpSpPr>
        <p:grpSpPr>
          <a:xfrm>
            <a:off x="453928" y="2907261"/>
            <a:ext cx="3141467" cy="3195642"/>
            <a:chOff x="6564215" y="1073699"/>
            <a:chExt cx="4672586" cy="47531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E7BF1D-19EF-C36C-4459-D8F04E9A6F2E}"/>
                </a:ext>
              </a:extLst>
            </p:cNvPr>
            <p:cNvSpPr txBox="1"/>
            <p:nvPr/>
          </p:nvSpPr>
          <p:spPr>
            <a:xfrm>
              <a:off x="6838423" y="1105363"/>
              <a:ext cx="1834577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Informal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178465-519C-99EF-E889-4E1C4CF1412D}"/>
                </a:ext>
              </a:extLst>
            </p:cNvPr>
            <p:cNvSpPr txBox="1"/>
            <p:nvPr/>
          </p:nvSpPr>
          <p:spPr>
            <a:xfrm>
              <a:off x="9514188" y="1105363"/>
              <a:ext cx="1556493" cy="6817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Formal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1205F8F-AFA4-F595-91D8-6B4FFD123F23}"/>
                </a:ext>
              </a:extLst>
            </p:cNvPr>
            <p:cNvCxnSpPr>
              <a:cxnSpLocks/>
            </p:cNvCxnSpPr>
            <p:nvPr/>
          </p:nvCxnSpPr>
          <p:spPr>
            <a:xfrm>
              <a:off x="9106292" y="1073699"/>
              <a:ext cx="0" cy="475316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76634C-8105-821D-6AA0-0BD3B6DDE696}"/>
                </a:ext>
              </a:extLst>
            </p:cNvPr>
            <p:cNvSpPr txBox="1"/>
            <p:nvPr/>
          </p:nvSpPr>
          <p:spPr>
            <a:xfrm>
              <a:off x="7123465" y="1778351"/>
              <a:ext cx="1264493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6D490E-9854-7F52-04AB-04AE7023761A}"/>
                </a:ext>
              </a:extLst>
            </p:cNvPr>
            <p:cNvSpPr txBox="1"/>
            <p:nvPr/>
          </p:nvSpPr>
          <p:spPr>
            <a:xfrm>
              <a:off x="9793124" y="1778351"/>
              <a:ext cx="998622" cy="545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math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E13250-B18D-8628-2536-A1E54983C2D6}"/>
                </a:ext>
              </a:extLst>
            </p:cNvPr>
            <p:cNvSpPr/>
            <p:nvPr/>
          </p:nvSpPr>
          <p:spPr>
            <a:xfrm>
              <a:off x="7582998" y="2477124"/>
              <a:ext cx="576721" cy="593888"/>
            </a:xfrm>
            <a:custGeom>
              <a:avLst/>
              <a:gdLst>
                <a:gd name="connsiteX0" fmla="*/ 339365 w 576721"/>
                <a:gd name="connsiteY0" fmla="*/ 0 h 593888"/>
                <a:gd name="connsiteX1" fmla="*/ 339365 w 576721"/>
                <a:gd name="connsiteY1" fmla="*/ 0 h 593888"/>
                <a:gd name="connsiteX2" fmla="*/ 226244 w 576721"/>
                <a:gd name="connsiteY2" fmla="*/ 9427 h 593888"/>
                <a:gd name="connsiteX3" fmla="*/ 169683 w 576721"/>
                <a:gd name="connsiteY3" fmla="*/ 28280 h 593888"/>
                <a:gd name="connsiteX4" fmla="*/ 131975 w 576721"/>
                <a:gd name="connsiteY4" fmla="*/ 37707 h 593888"/>
                <a:gd name="connsiteX5" fmla="*/ 94268 w 576721"/>
                <a:gd name="connsiteY5" fmla="*/ 65987 h 593888"/>
                <a:gd name="connsiteX6" fmla="*/ 37707 w 576721"/>
                <a:gd name="connsiteY6" fmla="*/ 150829 h 593888"/>
                <a:gd name="connsiteX7" fmla="*/ 18854 w 576721"/>
                <a:gd name="connsiteY7" fmla="*/ 207389 h 593888"/>
                <a:gd name="connsiteX8" fmla="*/ 9427 w 576721"/>
                <a:gd name="connsiteY8" fmla="*/ 235670 h 593888"/>
                <a:gd name="connsiteX9" fmla="*/ 0 w 576721"/>
                <a:gd name="connsiteY9" fmla="*/ 263950 h 593888"/>
                <a:gd name="connsiteX10" fmla="*/ 9427 w 576721"/>
                <a:gd name="connsiteY10" fmla="*/ 461913 h 593888"/>
                <a:gd name="connsiteX11" fmla="*/ 28281 w 576721"/>
                <a:gd name="connsiteY11" fmla="*/ 490194 h 593888"/>
                <a:gd name="connsiteX12" fmla="*/ 141402 w 576721"/>
                <a:gd name="connsiteY12" fmla="*/ 565608 h 593888"/>
                <a:gd name="connsiteX13" fmla="*/ 197963 w 576721"/>
                <a:gd name="connsiteY13" fmla="*/ 593888 h 593888"/>
                <a:gd name="connsiteX14" fmla="*/ 546755 w 576721"/>
                <a:gd name="connsiteY14" fmla="*/ 584462 h 593888"/>
                <a:gd name="connsiteX15" fmla="*/ 575035 w 576721"/>
                <a:gd name="connsiteY15" fmla="*/ 565608 h 593888"/>
                <a:gd name="connsiteX16" fmla="*/ 565608 w 576721"/>
                <a:gd name="connsiteY16" fmla="*/ 405352 h 593888"/>
                <a:gd name="connsiteX17" fmla="*/ 556182 w 576721"/>
                <a:gd name="connsiteY17" fmla="*/ 377072 h 593888"/>
                <a:gd name="connsiteX18" fmla="*/ 490194 w 576721"/>
                <a:gd name="connsiteY18" fmla="*/ 348792 h 593888"/>
                <a:gd name="connsiteX19" fmla="*/ 405353 w 576721"/>
                <a:gd name="connsiteY19" fmla="*/ 339365 h 593888"/>
                <a:gd name="connsiteX20" fmla="*/ 386499 w 576721"/>
                <a:gd name="connsiteY20" fmla="*/ 311084 h 593888"/>
                <a:gd name="connsiteX21" fmla="*/ 386499 w 576721"/>
                <a:gd name="connsiteY21" fmla="*/ 216816 h 593888"/>
                <a:gd name="connsiteX22" fmla="*/ 414780 w 576721"/>
                <a:gd name="connsiteY22" fmla="*/ 197963 h 593888"/>
                <a:gd name="connsiteX23" fmla="*/ 452487 w 576721"/>
                <a:gd name="connsiteY23" fmla="*/ 150829 h 593888"/>
                <a:gd name="connsiteX24" fmla="*/ 461914 w 576721"/>
                <a:gd name="connsiteY24" fmla="*/ 113121 h 593888"/>
                <a:gd name="connsiteX25" fmla="*/ 452487 w 576721"/>
                <a:gd name="connsiteY25" fmla="*/ 47134 h 593888"/>
                <a:gd name="connsiteX26" fmla="*/ 424206 w 576721"/>
                <a:gd name="connsiteY26" fmla="*/ 28280 h 593888"/>
                <a:gd name="connsiteX27" fmla="*/ 377072 w 576721"/>
                <a:gd name="connsiteY27" fmla="*/ 18853 h 593888"/>
                <a:gd name="connsiteX28" fmla="*/ 339365 w 576721"/>
                <a:gd name="connsiteY28" fmla="*/ 0 h 5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721" h="593888">
                  <a:moveTo>
                    <a:pt x="339365" y="0"/>
                  </a:moveTo>
                  <a:lnTo>
                    <a:pt x="339365" y="0"/>
                  </a:lnTo>
                  <a:cubicBezTo>
                    <a:pt x="301658" y="3142"/>
                    <a:pt x="263567" y="3207"/>
                    <a:pt x="226244" y="9427"/>
                  </a:cubicBezTo>
                  <a:cubicBezTo>
                    <a:pt x="206641" y="12694"/>
                    <a:pt x="188963" y="23460"/>
                    <a:pt x="169683" y="28280"/>
                  </a:cubicBezTo>
                  <a:lnTo>
                    <a:pt x="131975" y="37707"/>
                  </a:lnTo>
                  <a:cubicBezTo>
                    <a:pt x="119406" y="47134"/>
                    <a:pt x="105377" y="54877"/>
                    <a:pt x="94268" y="65987"/>
                  </a:cubicBezTo>
                  <a:cubicBezTo>
                    <a:pt x="79765" y="80490"/>
                    <a:pt x="45185" y="134378"/>
                    <a:pt x="37707" y="150829"/>
                  </a:cubicBezTo>
                  <a:cubicBezTo>
                    <a:pt x="29483" y="168921"/>
                    <a:pt x="25138" y="188536"/>
                    <a:pt x="18854" y="207389"/>
                  </a:cubicBezTo>
                  <a:lnTo>
                    <a:pt x="9427" y="235670"/>
                  </a:lnTo>
                  <a:lnTo>
                    <a:pt x="0" y="263950"/>
                  </a:lnTo>
                  <a:cubicBezTo>
                    <a:pt x="3142" y="329938"/>
                    <a:pt x="1233" y="396361"/>
                    <a:pt x="9427" y="461913"/>
                  </a:cubicBezTo>
                  <a:cubicBezTo>
                    <a:pt x="10832" y="473155"/>
                    <a:pt x="19860" y="482615"/>
                    <a:pt x="28281" y="490194"/>
                  </a:cubicBezTo>
                  <a:cubicBezTo>
                    <a:pt x="107364" y="561369"/>
                    <a:pt x="78977" y="529936"/>
                    <a:pt x="141402" y="565608"/>
                  </a:cubicBezTo>
                  <a:cubicBezTo>
                    <a:pt x="192567" y="594845"/>
                    <a:pt x="146116" y="576607"/>
                    <a:pt x="197963" y="593888"/>
                  </a:cubicBezTo>
                  <a:cubicBezTo>
                    <a:pt x="314227" y="590746"/>
                    <a:pt x="430774" y="593160"/>
                    <a:pt x="546755" y="584462"/>
                  </a:cubicBezTo>
                  <a:cubicBezTo>
                    <a:pt x="558053" y="583615"/>
                    <a:pt x="573849" y="576875"/>
                    <a:pt x="575035" y="565608"/>
                  </a:cubicBezTo>
                  <a:cubicBezTo>
                    <a:pt x="580637" y="512391"/>
                    <a:pt x="570932" y="458597"/>
                    <a:pt x="565608" y="405352"/>
                  </a:cubicBezTo>
                  <a:cubicBezTo>
                    <a:pt x="564619" y="395465"/>
                    <a:pt x="562389" y="384831"/>
                    <a:pt x="556182" y="377072"/>
                  </a:cubicBezTo>
                  <a:cubicBezTo>
                    <a:pt x="541643" y="358898"/>
                    <a:pt x="510852" y="351970"/>
                    <a:pt x="490194" y="348792"/>
                  </a:cubicBezTo>
                  <a:cubicBezTo>
                    <a:pt x="462070" y="344465"/>
                    <a:pt x="433633" y="342507"/>
                    <a:pt x="405353" y="339365"/>
                  </a:cubicBezTo>
                  <a:cubicBezTo>
                    <a:pt x="399068" y="329938"/>
                    <a:pt x="391566" y="321218"/>
                    <a:pt x="386499" y="311084"/>
                  </a:cubicBezTo>
                  <a:cubicBezTo>
                    <a:pt x="371588" y="281263"/>
                    <a:pt x="372216" y="248951"/>
                    <a:pt x="386499" y="216816"/>
                  </a:cubicBezTo>
                  <a:cubicBezTo>
                    <a:pt x="391101" y="206463"/>
                    <a:pt x="405353" y="204247"/>
                    <a:pt x="414780" y="197963"/>
                  </a:cubicBezTo>
                  <a:cubicBezTo>
                    <a:pt x="445593" y="105513"/>
                    <a:pt x="395637" y="236102"/>
                    <a:pt x="452487" y="150829"/>
                  </a:cubicBezTo>
                  <a:cubicBezTo>
                    <a:pt x="459674" y="140049"/>
                    <a:pt x="458772" y="125690"/>
                    <a:pt x="461914" y="113121"/>
                  </a:cubicBezTo>
                  <a:cubicBezTo>
                    <a:pt x="458772" y="91125"/>
                    <a:pt x="461511" y="67438"/>
                    <a:pt x="452487" y="47134"/>
                  </a:cubicBezTo>
                  <a:cubicBezTo>
                    <a:pt x="447885" y="36781"/>
                    <a:pt x="434814" y="32258"/>
                    <a:pt x="424206" y="28280"/>
                  </a:cubicBezTo>
                  <a:cubicBezTo>
                    <a:pt x="409204" y="22654"/>
                    <a:pt x="392713" y="22329"/>
                    <a:pt x="377072" y="18853"/>
                  </a:cubicBezTo>
                  <a:cubicBezTo>
                    <a:pt x="317507" y="5617"/>
                    <a:pt x="345649" y="3142"/>
                    <a:pt x="339365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0E3934-8C23-D600-9256-4F7564EABB5E}"/>
                </a:ext>
              </a:extLst>
            </p:cNvPr>
            <p:cNvSpPr/>
            <p:nvPr/>
          </p:nvSpPr>
          <p:spPr>
            <a:xfrm>
              <a:off x="6564215" y="3117374"/>
              <a:ext cx="791115" cy="737811"/>
            </a:xfrm>
            <a:custGeom>
              <a:avLst/>
              <a:gdLst>
                <a:gd name="connsiteX0" fmla="*/ 641356 w 1061407"/>
                <a:gd name="connsiteY0" fmla="*/ 330740 h 989892"/>
                <a:gd name="connsiteX1" fmla="*/ 641356 w 1061407"/>
                <a:gd name="connsiteY1" fmla="*/ 330740 h 989892"/>
                <a:gd name="connsiteX2" fmla="*/ 631629 w 1061407"/>
                <a:gd name="connsiteY2" fmla="*/ 243191 h 989892"/>
                <a:gd name="connsiteX3" fmla="*/ 621901 w 1061407"/>
                <a:gd name="connsiteY3" fmla="*/ 214008 h 989892"/>
                <a:gd name="connsiteX4" fmla="*/ 612173 w 1061407"/>
                <a:gd name="connsiteY4" fmla="*/ 175098 h 989892"/>
                <a:gd name="connsiteX5" fmla="*/ 602446 w 1061407"/>
                <a:gd name="connsiteY5" fmla="*/ 126460 h 989892"/>
                <a:gd name="connsiteX6" fmla="*/ 582990 w 1061407"/>
                <a:gd name="connsiteY6" fmla="*/ 107004 h 989892"/>
                <a:gd name="connsiteX7" fmla="*/ 553807 w 1061407"/>
                <a:gd name="connsiteY7" fmla="*/ 68094 h 989892"/>
                <a:gd name="connsiteX8" fmla="*/ 475986 w 1061407"/>
                <a:gd name="connsiteY8" fmla="*/ 0 h 989892"/>
                <a:gd name="connsiteX9" fmla="*/ 446803 w 1061407"/>
                <a:gd name="connsiteY9" fmla="*/ 9728 h 989892"/>
                <a:gd name="connsiteX10" fmla="*/ 437076 w 1061407"/>
                <a:gd name="connsiteY10" fmla="*/ 38911 h 989892"/>
                <a:gd name="connsiteX11" fmla="*/ 417620 w 1061407"/>
                <a:gd name="connsiteY11" fmla="*/ 58366 h 989892"/>
                <a:gd name="connsiteX12" fmla="*/ 388437 w 1061407"/>
                <a:gd name="connsiteY12" fmla="*/ 126460 h 989892"/>
                <a:gd name="connsiteX13" fmla="*/ 368982 w 1061407"/>
                <a:gd name="connsiteY13" fmla="*/ 184825 h 989892"/>
                <a:gd name="connsiteX14" fmla="*/ 349527 w 1061407"/>
                <a:gd name="connsiteY14" fmla="*/ 243191 h 989892"/>
                <a:gd name="connsiteX15" fmla="*/ 310616 w 1061407"/>
                <a:gd name="connsiteY15" fmla="*/ 291830 h 989892"/>
                <a:gd name="connsiteX16" fmla="*/ 38242 w 1061407"/>
                <a:gd name="connsiteY16" fmla="*/ 301557 h 989892"/>
                <a:gd name="connsiteX17" fmla="*/ 28514 w 1061407"/>
                <a:gd name="connsiteY17" fmla="*/ 515566 h 989892"/>
                <a:gd name="connsiteX18" fmla="*/ 47969 w 1061407"/>
                <a:gd name="connsiteY18" fmla="*/ 544749 h 989892"/>
                <a:gd name="connsiteX19" fmla="*/ 106335 w 1061407"/>
                <a:gd name="connsiteY19" fmla="*/ 564204 h 989892"/>
                <a:gd name="connsiteX20" fmla="*/ 135518 w 1061407"/>
                <a:gd name="connsiteY20" fmla="*/ 573932 h 989892"/>
                <a:gd name="connsiteX21" fmla="*/ 164701 w 1061407"/>
                <a:gd name="connsiteY21" fmla="*/ 593387 h 989892"/>
                <a:gd name="connsiteX22" fmla="*/ 213339 w 1061407"/>
                <a:gd name="connsiteY22" fmla="*/ 603115 h 989892"/>
                <a:gd name="connsiteX23" fmla="*/ 271705 w 1061407"/>
                <a:gd name="connsiteY23" fmla="*/ 622570 h 989892"/>
                <a:gd name="connsiteX24" fmla="*/ 291161 w 1061407"/>
                <a:gd name="connsiteY24" fmla="*/ 642025 h 989892"/>
                <a:gd name="connsiteX25" fmla="*/ 281433 w 1061407"/>
                <a:gd name="connsiteY25" fmla="*/ 680936 h 989892"/>
                <a:gd name="connsiteX26" fmla="*/ 242522 w 1061407"/>
                <a:gd name="connsiteY26" fmla="*/ 729574 h 989892"/>
                <a:gd name="connsiteX27" fmla="*/ 223067 w 1061407"/>
                <a:gd name="connsiteY27" fmla="*/ 768485 h 989892"/>
                <a:gd name="connsiteX28" fmla="*/ 184156 w 1061407"/>
                <a:gd name="connsiteY28" fmla="*/ 836579 h 989892"/>
                <a:gd name="connsiteX29" fmla="*/ 174429 w 1061407"/>
                <a:gd name="connsiteY29" fmla="*/ 865762 h 989892"/>
                <a:gd name="connsiteX30" fmla="*/ 184156 w 1061407"/>
                <a:gd name="connsiteY30" fmla="*/ 982494 h 989892"/>
                <a:gd name="connsiteX31" fmla="*/ 242522 w 1061407"/>
                <a:gd name="connsiteY31" fmla="*/ 972766 h 989892"/>
                <a:gd name="connsiteX32" fmla="*/ 281433 w 1061407"/>
                <a:gd name="connsiteY32" fmla="*/ 914400 h 989892"/>
                <a:gd name="connsiteX33" fmla="*/ 330071 w 1061407"/>
                <a:gd name="connsiteY33" fmla="*/ 875489 h 989892"/>
                <a:gd name="connsiteX34" fmla="*/ 359254 w 1061407"/>
                <a:gd name="connsiteY34" fmla="*/ 856034 h 989892"/>
                <a:gd name="connsiteX35" fmla="*/ 398165 w 1061407"/>
                <a:gd name="connsiteY35" fmla="*/ 817123 h 989892"/>
                <a:gd name="connsiteX36" fmla="*/ 407893 w 1061407"/>
                <a:gd name="connsiteY36" fmla="*/ 787940 h 989892"/>
                <a:gd name="connsiteX37" fmla="*/ 563535 w 1061407"/>
                <a:gd name="connsiteY37" fmla="*/ 807396 h 989892"/>
                <a:gd name="connsiteX38" fmla="*/ 592718 w 1061407"/>
                <a:gd name="connsiteY38" fmla="*/ 826851 h 989892"/>
                <a:gd name="connsiteX39" fmla="*/ 651084 w 1061407"/>
                <a:gd name="connsiteY39" fmla="*/ 846306 h 989892"/>
                <a:gd name="connsiteX40" fmla="*/ 680267 w 1061407"/>
                <a:gd name="connsiteY40" fmla="*/ 856034 h 989892"/>
                <a:gd name="connsiteX41" fmla="*/ 709450 w 1061407"/>
                <a:gd name="connsiteY41" fmla="*/ 865762 h 989892"/>
                <a:gd name="connsiteX42" fmla="*/ 777544 w 1061407"/>
                <a:gd name="connsiteY42" fmla="*/ 894945 h 989892"/>
                <a:gd name="connsiteX43" fmla="*/ 904003 w 1061407"/>
                <a:gd name="connsiteY43" fmla="*/ 885217 h 989892"/>
                <a:gd name="connsiteX44" fmla="*/ 952642 w 1061407"/>
                <a:gd name="connsiteY44" fmla="*/ 875489 h 989892"/>
                <a:gd name="connsiteX45" fmla="*/ 972097 w 1061407"/>
                <a:gd name="connsiteY45" fmla="*/ 846306 h 989892"/>
                <a:gd name="connsiteX46" fmla="*/ 962369 w 1061407"/>
                <a:gd name="connsiteY46" fmla="*/ 817123 h 989892"/>
                <a:gd name="connsiteX47" fmla="*/ 904003 w 1061407"/>
                <a:gd name="connsiteY47" fmla="*/ 778213 h 989892"/>
                <a:gd name="connsiteX48" fmla="*/ 816454 w 1061407"/>
                <a:gd name="connsiteY48" fmla="*/ 739302 h 989892"/>
                <a:gd name="connsiteX49" fmla="*/ 787271 w 1061407"/>
                <a:gd name="connsiteY49" fmla="*/ 729574 h 989892"/>
                <a:gd name="connsiteX50" fmla="*/ 758088 w 1061407"/>
                <a:gd name="connsiteY50" fmla="*/ 719847 h 989892"/>
                <a:gd name="connsiteX51" fmla="*/ 719178 w 1061407"/>
                <a:gd name="connsiteY51" fmla="*/ 671208 h 989892"/>
                <a:gd name="connsiteX52" fmla="*/ 767816 w 1061407"/>
                <a:gd name="connsiteY52" fmla="*/ 642025 h 989892"/>
                <a:gd name="connsiteX53" fmla="*/ 855365 w 1061407"/>
                <a:gd name="connsiteY53" fmla="*/ 612842 h 989892"/>
                <a:gd name="connsiteX54" fmla="*/ 972097 w 1061407"/>
                <a:gd name="connsiteY54" fmla="*/ 593387 h 989892"/>
                <a:gd name="connsiteX55" fmla="*/ 1030463 w 1061407"/>
                <a:gd name="connsiteY55" fmla="*/ 573932 h 989892"/>
                <a:gd name="connsiteX56" fmla="*/ 1049918 w 1061407"/>
                <a:gd name="connsiteY56" fmla="*/ 544749 h 989892"/>
                <a:gd name="connsiteX57" fmla="*/ 1049918 w 1061407"/>
                <a:gd name="connsiteY57" fmla="*/ 447472 h 989892"/>
                <a:gd name="connsiteX58" fmla="*/ 1020735 w 1061407"/>
                <a:gd name="connsiteY58" fmla="*/ 437745 h 989892"/>
                <a:gd name="connsiteX59" fmla="*/ 1001280 w 1061407"/>
                <a:gd name="connsiteY59" fmla="*/ 418289 h 989892"/>
                <a:gd name="connsiteX60" fmla="*/ 933186 w 1061407"/>
                <a:gd name="connsiteY60" fmla="*/ 398834 h 989892"/>
                <a:gd name="connsiteX61" fmla="*/ 651084 w 1061407"/>
                <a:gd name="connsiteY61" fmla="*/ 389106 h 989892"/>
                <a:gd name="connsiteX62" fmla="*/ 641356 w 1061407"/>
                <a:gd name="connsiteY62" fmla="*/ 330740 h 98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061407" h="989892">
                  <a:moveTo>
                    <a:pt x="641356" y="330740"/>
                  </a:moveTo>
                  <a:lnTo>
                    <a:pt x="641356" y="330740"/>
                  </a:lnTo>
                  <a:cubicBezTo>
                    <a:pt x="638114" y="301557"/>
                    <a:pt x="636456" y="272154"/>
                    <a:pt x="631629" y="243191"/>
                  </a:cubicBezTo>
                  <a:cubicBezTo>
                    <a:pt x="629943" y="233077"/>
                    <a:pt x="624718" y="223867"/>
                    <a:pt x="621901" y="214008"/>
                  </a:cubicBezTo>
                  <a:cubicBezTo>
                    <a:pt x="618228" y="201153"/>
                    <a:pt x="615073" y="188149"/>
                    <a:pt x="612173" y="175098"/>
                  </a:cubicBezTo>
                  <a:cubicBezTo>
                    <a:pt x="608586" y="158958"/>
                    <a:pt x="608959" y="141657"/>
                    <a:pt x="602446" y="126460"/>
                  </a:cubicBezTo>
                  <a:cubicBezTo>
                    <a:pt x="598833" y="118030"/>
                    <a:pt x="588862" y="114050"/>
                    <a:pt x="582990" y="107004"/>
                  </a:cubicBezTo>
                  <a:cubicBezTo>
                    <a:pt x="572611" y="94549"/>
                    <a:pt x="564578" y="80211"/>
                    <a:pt x="553807" y="68094"/>
                  </a:cubicBezTo>
                  <a:cubicBezTo>
                    <a:pt x="512419" y="21533"/>
                    <a:pt x="516335" y="26899"/>
                    <a:pt x="475986" y="0"/>
                  </a:cubicBezTo>
                  <a:cubicBezTo>
                    <a:pt x="466258" y="3243"/>
                    <a:pt x="454054" y="2477"/>
                    <a:pt x="446803" y="9728"/>
                  </a:cubicBezTo>
                  <a:cubicBezTo>
                    <a:pt x="439553" y="16979"/>
                    <a:pt x="442352" y="30118"/>
                    <a:pt x="437076" y="38911"/>
                  </a:cubicBezTo>
                  <a:cubicBezTo>
                    <a:pt x="432357" y="46775"/>
                    <a:pt x="424105" y="51881"/>
                    <a:pt x="417620" y="58366"/>
                  </a:cubicBezTo>
                  <a:cubicBezTo>
                    <a:pt x="386316" y="152285"/>
                    <a:pt x="436509" y="6281"/>
                    <a:pt x="388437" y="126460"/>
                  </a:cubicBezTo>
                  <a:cubicBezTo>
                    <a:pt x="380821" y="145501"/>
                    <a:pt x="375467" y="165370"/>
                    <a:pt x="368982" y="184825"/>
                  </a:cubicBezTo>
                  <a:lnTo>
                    <a:pt x="349527" y="243191"/>
                  </a:lnTo>
                  <a:cubicBezTo>
                    <a:pt x="342596" y="263985"/>
                    <a:pt x="340926" y="288897"/>
                    <a:pt x="310616" y="291830"/>
                  </a:cubicBezTo>
                  <a:cubicBezTo>
                    <a:pt x="220189" y="300581"/>
                    <a:pt x="129033" y="298315"/>
                    <a:pt x="38242" y="301557"/>
                  </a:cubicBezTo>
                  <a:cubicBezTo>
                    <a:pt x="-25080" y="364879"/>
                    <a:pt x="3833" y="326347"/>
                    <a:pt x="28514" y="515566"/>
                  </a:cubicBezTo>
                  <a:cubicBezTo>
                    <a:pt x="30026" y="527159"/>
                    <a:pt x="38055" y="538553"/>
                    <a:pt x="47969" y="544749"/>
                  </a:cubicBezTo>
                  <a:cubicBezTo>
                    <a:pt x="65359" y="555618"/>
                    <a:pt x="86880" y="557719"/>
                    <a:pt x="106335" y="564204"/>
                  </a:cubicBezTo>
                  <a:cubicBezTo>
                    <a:pt x="116063" y="567447"/>
                    <a:pt x="126986" y="568244"/>
                    <a:pt x="135518" y="573932"/>
                  </a:cubicBezTo>
                  <a:cubicBezTo>
                    <a:pt x="145246" y="580417"/>
                    <a:pt x="153754" y="589282"/>
                    <a:pt x="164701" y="593387"/>
                  </a:cubicBezTo>
                  <a:cubicBezTo>
                    <a:pt x="180182" y="599192"/>
                    <a:pt x="197388" y="598765"/>
                    <a:pt x="213339" y="603115"/>
                  </a:cubicBezTo>
                  <a:cubicBezTo>
                    <a:pt x="233124" y="608511"/>
                    <a:pt x="271705" y="622570"/>
                    <a:pt x="271705" y="622570"/>
                  </a:cubicBezTo>
                  <a:cubicBezTo>
                    <a:pt x="278190" y="629055"/>
                    <a:pt x="289653" y="632978"/>
                    <a:pt x="291161" y="642025"/>
                  </a:cubicBezTo>
                  <a:cubicBezTo>
                    <a:pt x="293359" y="655213"/>
                    <a:pt x="286699" y="668647"/>
                    <a:pt x="281433" y="680936"/>
                  </a:cubicBezTo>
                  <a:cubicBezTo>
                    <a:pt x="272229" y="702413"/>
                    <a:pt x="258213" y="713884"/>
                    <a:pt x="242522" y="729574"/>
                  </a:cubicBezTo>
                  <a:cubicBezTo>
                    <a:pt x="236037" y="742544"/>
                    <a:pt x="230261" y="755894"/>
                    <a:pt x="223067" y="768485"/>
                  </a:cubicBezTo>
                  <a:cubicBezTo>
                    <a:pt x="195156" y="817329"/>
                    <a:pt x="209351" y="777790"/>
                    <a:pt x="184156" y="836579"/>
                  </a:cubicBezTo>
                  <a:cubicBezTo>
                    <a:pt x="180117" y="846004"/>
                    <a:pt x="177671" y="856034"/>
                    <a:pt x="174429" y="865762"/>
                  </a:cubicBezTo>
                  <a:cubicBezTo>
                    <a:pt x="177671" y="904673"/>
                    <a:pt x="163194" y="949553"/>
                    <a:pt x="184156" y="982494"/>
                  </a:cubicBezTo>
                  <a:cubicBezTo>
                    <a:pt x="194745" y="999134"/>
                    <a:pt x="226364" y="984077"/>
                    <a:pt x="242522" y="972766"/>
                  </a:cubicBezTo>
                  <a:cubicBezTo>
                    <a:pt x="261678" y="959357"/>
                    <a:pt x="261978" y="927370"/>
                    <a:pt x="281433" y="914400"/>
                  </a:cubicBezTo>
                  <a:cubicBezTo>
                    <a:pt x="371255" y="854520"/>
                    <a:pt x="260766" y="930934"/>
                    <a:pt x="330071" y="875489"/>
                  </a:cubicBezTo>
                  <a:cubicBezTo>
                    <a:pt x="339200" y="868186"/>
                    <a:pt x="350377" y="863642"/>
                    <a:pt x="359254" y="856034"/>
                  </a:cubicBezTo>
                  <a:cubicBezTo>
                    <a:pt x="373181" y="844097"/>
                    <a:pt x="398165" y="817123"/>
                    <a:pt x="398165" y="817123"/>
                  </a:cubicBezTo>
                  <a:cubicBezTo>
                    <a:pt x="401408" y="807395"/>
                    <a:pt x="397758" y="789499"/>
                    <a:pt x="407893" y="787940"/>
                  </a:cubicBezTo>
                  <a:cubicBezTo>
                    <a:pt x="461568" y="779682"/>
                    <a:pt x="512898" y="794736"/>
                    <a:pt x="563535" y="807396"/>
                  </a:cubicBezTo>
                  <a:cubicBezTo>
                    <a:pt x="573263" y="813881"/>
                    <a:pt x="582034" y="822103"/>
                    <a:pt x="592718" y="826851"/>
                  </a:cubicBezTo>
                  <a:cubicBezTo>
                    <a:pt x="611458" y="835180"/>
                    <a:pt x="631629" y="839821"/>
                    <a:pt x="651084" y="846306"/>
                  </a:cubicBezTo>
                  <a:lnTo>
                    <a:pt x="680267" y="856034"/>
                  </a:lnTo>
                  <a:cubicBezTo>
                    <a:pt x="689995" y="859277"/>
                    <a:pt x="700279" y="861176"/>
                    <a:pt x="709450" y="865762"/>
                  </a:cubicBezTo>
                  <a:cubicBezTo>
                    <a:pt x="757532" y="889803"/>
                    <a:pt x="734604" y="880631"/>
                    <a:pt x="777544" y="894945"/>
                  </a:cubicBezTo>
                  <a:cubicBezTo>
                    <a:pt x="819697" y="891702"/>
                    <a:pt x="861984" y="889886"/>
                    <a:pt x="904003" y="885217"/>
                  </a:cubicBezTo>
                  <a:cubicBezTo>
                    <a:pt x="920436" y="883391"/>
                    <a:pt x="938286" y="883692"/>
                    <a:pt x="952642" y="875489"/>
                  </a:cubicBezTo>
                  <a:cubicBezTo>
                    <a:pt x="962793" y="869689"/>
                    <a:pt x="965612" y="856034"/>
                    <a:pt x="972097" y="846306"/>
                  </a:cubicBezTo>
                  <a:cubicBezTo>
                    <a:pt x="968854" y="836578"/>
                    <a:pt x="969620" y="824374"/>
                    <a:pt x="962369" y="817123"/>
                  </a:cubicBezTo>
                  <a:cubicBezTo>
                    <a:pt x="945835" y="800589"/>
                    <a:pt x="923458" y="791183"/>
                    <a:pt x="904003" y="778213"/>
                  </a:cubicBezTo>
                  <a:cubicBezTo>
                    <a:pt x="857753" y="747380"/>
                    <a:pt x="885918" y="762457"/>
                    <a:pt x="816454" y="739302"/>
                  </a:cubicBezTo>
                  <a:lnTo>
                    <a:pt x="787271" y="729574"/>
                  </a:lnTo>
                  <a:lnTo>
                    <a:pt x="758088" y="719847"/>
                  </a:lnTo>
                  <a:cubicBezTo>
                    <a:pt x="752828" y="714586"/>
                    <a:pt x="715088" y="679388"/>
                    <a:pt x="719178" y="671208"/>
                  </a:cubicBezTo>
                  <a:cubicBezTo>
                    <a:pt x="727634" y="654297"/>
                    <a:pt x="750905" y="650481"/>
                    <a:pt x="767816" y="642025"/>
                  </a:cubicBezTo>
                  <a:cubicBezTo>
                    <a:pt x="794739" y="628563"/>
                    <a:pt x="825644" y="618415"/>
                    <a:pt x="855365" y="612842"/>
                  </a:cubicBezTo>
                  <a:cubicBezTo>
                    <a:pt x="894137" y="605572"/>
                    <a:pt x="934674" y="605861"/>
                    <a:pt x="972097" y="593387"/>
                  </a:cubicBezTo>
                  <a:lnTo>
                    <a:pt x="1030463" y="573932"/>
                  </a:lnTo>
                  <a:cubicBezTo>
                    <a:pt x="1036948" y="564204"/>
                    <a:pt x="1044690" y="555206"/>
                    <a:pt x="1049918" y="544749"/>
                  </a:cubicBezTo>
                  <a:cubicBezTo>
                    <a:pt x="1064893" y="514800"/>
                    <a:pt x="1065578" y="478791"/>
                    <a:pt x="1049918" y="447472"/>
                  </a:cubicBezTo>
                  <a:cubicBezTo>
                    <a:pt x="1045332" y="438301"/>
                    <a:pt x="1030463" y="440987"/>
                    <a:pt x="1020735" y="437745"/>
                  </a:cubicBezTo>
                  <a:cubicBezTo>
                    <a:pt x="1014250" y="431260"/>
                    <a:pt x="1009144" y="423008"/>
                    <a:pt x="1001280" y="418289"/>
                  </a:cubicBezTo>
                  <a:cubicBezTo>
                    <a:pt x="993271" y="413484"/>
                    <a:pt x="937899" y="399120"/>
                    <a:pt x="933186" y="398834"/>
                  </a:cubicBezTo>
                  <a:cubicBezTo>
                    <a:pt x="839268" y="393142"/>
                    <a:pt x="745118" y="392349"/>
                    <a:pt x="651084" y="389106"/>
                  </a:cubicBezTo>
                  <a:cubicBezTo>
                    <a:pt x="619608" y="357630"/>
                    <a:pt x="642977" y="340468"/>
                    <a:pt x="641356" y="33074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239034-9B72-0D75-F5BA-B297D7BF3DAD}"/>
                </a:ext>
              </a:extLst>
            </p:cNvPr>
            <p:cNvSpPr/>
            <p:nvPr/>
          </p:nvSpPr>
          <p:spPr>
            <a:xfrm>
              <a:off x="7550361" y="4523181"/>
              <a:ext cx="200795" cy="214127"/>
            </a:xfrm>
            <a:custGeom>
              <a:avLst/>
              <a:gdLst>
                <a:gd name="connsiteX0" fmla="*/ 84063 w 200795"/>
                <a:gd name="connsiteY0" fmla="*/ 9846 h 214127"/>
                <a:gd name="connsiteX1" fmla="*/ 84063 w 200795"/>
                <a:gd name="connsiteY1" fmla="*/ 9846 h 214127"/>
                <a:gd name="connsiteX2" fmla="*/ 6242 w 200795"/>
                <a:gd name="connsiteY2" fmla="*/ 48757 h 214127"/>
                <a:gd name="connsiteX3" fmla="*/ 35425 w 200795"/>
                <a:gd name="connsiteY3" fmla="*/ 184944 h 214127"/>
                <a:gd name="connsiteX4" fmla="*/ 93791 w 200795"/>
                <a:gd name="connsiteY4" fmla="*/ 214127 h 214127"/>
                <a:gd name="connsiteX5" fmla="*/ 181340 w 200795"/>
                <a:gd name="connsiteY5" fmla="*/ 184944 h 214127"/>
                <a:gd name="connsiteX6" fmla="*/ 200795 w 200795"/>
                <a:gd name="connsiteY6" fmla="*/ 155761 h 214127"/>
                <a:gd name="connsiteX7" fmla="*/ 181340 w 200795"/>
                <a:gd name="connsiteY7" fmla="*/ 48757 h 214127"/>
                <a:gd name="connsiteX8" fmla="*/ 161884 w 200795"/>
                <a:gd name="connsiteY8" fmla="*/ 29301 h 214127"/>
                <a:gd name="connsiteX9" fmla="*/ 103518 w 200795"/>
                <a:gd name="connsiteY9" fmla="*/ 118 h 214127"/>
                <a:gd name="connsiteX10" fmla="*/ 84063 w 200795"/>
                <a:gd name="connsiteY10" fmla="*/ 9846 h 21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795" h="214127">
                  <a:moveTo>
                    <a:pt x="84063" y="9846"/>
                  </a:moveTo>
                  <a:lnTo>
                    <a:pt x="84063" y="9846"/>
                  </a:lnTo>
                  <a:cubicBezTo>
                    <a:pt x="58123" y="22816"/>
                    <a:pt x="18507" y="22476"/>
                    <a:pt x="6242" y="48757"/>
                  </a:cubicBezTo>
                  <a:cubicBezTo>
                    <a:pt x="-8915" y="81235"/>
                    <a:pt x="4570" y="154090"/>
                    <a:pt x="35425" y="184944"/>
                  </a:cubicBezTo>
                  <a:cubicBezTo>
                    <a:pt x="54282" y="203801"/>
                    <a:pt x="70056" y="206215"/>
                    <a:pt x="93791" y="214127"/>
                  </a:cubicBezTo>
                  <a:cubicBezTo>
                    <a:pt x="132920" y="207605"/>
                    <a:pt x="153984" y="212300"/>
                    <a:pt x="181340" y="184944"/>
                  </a:cubicBezTo>
                  <a:cubicBezTo>
                    <a:pt x="189607" y="176677"/>
                    <a:pt x="194310" y="165489"/>
                    <a:pt x="200795" y="155761"/>
                  </a:cubicBezTo>
                  <a:cubicBezTo>
                    <a:pt x="199455" y="145039"/>
                    <a:pt x="195545" y="72432"/>
                    <a:pt x="181340" y="48757"/>
                  </a:cubicBezTo>
                  <a:cubicBezTo>
                    <a:pt x="176621" y="40892"/>
                    <a:pt x="169046" y="35030"/>
                    <a:pt x="161884" y="29301"/>
                  </a:cubicBezTo>
                  <a:cubicBezTo>
                    <a:pt x="142756" y="13998"/>
                    <a:pt x="127491" y="4913"/>
                    <a:pt x="103518" y="118"/>
                  </a:cubicBezTo>
                  <a:cubicBezTo>
                    <a:pt x="97159" y="-1154"/>
                    <a:pt x="87306" y="8225"/>
                    <a:pt x="84063" y="9846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161A0D-7F22-870A-2749-E0DB06979745}"/>
                </a:ext>
              </a:extLst>
            </p:cNvPr>
            <p:cNvSpPr/>
            <p:nvPr/>
          </p:nvSpPr>
          <p:spPr>
            <a:xfrm>
              <a:off x="7887637" y="4236391"/>
              <a:ext cx="178259" cy="194554"/>
            </a:xfrm>
            <a:custGeom>
              <a:avLst/>
              <a:gdLst>
                <a:gd name="connsiteX0" fmla="*/ 0 w 178259"/>
                <a:gd name="connsiteY0" fmla="*/ 29183 h 194554"/>
                <a:gd name="connsiteX1" fmla="*/ 0 w 178259"/>
                <a:gd name="connsiteY1" fmla="*/ 29183 h 194554"/>
                <a:gd name="connsiteX2" fmla="*/ 87549 w 178259"/>
                <a:gd name="connsiteY2" fmla="*/ 9728 h 194554"/>
                <a:gd name="connsiteX3" fmla="*/ 116732 w 178259"/>
                <a:gd name="connsiteY3" fmla="*/ 0 h 194554"/>
                <a:gd name="connsiteX4" fmla="*/ 145915 w 178259"/>
                <a:gd name="connsiteY4" fmla="*/ 9728 h 194554"/>
                <a:gd name="connsiteX5" fmla="*/ 155643 w 178259"/>
                <a:gd name="connsiteY5" fmla="*/ 184826 h 194554"/>
                <a:gd name="connsiteX6" fmla="*/ 126460 w 178259"/>
                <a:gd name="connsiteY6" fmla="*/ 194554 h 194554"/>
                <a:gd name="connsiteX7" fmla="*/ 29183 w 178259"/>
                <a:gd name="connsiteY7" fmla="*/ 184826 h 194554"/>
                <a:gd name="connsiteX8" fmla="*/ 19455 w 178259"/>
                <a:gd name="connsiteY8" fmla="*/ 155643 h 194554"/>
                <a:gd name="connsiteX9" fmla="*/ 29183 w 178259"/>
                <a:gd name="connsiteY9" fmla="*/ 48639 h 194554"/>
                <a:gd name="connsiteX10" fmla="*/ 0 w 178259"/>
                <a:gd name="connsiteY10" fmla="*/ 29183 h 19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259" h="194554">
                  <a:moveTo>
                    <a:pt x="0" y="29183"/>
                  </a:moveTo>
                  <a:lnTo>
                    <a:pt x="0" y="29183"/>
                  </a:lnTo>
                  <a:cubicBezTo>
                    <a:pt x="29183" y="22698"/>
                    <a:pt x="58547" y="16979"/>
                    <a:pt x="87549" y="9728"/>
                  </a:cubicBezTo>
                  <a:cubicBezTo>
                    <a:pt x="97497" y="7241"/>
                    <a:pt x="106478" y="0"/>
                    <a:pt x="116732" y="0"/>
                  </a:cubicBezTo>
                  <a:cubicBezTo>
                    <a:pt x="126986" y="0"/>
                    <a:pt x="136187" y="6485"/>
                    <a:pt x="145915" y="9728"/>
                  </a:cubicBezTo>
                  <a:cubicBezTo>
                    <a:pt x="187370" y="71912"/>
                    <a:pt x="187158" y="58762"/>
                    <a:pt x="155643" y="184826"/>
                  </a:cubicBezTo>
                  <a:cubicBezTo>
                    <a:pt x="153156" y="194774"/>
                    <a:pt x="136188" y="191311"/>
                    <a:pt x="126460" y="194554"/>
                  </a:cubicBezTo>
                  <a:cubicBezTo>
                    <a:pt x="94034" y="191311"/>
                    <a:pt x="59808" y="195963"/>
                    <a:pt x="29183" y="184826"/>
                  </a:cubicBezTo>
                  <a:cubicBezTo>
                    <a:pt x="19546" y="181322"/>
                    <a:pt x="19455" y="165897"/>
                    <a:pt x="19455" y="155643"/>
                  </a:cubicBezTo>
                  <a:cubicBezTo>
                    <a:pt x="19455" y="119828"/>
                    <a:pt x="26436" y="84349"/>
                    <a:pt x="29183" y="48639"/>
                  </a:cubicBezTo>
                  <a:cubicBezTo>
                    <a:pt x="29680" y="42173"/>
                    <a:pt x="4864" y="32426"/>
                    <a:pt x="0" y="29183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2E2FB5-56B4-8416-EB30-709D21DB1D31}"/>
                </a:ext>
              </a:extLst>
            </p:cNvPr>
            <p:cNvSpPr/>
            <p:nvPr/>
          </p:nvSpPr>
          <p:spPr>
            <a:xfrm>
              <a:off x="7923780" y="4717912"/>
              <a:ext cx="194553" cy="204281"/>
            </a:xfrm>
            <a:custGeom>
              <a:avLst/>
              <a:gdLst>
                <a:gd name="connsiteX0" fmla="*/ 87549 w 194553"/>
                <a:gd name="connsiteY0" fmla="*/ 0 h 204281"/>
                <a:gd name="connsiteX1" fmla="*/ 87549 w 194553"/>
                <a:gd name="connsiteY1" fmla="*/ 0 h 204281"/>
                <a:gd name="connsiteX2" fmla="*/ 0 w 194553"/>
                <a:gd name="connsiteY2" fmla="*/ 107004 h 204281"/>
                <a:gd name="connsiteX3" fmla="*/ 9727 w 194553"/>
                <a:gd name="connsiteY3" fmla="*/ 204281 h 204281"/>
                <a:gd name="connsiteX4" fmla="*/ 145914 w 194553"/>
                <a:gd name="connsiteY4" fmla="*/ 184825 h 204281"/>
                <a:gd name="connsiteX5" fmla="*/ 194553 w 194553"/>
                <a:gd name="connsiteY5" fmla="*/ 155642 h 204281"/>
                <a:gd name="connsiteX6" fmla="*/ 175097 w 194553"/>
                <a:gd name="connsiteY6" fmla="*/ 68093 h 204281"/>
                <a:gd name="connsiteX7" fmla="*/ 116731 w 194553"/>
                <a:gd name="connsiteY7" fmla="*/ 38910 h 204281"/>
                <a:gd name="connsiteX8" fmla="*/ 87549 w 194553"/>
                <a:gd name="connsiteY8" fmla="*/ 0 h 20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553" h="204281">
                  <a:moveTo>
                    <a:pt x="87549" y="0"/>
                  </a:moveTo>
                  <a:lnTo>
                    <a:pt x="87549" y="0"/>
                  </a:lnTo>
                  <a:cubicBezTo>
                    <a:pt x="78780" y="8769"/>
                    <a:pt x="0" y="64345"/>
                    <a:pt x="0" y="107004"/>
                  </a:cubicBezTo>
                  <a:cubicBezTo>
                    <a:pt x="0" y="139591"/>
                    <a:pt x="6485" y="171855"/>
                    <a:pt x="9727" y="204281"/>
                  </a:cubicBezTo>
                  <a:cubicBezTo>
                    <a:pt x="55123" y="197796"/>
                    <a:pt x="113488" y="217250"/>
                    <a:pt x="145914" y="184825"/>
                  </a:cubicBezTo>
                  <a:cubicBezTo>
                    <a:pt x="172621" y="158120"/>
                    <a:pt x="156669" y="168270"/>
                    <a:pt x="194553" y="155642"/>
                  </a:cubicBezTo>
                  <a:cubicBezTo>
                    <a:pt x="194453" y="155044"/>
                    <a:pt x="185180" y="80697"/>
                    <a:pt x="175097" y="68093"/>
                  </a:cubicBezTo>
                  <a:cubicBezTo>
                    <a:pt x="164755" y="55166"/>
                    <a:pt x="132997" y="41621"/>
                    <a:pt x="116731" y="38910"/>
                  </a:cubicBezTo>
                  <a:cubicBezTo>
                    <a:pt x="107136" y="37311"/>
                    <a:pt x="92413" y="6485"/>
                    <a:pt x="87549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C8DCD1C-2706-2AB7-EB77-672DC366E8C6}"/>
                </a:ext>
              </a:extLst>
            </p:cNvPr>
            <p:cNvSpPr/>
            <p:nvPr/>
          </p:nvSpPr>
          <p:spPr>
            <a:xfrm>
              <a:off x="8333029" y="4299622"/>
              <a:ext cx="214008" cy="262647"/>
            </a:xfrm>
            <a:custGeom>
              <a:avLst/>
              <a:gdLst>
                <a:gd name="connsiteX0" fmla="*/ 0 w 214008"/>
                <a:gd name="connsiteY0" fmla="*/ 136188 h 262647"/>
                <a:gd name="connsiteX1" fmla="*/ 0 w 214008"/>
                <a:gd name="connsiteY1" fmla="*/ 136188 h 262647"/>
                <a:gd name="connsiteX2" fmla="*/ 9728 w 214008"/>
                <a:gd name="connsiteY2" fmla="*/ 48639 h 262647"/>
                <a:gd name="connsiteX3" fmla="*/ 38911 w 214008"/>
                <a:gd name="connsiteY3" fmla="*/ 38911 h 262647"/>
                <a:gd name="connsiteX4" fmla="*/ 77821 w 214008"/>
                <a:gd name="connsiteY4" fmla="*/ 19456 h 262647"/>
                <a:gd name="connsiteX5" fmla="*/ 116732 w 214008"/>
                <a:gd name="connsiteY5" fmla="*/ 9728 h 262647"/>
                <a:gd name="connsiteX6" fmla="*/ 145915 w 214008"/>
                <a:gd name="connsiteY6" fmla="*/ 0 h 262647"/>
                <a:gd name="connsiteX7" fmla="*/ 175098 w 214008"/>
                <a:gd name="connsiteY7" fmla="*/ 9728 h 262647"/>
                <a:gd name="connsiteX8" fmla="*/ 214008 w 214008"/>
                <a:gd name="connsiteY8" fmla="*/ 68094 h 262647"/>
                <a:gd name="connsiteX9" fmla="*/ 204281 w 214008"/>
                <a:gd name="connsiteY9" fmla="*/ 223737 h 262647"/>
                <a:gd name="connsiteX10" fmla="*/ 184825 w 214008"/>
                <a:gd name="connsiteY10" fmla="*/ 243192 h 262647"/>
                <a:gd name="connsiteX11" fmla="*/ 126459 w 214008"/>
                <a:gd name="connsiteY11" fmla="*/ 262647 h 262647"/>
                <a:gd name="connsiteX12" fmla="*/ 87549 w 214008"/>
                <a:gd name="connsiteY12" fmla="*/ 252920 h 262647"/>
                <a:gd name="connsiteX13" fmla="*/ 68093 w 214008"/>
                <a:gd name="connsiteY13" fmla="*/ 233464 h 262647"/>
                <a:gd name="connsiteX14" fmla="*/ 19455 w 214008"/>
                <a:gd name="connsiteY14" fmla="*/ 145915 h 262647"/>
                <a:gd name="connsiteX15" fmla="*/ 0 w 214008"/>
                <a:gd name="connsiteY15" fmla="*/ 136188 h 26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008" h="262647">
                  <a:moveTo>
                    <a:pt x="0" y="136188"/>
                  </a:moveTo>
                  <a:lnTo>
                    <a:pt x="0" y="136188"/>
                  </a:lnTo>
                  <a:cubicBezTo>
                    <a:pt x="3243" y="107005"/>
                    <a:pt x="-1177" y="75901"/>
                    <a:pt x="9728" y="48639"/>
                  </a:cubicBezTo>
                  <a:cubicBezTo>
                    <a:pt x="13536" y="39119"/>
                    <a:pt x="29486" y="42950"/>
                    <a:pt x="38911" y="38911"/>
                  </a:cubicBezTo>
                  <a:cubicBezTo>
                    <a:pt x="52239" y="33199"/>
                    <a:pt x="64243" y="24548"/>
                    <a:pt x="77821" y="19456"/>
                  </a:cubicBezTo>
                  <a:cubicBezTo>
                    <a:pt x="90339" y="14762"/>
                    <a:pt x="103877" y="13401"/>
                    <a:pt x="116732" y="9728"/>
                  </a:cubicBezTo>
                  <a:cubicBezTo>
                    <a:pt x="126591" y="6911"/>
                    <a:pt x="136187" y="3243"/>
                    <a:pt x="145915" y="0"/>
                  </a:cubicBezTo>
                  <a:cubicBezTo>
                    <a:pt x="155643" y="3243"/>
                    <a:pt x="167847" y="2477"/>
                    <a:pt x="175098" y="9728"/>
                  </a:cubicBezTo>
                  <a:cubicBezTo>
                    <a:pt x="191632" y="26262"/>
                    <a:pt x="214008" y="68094"/>
                    <a:pt x="214008" y="68094"/>
                  </a:cubicBezTo>
                  <a:cubicBezTo>
                    <a:pt x="210766" y="119975"/>
                    <a:pt x="212827" y="172462"/>
                    <a:pt x="204281" y="223737"/>
                  </a:cubicBezTo>
                  <a:cubicBezTo>
                    <a:pt x="202773" y="232784"/>
                    <a:pt x="193028" y="239091"/>
                    <a:pt x="184825" y="243192"/>
                  </a:cubicBezTo>
                  <a:cubicBezTo>
                    <a:pt x="166482" y="252363"/>
                    <a:pt x="126459" y="262647"/>
                    <a:pt x="126459" y="262647"/>
                  </a:cubicBezTo>
                  <a:cubicBezTo>
                    <a:pt x="113489" y="259405"/>
                    <a:pt x="99507" y="258899"/>
                    <a:pt x="87549" y="252920"/>
                  </a:cubicBezTo>
                  <a:cubicBezTo>
                    <a:pt x="79346" y="248818"/>
                    <a:pt x="73596" y="240801"/>
                    <a:pt x="68093" y="233464"/>
                  </a:cubicBezTo>
                  <a:cubicBezTo>
                    <a:pt x="40924" y="197239"/>
                    <a:pt x="28934" y="183829"/>
                    <a:pt x="19455" y="145915"/>
                  </a:cubicBezTo>
                  <a:cubicBezTo>
                    <a:pt x="18669" y="142769"/>
                    <a:pt x="3242" y="137809"/>
                    <a:pt x="0" y="136188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4759F04-A54A-CE31-60CB-D9C995559A6B}"/>
                </a:ext>
              </a:extLst>
            </p:cNvPr>
            <p:cNvSpPr/>
            <p:nvPr/>
          </p:nvSpPr>
          <p:spPr>
            <a:xfrm>
              <a:off x="6607866" y="4931922"/>
              <a:ext cx="527578" cy="729574"/>
            </a:xfrm>
            <a:custGeom>
              <a:avLst/>
              <a:gdLst>
                <a:gd name="connsiteX0" fmla="*/ 272374 w 527578"/>
                <a:gd name="connsiteY0" fmla="*/ 0 h 729574"/>
                <a:gd name="connsiteX1" fmla="*/ 272374 w 527578"/>
                <a:gd name="connsiteY1" fmla="*/ 0 h 729574"/>
                <a:gd name="connsiteX2" fmla="*/ 214008 w 527578"/>
                <a:gd name="connsiteY2" fmla="*/ 136187 h 729574"/>
                <a:gd name="connsiteX3" fmla="*/ 145915 w 527578"/>
                <a:gd name="connsiteY3" fmla="*/ 408561 h 729574"/>
                <a:gd name="connsiteX4" fmla="*/ 126459 w 527578"/>
                <a:gd name="connsiteY4" fmla="*/ 466927 h 729574"/>
                <a:gd name="connsiteX5" fmla="*/ 107004 w 527578"/>
                <a:gd name="connsiteY5" fmla="*/ 505838 h 729574"/>
                <a:gd name="connsiteX6" fmla="*/ 87549 w 527578"/>
                <a:gd name="connsiteY6" fmla="*/ 583659 h 729574"/>
                <a:gd name="connsiteX7" fmla="*/ 38910 w 527578"/>
                <a:gd name="connsiteY7" fmla="*/ 661481 h 729574"/>
                <a:gd name="connsiteX8" fmla="*/ 19455 w 527578"/>
                <a:gd name="connsiteY8" fmla="*/ 700391 h 729574"/>
                <a:gd name="connsiteX9" fmla="*/ 0 w 527578"/>
                <a:gd name="connsiteY9" fmla="*/ 729574 h 729574"/>
                <a:gd name="connsiteX10" fmla="*/ 38910 w 527578"/>
                <a:gd name="connsiteY10" fmla="*/ 642025 h 729574"/>
                <a:gd name="connsiteX11" fmla="*/ 77821 w 527578"/>
                <a:gd name="connsiteY11" fmla="*/ 583659 h 729574"/>
                <a:gd name="connsiteX12" fmla="*/ 107004 w 527578"/>
                <a:gd name="connsiteY12" fmla="*/ 573932 h 729574"/>
                <a:gd name="connsiteX13" fmla="*/ 116732 w 527578"/>
                <a:gd name="connsiteY13" fmla="*/ 544749 h 729574"/>
                <a:gd name="connsiteX14" fmla="*/ 204281 w 527578"/>
                <a:gd name="connsiteY14" fmla="*/ 515566 h 729574"/>
                <a:gd name="connsiteX15" fmla="*/ 496110 w 527578"/>
                <a:gd name="connsiteY15" fmla="*/ 505838 h 729574"/>
                <a:gd name="connsiteX16" fmla="*/ 525293 w 527578"/>
                <a:gd name="connsiteY16" fmla="*/ 389106 h 729574"/>
                <a:gd name="connsiteX17" fmla="*/ 496110 w 527578"/>
                <a:gd name="connsiteY17" fmla="*/ 243191 h 729574"/>
                <a:gd name="connsiteX18" fmla="*/ 466927 w 527578"/>
                <a:gd name="connsiteY18" fmla="*/ 233464 h 729574"/>
                <a:gd name="connsiteX19" fmla="*/ 369651 w 527578"/>
                <a:gd name="connsiteY19" fmla="*/ 214008 h 729574"/>
                <a:gd name="connsiteX20" fmla="*/ 369651 w 527578"/>
                <a:gd name="connsiteY20" fmla="*/ 58366 h 729574"/>
                <a:gd name="connsiteX21" fmla="*/ 350196 w 527578"/>
                <a:gd name="connsiteY21" fmla="*/ 29183 h 729574"/>
                <a:gd name="connsiteX22" fmla="*/ 321013 w 527578"/>
                <a:gd name="connsiteY22" fmla="*/ 19455 h 729574"/>
                <a:gd name="connsiteX23" fmla="*/ 272374 w 527578"/>
                <a:gd name="connsiteY23" fmla="*/ 0 h 72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7578" h="729574">
                  <a:moveTo>
                    <a:pt x="272374" y="0"/>
                  </a:moveTo>
                  <a:lnTo>
                    <a:pt x="272374" y="0"/>
                  </a:lnTo>
                  <a:cubicBezTo>
                    <a:pt x="242007" y="60734"/>
                    <a:pt x="230109" y="75360"/>
                    <a:pt x="214008" y="136187"/>
                  </a:cubicBezTo>
                  <a:cubicBezTo>
                    <a:pt x="190060" y="226657"/>
                    <a:pt x="175510" y="319778"/>
                    <a:pt x="145915" y="408561"/>
                  </a:cubicBezTo>
                  <a:cubicBezTo>
                    <a:pt x="139430" y="428016"/>
                    <a:pt x="135630" y="448584"/>
                    <a:pt x="126459" y="466927"/>
                  </a:cubicBezTo>
                  <a:lnTo>
                    <a:pt x="107004" y="505838"/>
                  </a:lnTo>
                  <a:cubicBezTo>
                    <a:pt x="101296" y="534378"/>
                    <a:pt x="98764" y="557491"/>
                    <a:pt x="87549" y="583659"/>
                  </a:cubicBezTo>
                  <a:cubicBezTo>
                    <a:pt x="60663" y="646394"/>
                    <a:pt x="76995" y="600546"/>
                    <a:pt x="38910" y="661481"/>
                  </a:cubicBezTo>
                  <a:cubicBezTo>
                    <a:pt x="31225" y="673778"/>
                    <a:pt x="26649" y="687801"/>
                    <a:pt x="19455" y="700391"/>
                  </a:cubicBezTo>
                  <a:cubicBezTo>
                    <a:pt x="13655" y="710542"/>
                    <a:pt x="6485" y="719846"/>
                    <a:pt x="0" y="729574"/>
                  </a:cubicBezTo>
                  <a:cubicBezTo>
                    <a:pt x="17365" y="625380"/>
                    <a:pt x="-7969" y="707655"/>
                    <a:pt x="38910" y="642025"/>
                  </a:cubicBezTo>
                  <a:cubicBezTo>
                    <a:pt x="56645" y="617197"/>
                    <a:pt x="51795" y="599274"/>
                    <a:pt x="77821" y="583659"/>
                  </a:cubicBezTo>
                  <a:cubicBezTo>
                    <a:pt x="86614" y="578383"/>
                    <a:pt x="97276" y="577174"/>
                    <a:pt x="107004" y="573932"/>
                  </a:cubicBezTo>
                  <a:cubicBezTo>
                    <a:pt x="110247" y="564204"/>
                    <a:pt x="109481" y="552000"/>
                    <a:pt x="116732" y="544749"/>
                  </a:cubicBezTo>
                  <a:cubicBezTo>
                    <a:pt x="133603" y="527878"/>
                    <a:pt x="183413" y="516758"/>
                    <a:pt x="204281" y="515566"/>
                  </a:cubicBezTo>
                  <a:cubicBezTo>
                    <a:pt x="301453" y="510013"/>
                    <a:pt x="398834" y="509081"/>
                    <a:pt x="496110" y="505838"/>
                  </a:cubicBezTo>
                  <a:cubicBezTo>
                    <a:pt x="521803" y="428761"/>
                    <a:pt x="512195" y="467701"/>
                    <a:pt x="525293" y="389106"/>
                  </a:cubicBezTo>
                  <a:cubicBezTo>
                    <a:pt x="522201" y="348902"/>
                    <a:pt x="543869" y="271846"/>
                    <a:pt x="496110" y="243191"/>
                  </a:cubicBezTo>
                  <a:cubicBezTo>
                    <a:pt x="487317" y="237916"/>
                    <a:pt x="476918" y="235770"/>
                    <a:pt x="466927" y="233464"/>
                  </a:cubicBezTo>
                  <a:cubicBezTo>
                    <a:pt x="434706" y="226028"/>
                    <a:pt x="369651" y="214008"/>
                    <a:pt x="369651" y="214008"/>
                  </a:cubicBezTo>
                  <a:cubicBezTo>
                    <a:pt x="376627" y="151230"/>
                    <a:pt x="387658" y="118389"/>
                    <a:pt x="369651" y="58366"/>
                  </a:cubicBezTo>
                  <a:cubicBezTo>
                    <a:pt x="366292" y="47168"/>
                    <a:pt x="359325" y="36486"/>
                    <a:pt x="350196" y="29183"/>
                  </a:cubicBezTo>
                  <a:cubicBezTo>
                    <a:pt x="342189" y="22777"/>
                    <a:pt x="330741" y="22698"/>
                    <a:pt x="321013" y="19455"/>
                  </a:cubicBezTo>
                  <a:cubicBezTo>
                    <a:pt x="292386" y="-9171"/>
                    <a:pt x="280480" y="3242"/>
                    <a:pt x="272374" y="0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3C1A56"/>
                </a:gs>
                <a:gs pos="100000">
                  <a:schemeClr val="bg1"/>
                </a:gs>
                <a:gs pos="12000">
                  <a:srgbClr val="7030A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oon 43">
              <a:extLst>
                <a:ext uri="{FF2B5EF4-FFF2-40B4-BE49-F238E27FC236}">
                  <a16:creationId xmlns:a16="http://schemas.microsoft.com/office/drawing/2014/main" id="{96B7D9CC-9004-0818-30DD-FB6A2313EDE4}"/>
                </a:ext>
              </a:extLst>
            </p:cNvPr>
            <p:cNvSpPr/>
            <p:nvPr/>
          </p:nvSpPr>
          <p:spPr>
            <a:xfrm rot="20382263">
              <a:off x="10768065" y="2541827"/>
              <a:ext cx="380932" cy="523220"/>
            </a:xfrm>
            <a:prstGeom prst="mo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DF9AE58-6F07-2708-82E9-EAC2BB2B9F83}"/>
                </a:ext>
              </a:extLst>
            </p:cNvPr>
            <p:cNvCxnSpPr/>
            <p:nvPr/>
          </p:nvCxnSpPr>
          <p:spPr>
            <a:xfrm flipV="1">
              <a:off x="8159719" y="4574744"/>
              <a:ext cx="173310" cy="162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A977F66-12E1-0E1B-8F4E-F0FC9CF8F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3204" y="2957704"/>
              <a:ext cx="320237" cy="322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C47BD99-DEA8-F8D8-0D7D-9867BD1396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3204" y="3886815"/>
              <a:ext cx="379795" cy="5698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F016D72-99F3-9C20-C317-524564BC6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650" y="3968399"/>
              <a:ext cx="17251" cy="851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758290E-BCCF-8C21-7DC7-6CC9D6B4D1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56830" y="4512077"/>
              <a:ext cx="35468" cy="15356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5EABB73-CAD7-E7E5-0A4D-43BBEC9D3860}"/>
                </a:ext>
              </a:extLst>
            </p:cNvPr>
            <p:cNvCxnSpPr>
              <a:cxnSpLocks/>
            </p:cNvCxnSpPr>
            <p:nvPr/>
          </p:nvCxnSpPr>
          <p:spPr>
            <a:xfrm>
              <a:off x="8113612" y="4365777"/>
              <a:ext cx="177248" cy="28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48384C4-F4C7-584F-A4C3-7A57D1784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1156" y="4423993"/>
              <a:ext cx="98976" cy="880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B67525-CEAC-4CAC-3012-0B14E3284042}"/>
                </a:ext>
              </a:extLst>
            </p:cNvPr>
            <p:cNvGrpSpPr/>
            <p:nvPr/>
          </p:nvGrpSpPr>
          <p:grpSpPr>
            <a:xfrm>
              <a:off x="9722005" y="2925822"/>
              <a:ext cx="1514796" cy="1979841"/>
              <a:chOff x="9722005" y="2925822"/>
              <a:chExt cx="1514796" cy="1979841"/>
            </a:xfrm>
          </p:grpSpPr>
          <p:sp>
            <p:nvSpPr>
              <p:cNvPr id="69" name="Star: 5 Points 68">
                <a:extLst>
                  <a:ext uri="{FF2B5EF4-FFF2-40B4-BE49-F238E27FC236}">
                    <a16:creationId xmlns:a16="http://schemas.microsoft.com/office/drawing/2014/main" id="{02C65BFC-32F8-3BD5-23E6-35480ECBA265}"/>
                  </a:ext>
                </a:extLst>
              </p:cNvPr>
              <p:cNvSpPr/>
              <p:nvPr/>
            </p:nvSpPr>
            <p:spPr>
              <a:xfrm>
                <a:off x="9722005" y="3163076"/>
                <a:ext cx="683222" cy="593888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CAE1214-CE3C-B296-A91A-8D6D3D640672}"/>
                  </a:ext>
                </a:extLst>
              </p:cNvPr>
              <p:cNvSpPr/>
              <p:nvPr/>
            </p:nvSpPr>
            <p:spPr>
              <a:xfrm>
                <a:off x="11009383" y="4205268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8A811BF-D414-D9E7-5677-8C7E6CB69169}"/>
                  </a:ext>
                </a:extLst>
              </p:cNvPr>
              <p:cNvSpPr/>
              <p:nvPr/>
            </p:nvSpPr>
            <p:spPr>
              <a:xfrm>
                <a:off x="10666290" y="4516376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0D14F1A0-2EF1-D427-8A90-D5CCA208A9C4}"/>
                  </a:ext>
                </a:extLst>
              </p:cNvPr>
              <p:cNvSpPr/>
              <p:nvPr/>
            </p:nvSpPr>
            <p:spPr>
              <a:xfrm>
                <a:off x="11055011" y="4723873"/>
                <a:ext cx="181790" cy="1817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2517D7F9-AA48-ED4B-8202-2AB302597424}"/>
                  </a:ext>
                </a:extLst>
              </p:cNvPr>
              <p:cNvGrpSpPr/>
              <p:nvPr/>
            </p:nvGrpSpPr>
            <p:grpSpPr>
              <a:xfrm>
                <a:off x="10348009" y="2925822"/>
                <a:ext cx="789094" cy="1707935"/>
                <a:chOff x="7355604" y="3217112"/>
                <a:chExt cx="789094" cy="1707935"/>
              </a:xfrm>
            </p:grpSpPr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B61ECC32-F5C6-566D-9FBA-CA70F5FF9E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5604" y="3217112"/>
                  <a:ext cx="320237" cy="32223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69AD308F-042E-62AD-5C34-91FF4AE0C0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55604" y="4146223"/>
                  <a:ext cx="379795" cy="56985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EDFACBA0-80B2-C4DB-3EEB-F7082FFE1B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09230" y="4771485"/>
                  <a:ext cx="35468" cy="153562"/>
                </a:xfrm>
                <a:prstGeom prst="straightConnector1">
                  <a:avLst/>
                </a:prstGeom>
                <a:ln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429A8BB7-D3BD-521E-C06B-7D28697E4D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03556" y="4683401"/>
                  <a:ext cx="98976" cy="88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9A970CBA-2D57-6BDA-076A-8CAC80B48AEC}"/>
                </a:ext>
              </a:extLst>
            </p:cNvPr>
            <p:cNvSpPr/>
            <p:nvPr/>
          </p:nvSpPr>
          <p:spPr>
            <a:xfrm>
              <a:off x="8598446" y="2626464"/>
              <a:ext cx="1823253" cy="3312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6725711-1DE1-9F33-E7EE-B4A0BEFFD8E7}"/>
                </a:ext>
              </a:extLst>
            </p:cNvPr>
            <p:cNvCxnSpPr/>
            <p:nvPr/>
          </p:nvCxnSpPr>
          <p:spPr>
            <a:xfrm>
              <a:off x="7523441" y="4134252"/>
              <a:ext cx="2824568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9D41792-6311-B8A2-36A9-7DBB8AFA1EC8}"/>
                </a:ext>
              </a:extLst>
            </p:cNvPr>
            <p:cNvCxnSpPr/>
            <p:nvPr/>
          </p:nvCxnSpPr>
          <p:spPr>
            <a:xfrm>
              <a:off x="7550361" y="3579778"/>
              <a:ext cx="207029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8F13839-A5A6-ACEE-22C3-928DFDBDA2FB}"/>
                </a:ext>
              </a:extLst>
            </p:cNvPr>
            <p:cNvCxnSpPr>
              <a:cxnSpLocks/>
            </p:cNvCxnSpPr>
            <p:nvPr/>
          </p:nvCxnSpPr>
          <p:spPr>
            <a:xfrm>
              <a:off x="8333029" y="4820052"/>
              <a:ext cx="2515051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32904E1-AABA-CE6E-63B9-92D218AC7237}"/>
                </a:ext>
              </a:extLst>
            </p:cNvPr>
            <p:cNvCxnSpPr>
              <a:cxnSpLocks/>
            </p:cNvCxnSpPr>
            <p:nvPr/>
          </p:nvCxnSpPr>
          <p:spPr>
            <a:xfrm>
              <a:off x="7751155" y="4709756"/>
              <a:ext cx="134060" cy="7717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FA846-2820-8F9D-2074-CF4AC279133A}"/>
              </a:ext>
            </a:extLst>
          </p:cNvPr>
          <p:cNvSpPr txBox="1"/>
          <p:nvPr/>
        </p:nvSpPr>
        <p:spPr>
          <a:xfrm>
            <a:off x="4129482" y="3772020"/>
            <a:ext cx="6043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Syntax, grammar, meaning, … can’t be made precise, so are not part of the formal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DBBC68-745A-E2C5-C65E-FBACE8E83613}"/>
                  </a:ext>
                </a:extLst>
              </p:cNvPr>
              <p:cNvSpPr txBox="1"/>
              <p:nvPr/>
            </p:nvSpPr>
            <p:spPr>
              <a:xfrm>
                <a:off x="4129482" y="4643244"/>
                <a:ext cx="60432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 Statements are primitive objects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DBBC68-745A-E2C5-C65E-FBACE8E8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482" y="4643244"/>
                <a:ext cx="6043218" cy="461665"/>
              </a:xfrm>
              <a:prstGeom prst="rect">
                <a:avLst/>
              </a:prstGeom>
              <a:blipFill>
                <a:blip r:embed="rId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007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119730" y="2843915"/>
            <a:ext cx="1188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mathematics, primitive objects (i.e. those that are left unspecified) must be elements of a set. The logical context, then, has two functions: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35EB2-95B1-5F2F-1592-A37E0A543EA0}"/>
              </a:ext>
            </a:extLst>
          </p:cNvPr>
          <p:cNvSpPr txBox="1"/>
          <p:nvPr/>
        </p:nvSpPr>
        <p:spPr>
          <a:xfrm>
            <a:off x="888769" y="3848092"/>
            <a:ext cx="7499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1) in the formal system, it is the “container” for the primitive objects (i.e. the statements)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94CB3-F5A4-549B-45A3-711A472402B5}"/>
              </a:ext>
            </a:extLst>
          </p:cNvPr>
          <p:cNvSpPr txBox="1"/>
          <p:nvPr/>
        </p:nvSpPr>
        <p:spPr>
          <a:xfrm>
            <a:off x="888769" y="4852269"/>
            <a:ext cx="7499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2) in the informal system, consistency/semantics/… are properties of groups of statements (i.e. of the context)</a:t>
            </a:r>
          </a:p>
        </p:txBody>
      </p:sp>
    </p:spTree>
    <p:extLst>
      <p:ext uri="{BB962C8B-B14F-4D97-AF65-F5344CB8AC3E}">
        <p14:creationId xmlns:p14="http://schemas.microsoft.com/office/powerpoint/2010/main" val="3587351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119730" y="2843915"/>
            <a:ext cx="1188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statement here represents the assertion and not the sentence that declares the assertion. Therefore the translation of a sentence into another language represents the same statement.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EF55C-8C0F-2C30-E517-95C5E31025DC}"/>
              </a:ext>
            </a:extLst>
          </p:cNvPr>
          <p:cNvSpPr txBox="1"/>
          <p:nvPr/>
        </p:nvSpPr>
        <p:spPr>
          <a:xfrm>
            <a:off x="119730" y="4145030"/>
            <a:ext cx="916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Technically, we only assume the existence of valid statements for doing science. Therefore statements are also primitives in the informal system.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E5908-A9EF-BC6B-E4F4-71A0160988F7}"/>
              </a:ext>
            </a:extLst>
          </p:cNvPr>
          <p:cNvSpPr txBox="1"/>
          <p:nvPr/>
        </p:nvSpPr>
        <p:spPr>
          <a:xfrm>
            <a:off x="2679451" y="4939234"/>
            <a:ext cx="660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if they exist, they must follow the axioms we are going to specify.</a:t>
            </a:r>
          </a:p>
        </p:txBody>
      </p:sp>
    </p:spTree>
    <p:extLst>
      <p:ext uri="{BB962C8B-B14F-4D97-AF65-F5344CB8AC3E}">
        <p14:creationId xmlns:p14="http://schemas.microsoft.com/office/powerpoint/2010/main" val="226794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A38C2F5-E849-3C9B-2ACF-0667889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" r="680"/>
          <a:stretch/>
        </p:blipFill>
        <p:spPr>
          <a:xfrm>
            <a:off x="597610" y="1946812"/>
            <a:ext cx="8386852" cy="69896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1A987-D2DE-A4BB-C7F4-3920E2C54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226CF-EB3F-95DA-6069-5B66662837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D881E-519B-D00E-7CDA-E12C36338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3" t="28602" r="1616" b="21219"/>
          <a:stretch/>
        </p:blipFill>
        <p:spPr>
          <a:xfrm>
            <a:off x="597610" y="206195"/>
            <a:ext cx="8386853" cy="53830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7E5177-358E-F543-0BAF-C4A16AC1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246" t="13194" r="2799" b="10975"/>
          <a:stretch/>
        </p:blipFill>
        <p:spPr>
          <a:xfrm>
            <a:off x="597612" y="837302"/>
            <a:ext cx="8386856" cy="102930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CC80F31-18D6-B9EA-DA98-6748B3700D9E}"/>
              </a:ext>
            </a:extLst>
          </p:cNvPr>
          <p:cNvCxnSpPr>
            <a:cxnSpLocks/>
          </p:cNvCxnSpPr>
          <p:nvPr/>
        </p:nvCxnSpPr>
        <p:spPr>
          <a:xfrm flipH="1">
            <a:off x="9123374" y="837302"/>
            <a:ext cx="1250903" cy="21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97953F-470D-8D4C-FBBB-F3634F900D32}"/>
              </a:ext>
            </a:extLst>
          </p:cNvPr>
          <p:cNvCxnSpPr>
            <a:cxnSpLocks/>
          </p:cNvCxnSpPr>
          <p:nvPr/>
        </p:nvCxnSpPr>
        <p:spPr>
          <a:xfrm flipH="1" flipV="1">
            <a:off x="9123374" y="1659636"/>
            <a:ext cx="1250903" cy="10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A24EF31-0B1D-6181-186A-9CABC1C2CFB2}"/>
              </a:ext>
            </a:extLst>
          </p:cNvPr>
          <p:cNvSpPr txBox="1"/>
          <p:nvPr/>
        </p:nvSpPr>
        <p:spPr>
          <a:xfrm>
            <a:off x="10441127" y="609366"/>
            <a:ext cx="142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Informal part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53875D-085A-8058-224E-7CFFABDC171E}"/>
              </a:ext>
            </a:extLst>
          </p:cNvPr>
          <p:cNvSpPr txBox="1"/>
          <p:nvPr/>
        </p:nvSpPr>
        <p:spPr>
          <a:xfrm>
            <a:off x="10441127" y="1578666"/>
            <a:ext cx="127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Formal part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0FA3510-EFB1-5159-9B5D-256A1B2253EB}"/>
              </a:ext>
            </a:extLst>
          </p:cNvPr>
          <p:cNvCxnSpPr>
            <a:cxnSpLocks/>
          </p:cNvCxnSpPr>
          <p:nvPr/>
        </p:nvCxnSpPr>
        <p:spPr>
          <a:xfrm>
            <a:off x="8984468" y="814252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40E6286-0E64-A2E9-FC58-02C1EF9EE990}"/>
              </a:ext>
            </a:extLst>
          </p:cNvPr>
          <p:cNvCxnSpPr>
            <a:cxnSpLocks/>
          </p:cNvCxnSpPr>
          <p:nvPr/>
        </p:nvCxnSpPr>
        <p:spPr>
          <a:xfrm>
            <a:off x="8984468" y="1423634"/>
            <a:ext cx="0" cy="472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3534868-3DBA-A91C-9211-B4C1B14656E6}"/>
              </a:ext>
            </a:extLst>
          </p:cNvPr>
          <p:cNvSpPr txBox="1"/>
          <p:nvPr/>
        </p:nvSpPr>
        <p:spPr>
          <a:xfrm>
            <a:off x="119730" y="2843915"/>
            <a:ext cx="11889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existence of a truth function stems from the assumption of non-contradiction and universality.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06FA5C2-61F0-688C-3DD5-2F6A650E3F56}"/>
              </a:ext>
            </a:extLst>
          </p:cNvPr>
          <p:cNvSpPr/>
          <p:nvPr/>
        </p:nvSpPr>
        <p:spPr>
          <a:xfrm>
            <a:off x="597610" y="2431711"/>
            <a:ext cx="8386837" cy="22049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FE5908-A9EF-BC6B-E4F4-71A0160988F7}"/>
              </a:ext>
            </a:extLst>
          </p:cNvPr>
          <p:cNvSpPr txBox="1"/>
          <p:nvPr/>
        </p:nvSpPr>
        <p:spPr>
          <a:xfrm>
            <a:off x="5161394" y="3372327"/>
            <a:ext cx="572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statement must be either true or false for everybody.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8">
                <a:extLst>
                  <a:ext uri="{FF2B5EF4-FFF2-40B4-BE49-F238E27FC236}">
                    <a16:creationId xmlns:a16="http://schemas.microsoft.com/office/drawing/2014/main" id="{7CF0EE1D-0E48-84C2-848A-EA0DCBF894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66740" y="4087277"/>
              <a:ext cx="6335501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3569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645028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723703975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2862549803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268373546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888631818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547680252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3634823415"/>
                        </a:ext>
                      </a:extLst>
                    </a:gridCol>
                    <a:gridCol w="624909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8">
                <a:extLst>
                  <a:ext uri="{FF2B5EF4-FFF2-40B4-BE49-F238E27FC236}">
                    <a16:creationId xmlns:a16="http://schemas.microsoft.com/office/drawing/2014/main" id="{7CF0EE1D-0E48-84C2-848A-EA0DCBF894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639732"/>
                  </p:ext>
                </p:extLst>
              </p:nvPr>
            </p:nvGraphicFramePr>
            <p:xfrm>
              <a:off x="1166740" y="4087277"/>
              <a:ext cx="6335501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3569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645028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723703975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2862549803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268373546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888631818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1547680252"/>
                        </a:ext>
                      </a:extLst>
                    </a:gridCol>
                    <a:gridCol w="630285">
                      <a:extLst>
                        <a:ext uri="{9D8B030D-6E8A-4147-A177-3AD203B41FA5}">
                          <a16:colId xmlns:a16="http://schemas.microsoft.com/office/drawing/2014/main" val="3634823415"/>
                        </a:ext>
                      </a:extLst>
                    </a:gridCol>
                    <a:gridCol w="624909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35" t="-1613" r="-875701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887" t="-1613" r="-783962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5769" t="-1613" r="-699038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8738" t="-1613" r="-605825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4808" t="-1613" r="-500000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9709" t="-1613" r="-40485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9709" t="-1613" r="-30485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2885" t="-1613" r="-201923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810680" t="-1613" r="-103883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10680" t="-1613" r="-3883" b="-120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7EF108-4473-9F8F-DD9D-F304C526ECDB}"/>
                  </a:ext>
                </a:extLst>
              </p:cNvPr>
              <p:cNvSpPr txBox="1"/>
              <p:nvPr/>
            </p:nvSpPr>
            <p:spPr>
              <a:xfrm>
                <a:off x="401457" y="4458117"/>
                <a:ext cx="745717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truth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7EF108-4473-9F8F-DD9D-F304C526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57" y="4458117"/>
                <a:ext cx="74571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A117A-2238-628C-62EA-2A66736557C7}"/>
                  </a:ext>
                </a:extLst>
              </p:cNvPr>
              <p:cNvSpPr txBox="1"/>
              <p:nvPr/>
            </p:nvSpPr>
            <p:spPr>
              <a:xfrm>
                <a:off x="257077" y="5318266"/>
                <a:ext cx="88662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Context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big table where statements are columns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AEA117A-2238-628C-62EA-2A6673655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77" y="5318266"/>
                <a:ext cx="8866297" cy="584775"/>
              </a:xfrm>
              <a:prstGeom prst="rect">
                <a:avLst/>
              </a:prstGeom>
              <a:blipFill>
                <a:blip r:embed="rId8"/>
                <a:stretch>
                  <a:fillRect l="-1718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47F582-FC85-A335-7628-6F27E816BB7B}"/>
                  </a:ext>
                </a:extLst>
              </p:cNvPr>
              <p:cNvSpPr txBox="1"/>
              <p:nvPr/>
            </p:nvSpPr>
            <p:spPr>
              <a:xfrm>
                <a:off x="4069834" y="3520402"/>
                <a:ext cx="5293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𝒮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047F582-FC85-A335-7628-6F27E816B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834" y="3520402"/>
                <a:ext cx="529312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3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7A98F-859E-BF5C-0E97-9CD3E0FC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F9BB8-119F-269F-280A-0897DA3D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A981A443-753A-1EFD-C91D-F88D23F1BD0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92457" y="1502659"/>
              <a:ext cx="7005649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81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2029219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1697409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1246208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cat”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mammal”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bird”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9426569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0103483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333904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236012"/>
                      </a:ext>
                    </a:extLst>
                  </a:tr>
                  <a:tr h="313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094789"/>
                      </a:ext>
                    </a:extLst>
                  </a:tr>
                  <a:tr h="3025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27051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8">
                <a:extLst>
                  <a:ext uri="{FF2B5EF4-FFF2-40B4-BE49-F238E27FC236}">
                    <a16:creationId xmlns:a16="http://schemas.microsoft.com/office/drawing/2014/main" id="{A981A443-753A-1EFD-C91D-F88D23F1BD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18910"/>
                  </p:ext>
                </p:extLst>
              </p:nvPr>
            </p:nvGraphicFramePr>
            <p:xfrm>
              <a:off x="992457" y="1502659"/>
              <a:ext cx="7005649" cy="3566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813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2029219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1697409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1246208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cat”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mammal”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1" dirty="0">
                              <a:latin typeface="+mn-lt"/>
                              <a:ea typeface="Cambria Math" panose="02040503050406030204" pitchFamily="18" charset="0"/>
                            </a:rPr>
                            <a:t>“that animal is a bird”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61951" t="-4762" r="-1951" b="-47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942656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01034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C00000"/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3339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23601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309478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</a:rPr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270512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40DF79-17E9-7D35-EA14-FCFDE1469C60}"/>
              </a:ext>
            </a:extLst>
          </p:cNvPr>
          <p:cNvCxnSpPr>
            <a:cxnSpLocks/>
          </p:cNvCxnSpPr>
          <p:nvPr/>
        </p:nvCxnSpPr>
        <p:spPr>
          <a:xfrm>
            <a:off x="1591502" y="2323988"/>
            <a:ext cx="61950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7897B9-4900-FEC8-936A-EDD53C515417}"/>
              </a:ext>
            </a:extLst>
          </p:cNvPr>
          <p:cNvCxnSpPr>
            <a:cxnSpLocks/>
          </p:cNvCxnSpPr>
          <p:nvPr/>
        </p:nvCxnSpPr>
        <p:spPr>
          <a:xfrm>
            <a:off x="1591502" y="3429000"/>
            <a:ext cx="61950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FD0A9C-313B-7A48-0973-35E99670D2BA}"/>
              </a:ext>
            </a:extLst>
          </p:cNvPr>
          <p:cNvCxnSpPr>
            <a:cxnSpLocks/>
          </p:cNvCxnSpPr>
          <p:nvPr/>
        </p:nvCxnSpPr>
        <p:spPr>
          <a:xfrm>
            <a:off x="1591502" y="3068871"/>
            <a:ext cx="61950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05A06-30F9-2839-0762-D4EC28C3AB33}"/>
              </a:ext>
            </a:extLst>
          </p:cNvPr>
          <p:cNvCxnSpPr>
            <a:cxnSpLocks/>
          </p:cNvCxnSpPr>
          <p:nvPr/>
        </p:nvCxnSpPr>
        <p:spPr>
          <a:xfrm>
            <a:off x="1591502" y="3795428"/>
            <a:ext cx="619509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0B8D34-4DF6-7998-EA43-0CBC546B7893}"/>
              </a:ext>
            </a:extLst>
          </p:cNvPr>
          <p:cNvSpPr txBox="1"/>
          <p:nvPr/>
        </p:nvSpPr>
        <p:spPr>
          <a:xfrm>
            <a:off x="611893" y="5401675"/>
            <a:ext cx="73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only semantics captured by the formal system is the set of possible combinations of truth values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14540-8DC3-4B20-8098-6DFBB08ED20E}"/>
              </a:ext>
            </a:extLst>
          </p:cNvPr>
          <p:cNvSpPr txBox="1"/>
          <p:nvPr/>
        </p:nvSpPr>
        <p:spPr>
          <a:xfrm>
            <a:off x="408461" y="48085"/>
            <a:ext cx="11485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Note: the semantic content constrains the possible combinations of truth values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35E79F-A9C6-6E27-53CB-1DFBFD4E20B6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927092" y="2261937"/>
            <a:ext cx="1271910" cy="75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BD10372-79CE-2B43-3210-7DF2EF6152C7}"/>
              </a:ext>
            </a:extLst>
          </p:cNvPr>
          <p:cNvSpPr txBox="1"/>
          <p:nvPr/>
        </p:nvSpPr>
        <p:spPr>
          <a:xfrm>
            <a:off x="9199002" y="283260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impossible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C46BEF-86F6-DBD9-0A57-8286DE25483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927092" y="3017267"/>
            <a:ext cx="1271910" cy="66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E2B722-89FE-DFC2-5211-9131AA178F63}"/>
              </a:ext>
            </a:extLst>
          </p:cNvPr>
          <p:cNvCxnSpPr>
            <a:stCxn id="12" idx="1"/>
          </p:cNvCxnSpPr>
          <p:nvPr/>
        </p:nvCxnSpPr>
        <p:spPr>
          <a:xfrm flipH="1">
            <a:off x="7927092" y="3017267"/>
            <a:ext cx="1271910" cy="411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D173DAB-5596-9A08-76C7-D407E6BE50E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927092" y="3017267"/>
            <a:ext cx="1271910" cy="77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C98E52-9DF7-2C23-7933-02F0909C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CD667-B41D-A9E9-6456-FE614EFC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D56D73-2CAC-0FFB-3D7A-0FC512CEE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" r="1"/>
          <a:stretch/>
        </p:blipFill>
        <p:spPr>
          <a:xfrm>
            <a:off x="252664" y="215783"/>
            <a:ext cx="9661358" cy="1252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075BE137-0AB3-964D-641E-84B55F26852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82036" y="1798873"/>
              <a:ext cx="63355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1388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1563624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1550288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174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00828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8">
                <a:extLst>
                  <a:ext uri="{FF2B5EF4-FFF2-40B4-BE49-F238E27FC236}">
                    <a16:creationId xmlns:a16="http://schemas.microsoft.com/office/drawing/2014/main" id="{075BE137-0AB3-964D-641E-84B55F2685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1442850"/>
                  </p:ext>
                </p:extLst>
              </p:nvPr>
            </p:nvGraphicFramePr>
            <p:xfrm>
              <a:off x="1382036" y="1798873"/>
              <a:ext cx="63355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1388">
                      <a:extLst>
                        <a:ext uri="{9D8B030D-6E8A-4147-A177-3AD203B41FA5}">
                          <a16:colId xmlns:a16="http://schemas.microsoft.com/office/drawing/2014/main" val="1259558155"/>
                        </a:ext>
                      </a:extLst>
                    </a:gridCol>
                    <a:gridCol w="1600200">
                      <a:extLst>
                        <a:ext uri="{9D8B030D-6E8A-4147-A177-3AD203B41FA5}">
                          <a16:colId xmlns:a16="http://schemas.microsoft.com/office/drawing/2014/main" val="125835019"/>
                        </a:ext>
                      </a:extLst>
                    </a:gridCol>
                    <a:gridCol w="1563624">
                      <a:extLst>
                        <a:ext uri="{9D8B030D-6E8A-4147-A177-3AD203B41FA5}">
                          <a16:colId xmlns:a16="http://schemas.microsoft.com/office/drawing/2014/main" val="3453478938"/>
                        </a:ext>
                      </a:extLst>
                    </a:gridCol>
                    <a:gridCol w="1550288">
                      <a:extLst>
                        <a:ext uri="{9D8B030D-6E8A-4147-A177-3AD203B41FA5}">
                          <a16:colId xmlns:a16="http://schemas.microsoft.com/office/drawing/2014/main" val="18703602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6" t="-1639" r="-292857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521" t="-1639" r="-19619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6226" t="-1639" r="-10077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9843" t="-1639" r="-1969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56208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487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29839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3174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00828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630C8-4C9A-4EDD-3BF0-250240915670}"/>
                  </a:ext>
                </a:extLst>
              </p:cNvPr>
              <p:cNvSpPr txBox="1"/>
              <p:nvPr/>
            </p:nvSpPr>
            <p:spPr>
              <a:xfrm>
                <a:off x="926938" y="2194737"/>
                <a:ext cx="3593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C630C8-4C9A-4EDD-3BF0-25024091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8" y="2194737"/>
                <a:ext cx="359394" cy="646331"/>
              </a:xfrm>
              <a:prstGeom prst="rect">
                <a:avLst/>
              </a:prstGeom>
              <a:blipFill>
                <a:blip r:embed="rId5"/>
                <a:stretch>
                  <a:fillRect r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D9625-63C2-E1C9-1A75-8ED1198185A5}"/>
                  </a:ext>
                </a:extLst>
              </p:cNvPr>
              <p:cNvSpPr txBox="1"/>
              <p:nvPr/>
            </p:nvSpPr>
            <p:spPr>
              <a:xfrm>
                <a:off x="932667" y="2908120"/>
                <a:ext cx="42748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2D9625-63C2-E1C9-1A75-8ED119818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67" y="2908120"/>
                <a:ext cx="427482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78B223-E6BB-137F-7033-83709EC343BB}"/>
                  </a:ext>
                </a:extLst>
              </p:cNvPr>
              <p:cNvSpPr txBox="1"/>
              <p:nvPr/>
            </p:nvSpPr>
            <p:spPr>
              <a:xfrm>
                <a:off x="934301" y="2560512"/>
                <a:ext cx="2393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78B223-E6BB-137F-7033-83709EC3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1" y="2560512"/>
                <a:ext cx="239394" cy="646331"/>
              </a:xfrm>
              <a:prstGeom prst="rect">
                <a:avLst/>
              </a:prstGeom>
              <a:blipFill>
                <a:blip r:embed="rId7"/>
                <a:stretch>
                  <a:fillRect r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B691B4-0A30-B0F3-B6A5-B04945D0E7EB}"/>
                  </a:ext>
                </a:extLst>
              </p:cNvPr>
              <p:cNvSpPr txBox="1"/>
              <p:nvPr/>
            </p:nvSpPr>
            <p:spPr>
              <a:xfrm>
                <a:off x="910780" y="3244334"/>
                <a:ext cx="4274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8B691B4-0A30-B0F3-B6A5-B04945D0E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80" y="3244334"/>
                <a:ext cx="42748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C65A0723-D0D6-F20D-9134-9B33E3662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68124" y="2196615"/>
            <a:ext cx="385001" cy="1424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ACE0C-F27D-926C-571A-2F67B528C89C}"/>
                  </a:ext>
                </a:extLst>
              </p:cNvPr>
              <p:cNvSpPr txBox="1"/>
              <p:nvPr/>
            </p:nvSpPr>
            <p:spPr>
              <a:xfrm>
                <a:off x="186783" y="2699011"/>
                <a:ext cx="4550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7DACE0C-F27D-926C-571A-2F67B528C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83" y="2699011"/>
                <a:ext cx="455054" cy="369332"/>
              </a:xfrm>
              <a:prstGeom prst="rect">
                <a:avLst/>
              </a:prstGeom>
              <a:blipFill>
                <a:blip r:embed="rId10"/>
                <a:stretch>
                  <a:fillRect r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7D9B8-BD99-AB01-1C26-C56073353714}"/>
                  </a:ext>
                </a:extLst>
              </p:cNvPr>
              <p:cNvSpPr txBox="1"/>
              <p:nvPr/>
            </p:nvSpPr>
            <p:spPr>
              <a:xfrm>
                <a:off x="7761310" y="2174112"/>
                <a:ext cx="745717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truth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67D9B8-BD99-AB01-1C26-C56073353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310" y="2174112"/>
                <a:ext cx="74571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723BC7-3A16-25E1-3852-A2194961C35E}"/>
                  </a:ext>
                </a:extLst>
              </p:cNvPr>
              <p:cNvSpPr txBox="1"/>
              <p:nvPr/>
            </p:nvSpPr>
            <p:spPr>
              <a:xfrm>
                <a:off x="504584" y="5157880"/>
                <a:ext cx="88456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Context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big table where statements are columns and possible assignments are rows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723BC7-3A16-25E1-3852-A2194961C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4" y="5157880"/>
                <a:ext cx="8845672" cy="1077218"/>
              </a:xfrm>
              <a:prstGeom prst="rect">
                <a:avLst/>
              </a:prstGeom>
              <a:blipFill>
                <a:blip r:embed="rId12"/>
                <a:stretch>
                  <a:fillRect l="-1792" t="-6780" r="-138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9F1F9A-D7BA-D9B8-2C75-FBAEBCC01043}"/>
              </a:ext>
            </a:extLst>
          </p:cNvPr>
          <p:cNvSpPr txBox="1"/>
          <p:nvPr/>
        </p:nvSpPr>
        <p:spPr>
          <a:xfrm>
            <a:off x="504584" y="3969783"/>
            <a:ext cx="695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Possible assignments are those assignments consistent with the meaning (semantics) of the statements</a:t>
            </a:r>
          </a:p>
        </p:txBody>
      </p:sp>
    </p:spTree>
    <p:extLst>
      <p:ext uri="{BB962C8B-B14F-4D97-AF65-F5344CB8AC3E}">
        <p14:creationId xmlns:p14="http://schemas.microsoft.com/office/powerpoint/2010/main" val="42604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5A5571C-8FC5-B731-2897-EA48117A8EF2}"/>
              </a:ext>
            </a:extLst>
          </p:cNvPr>
          <p:cNvGraphicFramePr>
            <a:graphicFrameLocks noGrp="1"/>
          </p:cNvGraphicFramePr>
          <p:nvPr/>
        </p:nvGraphicFramePr>
        <p:xfrm>
          <a:off x="1705984" y="3262550"/>
          <a:ext cx="578640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331">
                  <a:extLst>
                    <a:ext uri="{9D8B030D-6E8A-4147-A177-3AD203B41FA5}">
                      <a16:colId xmlns:a16="http://schemas.microsoft.com/office/drawing/2014/main" val="1259558155"/>
                    </a:ext>
                  </a:extLst>
                </a:gridCol>
                <a:gridCol w="1878293">
                  <a:extLst>
                    <a:ext uri="{9D8B030D-6E8A-4147-A177-3AD203B41FA5}">
                      <a16:colId xmlns:a16="http://schemas.microsoft.com/office/drawing/2014/main" val="125835019"/>
                    </a:ext>
                  </a:extLst>
                </a:gridCol>
                <a:gridCol w="1865784">
                  <a:extLst>
                    <a:ext uri="{9D8B030D-6E8A-4147-A177-3AD203B41FA5}">
                      <a16:colId xmlns:a16="http://schemas.microsoft.com/office/drawing/2014/main" val="3453478938"/>
                    </a:ext>
                  </a:extLst>
                </a:gridCol>
              </a:tblGrid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cat is a mammal”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mammal is a cat”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mammal is a bird”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20871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487190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83986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EA2949-8C57-213D-9362-50E52C48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D98AF-6D54-9A02-4270-F8C1F275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D19A-AEC8-5CC9-C5D0-5AF900529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"/>
          <a:stretch/>
        </p:blipFill>
        <p:spPr>
          <a:xfrm>
            <a:off x="396404" y="306496"/>
            <a:ext cx="8276542" cy="1226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28DEA3-FFD7-B2CF-08FC-3957E4EF0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" b="19396"/>
          <a:stretch/>
        </p:blipFill>
        <p:spPr>
          <a:xfrm>
            <a:off x="396404" y="1369533"/>
            <a:ext cx="8276541" cy="774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B8D0E-DDD3-AD8E-B150-DB1B122A4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" r="166"/>
          <a:stretch/>
        </p:blipFill>
        <p:spPr>
          <a:xfrm>
            <a:off x="396404" y="2203885"/>
            <a:ext cx="8276541" cy="632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E3CD1-6A85-192C-ED45-E6AD683DD3D8}"/>
              </a:ext>
            </a:extLst>
          </p:cNvPr>
          <p:cNvSpPr txBox="1"/>
          <p:nvPr/>
        </p:nvSpPr>
        <p:spPr>
          <a:xfrm>
            <a:off x="2310384" y="4691212"/>
            <a:ext cx="83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certain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27FDB-C9D9-397F-A399-16D5A53E74F4}"/>
              </a:ext>
            </a:extLst>
          </p:cNvPr>
          <p:cNvSpPr txBox="1"/>
          <p:nvPr/>
        </p:nvSpPr>
        <p:spPr>
          <a:xfrm>
            <a:off x="4102608" y="4691212"/>
            <a:ext cx="1192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contingent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BB2431-BFDD-49CC-8211-8491D35A442E}"/>
              </a:ext>
            </a:extLst>
          </p:cNvPr>
          <p:cNvSpPr txBox="1"/>
          <p:nvPr/>
        </p:nvSpPr>
        <p:spPr>
          <a:xfrm>
            <a:off x="5985361" y="4691212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impossible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09C72-B272-BC22-CA8F-C3FF87AFFFDA}"/>
              </a:ext>
            </a:extLst>
          </p:cNvPr>
          <p:cNvSpPr txBox="1"/>
          <p:nvPr/>
        </p:nvSpPr>
        <p:spPr>
          <a:xfrm>
            <a:off x="1595981" y="5274427"/>
            <a:ext cx="6187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Certainties and impossibilities have the same truth value in all rows</a:t>
            </a:r>
          </a:p>
        </p:txBody>
      </p:sp>
    </p:spTree>
    <p:extLst>
      <p:ext uri="{BB962C8B-B14F-4D97-AF65-F5344CB8AC3E}">
        <p14:creationId xmlns:p14="http://schemas.microsoft.com/office/powerpoint/2010/main" val="6248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EA2949-8C57-213D-9362-50E52C480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9D98AF-6D54-9A02-4270-F8C1F275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D19A-AEC8-5CC9-C5D0-5AF900529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"/>
          <a:stretch/>
        </p:blipFill>
        <p:spPr>
          <a:xfrm>
            <a:off x="396404" y="306496"/>
            <a:ext cx="8276542" cy="1226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28DEA3-FFD7-B2CF-08FC-3957E4EF0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" b="19396"/>
          <a:stretch/>
        </p:blipFill>
        <p:spPr>
          <a:xfrm>
            <a:off x="396404" y="1369533"/>
            <a:ext cx="8276541" cy="774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B8D0E-DDD3-AD8E-B150-DB1B122A4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6" r="166"/>
          <a:stretch/>
        </p:blipFill>
        <p:spPr>
          <a:xfrm>
            <a:off x="396404" y="2203885"/>
            <a:ext cx="8276541" cy="6322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4100CC-BF24-5818-1249-54F2849BC4A1}"/>
              </a:ext>
            </a:extLst>
          </p:cNvPr>
          <p:cNvSpPr txBox="1"/>
          <p:nvPr/>
        </p:nvSpPr>
        <p:spPr>
          <a:xfrm>
            <a:off x="1562084" y="2985935"/>
            <a:ext cx="7191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Whether a statement is certain or contingent depends on context!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96175A-3523-EBDA-1D2F-E2A370D86433}"/>
                  </a:ext>
                </a:extLst>
              </p:cNvPr>
              <p:cNvSpPr txBox="1"/>
              <p:nvPr/>
            </p:nvSpPr>
            <p:spPr>
              <a:xfrm>
                <a:off x="1551081" y="4506413"/>
                <a:ext cx="7001660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200" i="1" dirty="0"/>
                  <a:t>the mass of the electron is 510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3200" i="1" dirty="0"/>
                  <a:t> 0.5 KeV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96175A-3523-EBDA-1D2F-E2A370D8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081" y="4506413"/>
                <a:ext cx="7001660" cy="584775"/>
              </a:xfrm>
              <a:prstGeom prst="rect">
                <a:avLst/>
              </a:prstGeom>
              <a:blipFill>
                <a:blip r:embed="rId6"/>
                <a:stretch>
                  <a:fillRect l="-2176" t="-12500" r="-139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01974F-BCF2-6E1D-5387-71227F7EBB86}"/>
              </a:ext>
            </a:extLst>
          </p:cNvPr>
          <p:cNvCxnSpPr/>
          <p:nvPr/>
        </p:nvCxnSpPr>
        <p:spPr>
          <a:xfrm flipV="1">
            <a:off x="2097024" y="5108334"/>
            <a:ext cx="719328" cy="49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2A466E-EA6C-73FF-7D96-C7D65C167262}"/>
              </a:ext>
            </a:extLst>
          </p:cNvPr>
          <p:cNvSpPr txBox="1"/>
          <p:nvPr/>
        </p:nvSpPr>
        <p:spPr>
          <a:xfrm>
            <a:off x="810768" y="5711526"/>
            <a:ext cx="2836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Contingent when measuring</a:t>
            </a:r>
            <a:br>
              <a:rPr lang="en-US" dirty="0"/>
            </a:br>
            <a:r>
              <a:rPr lang="en-US" dirty="0"/>
              <a:t>the mass of the electron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191F1-4B2B-3B66-8631-AFB4E43349B1}"/>
              </a:ext>
            </a:extLst>
          </p:cNvPr>
          <p:cNvSpPr txBox="1"/>
          <p:nvPr/>
        </p:nvSpPr>
        <p:spPr>
          <a:xfrm>
            <a:off x="6096000" y="5711525"/>
            <a:ext cx="2546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Certain when performing</a:t>
            </a:r>
          </a:p>
          <a:p>
            <a:r>
              <a:rPr lang="en-US" dirty="0"/>
              <a:t>particle identification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B037EFA-70F9-1C7A-3970-26FDCB59C4F7}"/>
              </a:ext>
            </a:extLst>
          </p:cNvPr>
          <p:cNvCxnSpPr>
            <a:cxnSpLocks/>
          </p:cNvCxnSpPr>
          <p:nvPr/>
        </p:nvCxnSpPr>
        <p:spPr>
          <a:xfrm flipH="1" flipV="1">
            <a:off x="6382512" y="5108334"/>
            <a:ext cx="719328" cy="499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460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295643-439B-C9DE-6365-D174621A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BB7577-4FEE-CA0B-DEA7-7ABE8F6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948E1-9D94-3CDB-4A69-A58FEF211CC7}"/>
              </a:ext>
            </a:extLst>
          </p:cNvPr>
          <p:cNvSpPr txBox="1"/>
          <p:nvPr/>
        </p:nvSpPr>
        <p:spPr>
          <a:xfrm>
            <a:off x="379447" y="206159"/>
            <a:ext cx="1141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Some statements depend on other statements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56B56-E967-DF9A-B831-9891D836BC3D}"/>
              </a:ext>
            </a:extLst>
          </p:cNvPr>
          <p:cNvSpPr txBox="1"/>
          <p:nvPr/>
        </p:nvSpPr>
        <p:spPr>
          <a:xfrm>
            <a:off x="327061" y="2364842"/>
            <a:ext cx="3386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a 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8428F-DB2B-2A39-FF12-8655B7B135A0}"/>
              </a:ext>
            </a:extLst>
          </p:cNvPr>
          <p:cNvSpPr txBox="1"/>
          <p:nvPr/>
        </p:nvSpPr>
        <p:spPr>
          <a:xfrm>
            <a:off x="327061" y="1412163"/>
            <a:ext cx="4359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a mammal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565E1-DFC9-D1E3-285A-ABA1184E3648}"/>
              </a:ext>
            </a:extLst>
          </p:cNvPr>
          <p:cNvSpPr txBox="1"/>
          <p:nvPr/>
        </p:nvSpPr>
        <p:spPr>
          <a:xfrm>
            <a:off x="327061" y="3317521"/>
            <a:ext cx="3462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D55AA-F2AE-3A1F-E5ED-1B1AA12418AF}"/>
              </a:ext>
            </a:extLst>
          </p:cNvPr>
          <p:cNvSpPr txBox="1"/>
          <p:nvPr/>
        </p:nvSpPr>
        <p:spPr>
          <a:xfrm>
            <a:off x="7605174" y="3317521"/>
            <a:ext cx="4125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not black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2776D1-1BD1-5B19-DEE9-85D6641782CC}"/>
              </a:ext>
            </a:extLst>
          </p:cNvPr>
          <p:cNvSpPr txBox="1"/>
          <p:nvPr/>
        </p:nvSpPr>
        <p:spPr>
          <a:xfrm>
            <a:off x="8181486" y="2367338"/>
            <a:ext cx="3549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a bird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8FC7C-4610-11ED-D5C7-495EA01E7228}"/>
              </a:ext>
            </a:extLst>
          </p:cNvPr>
          <p:cNvSpPr txBox="1"/>
          <p:nvPr/>
        </p:nvSpPr>
        <p:spPr>
          <a:xfrm>
            <a:off x="7451414" y="1417156"/>
            <a:ext cx="427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has feathers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8FBBE-5994-AB4D-C70C-4D652E1EEE92}"/>
              </a:ext>
            </a:extLst>
          </p:cNvPr>
          <p:cNvSpPr txBox="1"/>
          <p:nvPr/>
        </p:nvSpPr>
        <p:spPr>
          <a:xfrm>
            <a:off x="9349923" y="1992236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equivalent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CF106-5480-8B0E-1B4A-9803EE3AB354}"/>
              </a:ext>
            </a:extLst>
          </p:cNvPr>
          <p:cNvSpPr txBox="1"/>
          <p:nvPr/>
        </p:nvSpPr>
        <p:spPr>
          <a:xfrm>
            <a:off x="1793300" y="2950290"/>
            <a:ext cx="13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19DE61-6DE0-D03E-5871-A87AD7DF1B1F}"/>
              </a:ext>
            </a:extLst>
          </p:cNvPr>
          <p:cNvSpPr txBox="1"/>
          <p:nvPr/>
        </p:nvSpPr>
        <p:spPr>
          <a:xfrm>
            <a:off x="2219481" y="2053950"/>
            <a:ext cx="105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narrower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A8805-4F6A-DF5F-9C5B-E61FE10C1A6E}"/>
              </a:ext>
            </a:extLst>
          </p:cNvPr>
          <p:cNvSpPr txBox="1"/>
          <p:nvPr/>
        </p:nvSpPr>
        <p:spPr>
          <a:xfrm>
            <a:off x="5476128" y="1765373"/>
            <a:ext cx="141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incompatible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62806-3D09-56C2-665B-3778E75AEB24}"/>
              </a:ext>
            </a:extLst>
          </p:cNvPr>
          <p:cNvSpPr txBox="1"/>
          <p:nvPr/>
        </p:nvSpPr>
        <p:spPr>
          <a:xfrm>
            <a:off x="4971823" y="326842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30DD9-5646-3716-BD98-1E1E65ADA512}"/>
                  </a:ext>
                </a:extLst>
              </p:cNvPr>
              <p:cNvSpPr txBox="1"/>
              <p:nvPr/>
            </p:nvSpPr>
            <p:spPr>
              <a:xfrm>
                <a:off x="194661" y="4456582"/>
                <a:ext cx="916269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 possible assignments determine the logical relationship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30DD9-5646-3716-BD98-1E1E65ADA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61" y="4456582"/>
                <a:ext cx="9162699" cy="1569660"/>
              </a:xfrm>
              <a:prstGeom prst="rect">
                <a:avLst/>
              </a:prstGeom>
              <a:blipFill>
                <a:blip r:embed="rId3"/>
                <a:stretch>
                  <a:fillRect l="-3061" t="-8527" r="-466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8044D3-5865-8811-7D79-ECCF1F6E2BDA}"/>
              </a:ext>
            </a:extLst>
          </p:cNvPr>
          <p:cNvCxnSpPr/>
          <p:nvPr/>
        </p:nvCxnSpPr>
        <p:spPr>
          <a:xfrm>
            <a:off x="9308592" y="1991753"/>
            <a:ext cx="0" cy="483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2EDDE4-75E0-6DE8-FC99-46FB89DC3163}"/>
              </a:ext>
            </a:extLst>
          </p:cNvPr>
          <p:cNvCxnSpPr/>
          <p:nvPr/>
        </p:nvCxnSpPr>
        <p:spPr>
          <a:xfrm>
            <a:off x="4840287" y="1704550"/>
            <a:ext cx="3198886" cy="9045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0017C1-35EF-1C25-1EE2-ABFAACC460B5}"/>
              </a:ext>
            </a:extLst>
          </p:cNvPr>
          <p:cNvCxnSpPr>
            <a:cxnSpLocks/>
          </p:cNvCxnSpPr>
          <p:nvPr/>
        </p:nvCxnSpPr>
        <p:spPr>
          <a:xfrm flipH="1">
            <a:off x="2155744" y="2001931"/>
            <a:ext cx="106409" cy="418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68711F-A76A-F8A4-E935-5771D620C162}"/>
              </a:ext>
            </a:extLst>
          </p:cNvPr>
          <p:cNvCxnSpPr>
            <a:cxnSpLocks/>
          </p:cNvCxnSpPr>
          <p:nvPr/>
        </p:nvCxnSpPr>
        <p:spPr>
          <a:xfrm>
            <a:off x="1743456" y="2922823"/>
            <a:ext cx="91440" cy="415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3DEFFF-2A92-1435-C7ED-5B83BF900856}"/>
              </a:ext>
            </a:extLst>
          </p:cNvPr>
          <p:cNvCxnSpPr/>
          <p:nvPr/>
        </p:nvCxnSpPr>
        <p:spPr>
          <a:xfrm>
            <a:off x="3900095" y="3589578"/>
            <a:ext cx="3610177" cy="20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71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501A82-553A-09CD-BD8C-201E2C7E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C92C3-869D-C0DB-B06D-B85FE35A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881C825B-33C0-E5B6-1FFD-19CC043ED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59050"/>
              </p:ext>
            </p:extLst>
          </p:nvPr>
        </p:nvGraphicFramePr>
        <p:xfrm>
          <a:off x="590416" y="891206"/>
          <a:ext cx="392062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331">
                  <a:extLst>
                    <a:ext uri="{9D8B030D-6E8A-4147-A177-3AD203B41FA5}">
                      <a16:colId xmlns:a16="http://schemas.microsoft.com/office/drawing/2014/main" val="1259558155"/>
                    </a:ext>
                  </a:extLst>
                </a:gridCol>
                <a:gridCol w="1878293">
                  <a:extLst>
                    <a:ext uri="{9D8B030D-6E8A-4147-A177-3AD203B41FA5}">
                      <a16:colId xmlns:a16="http://schemas.microsoft.com/office/drawing/2014/main" val="125835019"/>
                    </a:ext>
                  </a:extLst>
                </a:gridCol>
              </a:tblGrid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has feathers”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is a bird”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20871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487190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83986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25865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35282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F1F672-B30C-8941-5E2B-084E96BE4995}"/>
              </a:ext>
            </a:extLst>
          </p:cNvPr>
          <p:cNvCxnSpPr>
            <a:cxnSpLocks/>
          </p:cNvCxnSpPr>
          <p:nvPr/>
        </p:nvCxnSpPr>
        <p:spPr>
          <a:xfrm>
            <a:off x="805118" y="2098436"/>
            <a:ext cx="348037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BCA751-D772-F9F3-E7A9-FA75BB287088}"/>
              </a:ext>
            </a:extLst>
          </p:cNvPr>
          <p:cNvCxnSpPr>
            <a:cxnSpLocks/>
          </p:cNvCxnSpPr>
          <p:nvPr/>
        </p:nvCxnSpPr>
        <p:spPr>
          <a:xfrm>
            <a:off x="863252" y="2464196"/>
            <a:ext cx="348037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6D35396-A404-40E8-3C36-3BA056800D2F}"/>
              </a:ext>
            </a:extLst>
          </p:cNvPr>
          <p:cNvGraphicFramePr>
            <a:graphicFrameLocks noGrp="1"/>
          </p:cNvGraphicFramePr>
          <p:nvPr/>
        </p:nvGraphicFramePr>
        <p:xfrm>
          <a:off x="6693701" y="891206"/>
          <a:ext cx="392062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331">
                  <a:extLst>
                    <a:ext uri="{9D8B030D-6E8A-4147-A177-3AD203B41FA5}">
                      <a16:colId xmlns:a16="http://schemas.microsoft.com/office/drawing/2014/main" val="1259558155"/>
                    </a:ext>
                  </a:extLst>
                </a:gridCol>
                <a:gridCol w="1878293">
                  <a:extLst>
                    <a:ext uri="{9D8B030D-6E8A-4147-A177-3AD203B41FA5}">
                      <a16:colId xmlns:a16="http://schemas.microsoft.com/office/drawing/2014/main" val="125835019"/>
                    </a:ext>
                  </a:extLst>
                </a:gridCol>
              </a:tblGrid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is a cat”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is black”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20871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487190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83986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25865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3528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61F315-70C4-A0B8-F30C-19E2E5F11878}"/>
              </a:ext>
            </a:extLst>
          </p:cNvPr>
          <p:cNvSpPr txBox="1"/>
          <p:nvPr/>
        </p:nvSpPr>
        <p:spPr>
          <a:xfrm>
            <a:off x="1468419" y="440"/>
            <a:ext cx="2361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Equivalent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FE831-92A2-CF0F-ACF4-8DCB8EAA625C}"/>
              </a:ext>
            </a:extLst>
          </p:cNvPr>
          <p:cNvSpPr txBox="1"/>
          <p:nvPr/>
        </p:nvSpPr>
        <p:spPr>
          <a:xfrm>
            <a:off x="7448692" y="440"/>
            <a:ext cx="2861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Independent</a:t>
            </a:r>
          </a:p>
        </p:txBody>
      </p:sp>
      <p:graphicFrame>
        <p:nvGraphicFramePr>
          <p:cNvPr id="16" name="Table 8">
            <a:extLst>
              <a:ext uri="{FF2B5EF4-FFF2-40B4-BE49-F238E27FC236}">
                <a16:creationId xmlns:a16="http://schemas.microsoft.com/office/drawing/2014/main" id="{73537FDA-D295-AED2-4546-C5F581F62F1E}"/>
              </a:ext>
            </a:extLst>
          </p:cNvPr>
          <p:cNvGraphicFramePr>
            <a:graphicFrameLocks noGrp="1"/>
          </p:cNvGraphicFramePr>
          <p:nvPr/>
        </p:nvGraphicFramePr>
        <p:xfrm>
          <a:off x="584991" y="4079414"/>
          <a:ext cx="392062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331">
                  <a:extLst>
                    <a:ext uri="{9D8B030D-6E8A-4147-A177-3AD203B41FA5}">
                      <a16:colId xmlns:a16="http://schemas.microsoft.com/office/drawing/2014/main" val="1259558155"/>
                    </a:ext>
                  </a:extLst>
                </a:gridCol>
                <a:gridCol w="1878293">
                  <a:extLst>
                    <a:ext uri="{9D8B030D-6E8A-4147-A177-3AD203B41FA5}">
                      <a16:colId xmlns:a16="http://schemas.microsoft.com/office/drawing/2014/main" val="125835019"/>
                    </a:ext>
                  </a:extLst>
                </a:gridCol>
              </a:tblGrid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is a mammal”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latin typeface="+mn-lt"/>
                          <a:ea typeface="Cambria Math" panose="02040503050406030204" pitchFamily="18" charset="0"/>
                        </a:rPr>
                        <a:t>“that animal is a bird”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20871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487190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83986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25865"/>
                  </a:ext>
                </a:extLst>
              </a:tr>
              <a:tr h="2400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3528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2827651-7E01-4ADE-84D3-3D9B4E2950D9}"/>
              </a:ext>
            </a:extLst>
          </p:cNvPr>
          <p:cNvSpPr txBox="1"/>
          <p:nvPr/>
        </p:nvSpPr>
        <p:spPr>
          <a:xfrm>
            <a:off x="1190523" y="3200760"/>
            <a:ext cx="291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Incompatible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D98E34-3D03-2535-A7E3-A128A6B1E55D}"/>
              </a:ext>
            </a:extLst>
          </p:cNvPr>
          <p:cNvCxnSpPr>
            <a:cxnSpLocks/>
          </p:cNvCxnSpPr>
          <p:nvPr/>
        </p:nvCxnSpPr>
        <p:spPr>
          <a:xfrm>
            <a:off x="805118" y="4902596"/>
            <a:ext cx="348037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2E219C4-A448-0210-DB48-DD0E26EB4493}"/>
              </a:ext>
            </a:extLst>
          </p:cNvPr>
          <p:cNvGraphicFramePr>
            <a:graphicFrameLocks noGrp="1"/>
          </p:cNvGraphicFramePr>
          <p:nvPr/>
        </p:nvGraphicFramePr>
        <p:xfrm>
          <a:off x="4683762" y="891206"/>
          <a:ext cx="1137918" cy="8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06">
                  <a:extLst>
                    <a:ext uri="{9D8B030D-6E8A-4147-A177-3AD203B41FA5}">
                      <a16:colId xmlns:a16="http://schemas.microsoft.com/office/drawing/2014/main" val="2805935279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3720240720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577378339"/>
                    </a:ext>
                  </a:extLst>
                </a:gridCol>
              </a:tblGrid>
              <a:tr h="298629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448946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û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255004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û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13012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979561-A66F-764A-5687-2416D9F04451}"/>
              </a:ext>
            </a:extLst>
          </p:cNvPr>
          <p:cNvGraphicFramePr>
            <a:graphicFrameLocks noGrp="1"/>
          </p:cNvGraphicFramePr>
          <p:nvPr/>
        </p:nvGraphicFramePr>
        <p:xfrm>
          <a:off x="10732616" y="891206"/>
          <a:ext cx="1137918" cy="8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06">
                  <a:extLst>
                    <a:ext uri="{9D8B030D-6E8A-4147-A177-3AD203B41FA5}">
                      <a16:colId xmlns:a16="http://schemas.microsoft.com/office/drawing/2014/main" val="2805935279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3720240720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577378339"/>
                    </a:ext>
                  </a:extLst>
                </a:gridCol>
              </a:tblGrid>
              <a:tr h="298629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448946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255004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13012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07643C-17BB-BAD8-1C9B-23E404385A85}"/>
              </a:ext>
            </a:extLst>
          </p:cNvPr>
          <p:cNvGraphicFramePr>
            <a:graphicFrameLocks noGrp="1"/>
          </p:cNvGraphicFramePr>
          <p:nvPr/>
        </p:nvGraphicFramePr>
        <p:xfrm>
          <a:off x="4683762" y="4079414"/>
          <a:ext cx="1137918" cy="8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306">
                  <a:extLst>
                    <a:ext uri="{9D8B030D-6E8A-4147-A177-3AD203B41FA5}">
                      <a16:colId xmlns:a16="http://schemas.microsoft.com/office/drawing/2014/main" val="2805935279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3720240720"/>
                    </a:ext>
                  </a:extLst>
                </a:gridCol>
                <a:gridCol w="379306">
                  <a:extLst>
                    <a:ext uri="{9D8B030D-6E8A-4147-A177-3AD203B41FA5}">
                      <a16:colId xmlns:a16="http://schemas.microsoft.com/office/drawing/2014/main" val="577378339"/>
                    </a:ext>
                  </a:extLst>
                </a:gridCol>
              </a:tblGrid>
              <a:tr h="298629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448946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û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8255004"/>
                  </a:ext>
                </a:extLst>
              </a:tr>
              <a:tr h="29862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130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8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E320C2F-72B0-BA0A-825F-2566DC7A8903}"/>
              </a:ext>
            </a:extLst>
          </p:cNvPr>
          <p:cNvGrpSpPr/>
          <p:nvPr/>
        </p:nvGrpSpPr>
        <p:grpSpPr>
          <a:xfrm>
            <a:off x="1325659" y="1344181"/>
            <a:ext cx="5490116" cy="3332879"/>
            <a:chOff x="7474760" y="157582"/>
            <a:chExt cx="5490116" cy="333287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32610CE-7A0A-7394-01EC-0284B93F4637}"/>
                </a:ext>
              </a:extLst>
            </p:cNvPr>
            <p:cNvSpPr/>
            <p:nvPr/>
          </p:nvSpPr>
          <p:spPr>
            <a:xfrm>
              <a:off x="9353901" y="1082236"/>
              <a:ext cx="1897107" cy="161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BC3F55-A437-5D88-8E31-6F591D68825C}"/>
                </a:ext>
              </a:extLst>
            </p:cNvPr>
            <p:cNvSpPr/>
            <p:nvPr/>
          </p:nvSpPr>
          <p:spPr>
            <a:xfrm>
              <a:off x="8827663" y="549732"/>
              <a:ext cx="2712515" cy="226049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39BA05-E397-05C3-998F-D3E3864B39EE}"/>
                </a:ext>
              </a:extLst>
            </p:cNvPr>
            <p:cNvSpPr txBox="1"/>
            <p:nvPr/>
          </p:nvSpPr>
          <p:spPr>
            <a:xfrm>
              <a:off x="7573636" y="183518"/>
              <a:ext cx="20672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Metaphysical reality</a:t>
              </a:r>
            </a:p>
            <a:p>
              <a:pPr algn="ctr"/>
              <a:r>
                <a:rPr lang="en-US" sz="1400" dirty="0"/>
                <a:t>What really exists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FFF48E1-26E5-D253-2373-82EAD29C8270}"/>
                </a:ext>
              </a:extLst>
            </p:cNvPr>
            <p:cNvSpPr/>
            <p:nvPr/>
          </p:nvSpPr>
          <p:spPr>
            <a:xfrm>
              <a:off x="9960209" y="1657704"/>
              <a:ext cx="1116918" cy="925240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1264A6-9CF2-A329-96FA-D6D6707CBC8B}"/>
                </a:ext>
              </a:extLst>
            </p:cNvPr>
            <p:cNvSpPr txBox="1"/>
            <p:nvPr/>
          </p:nvSpPr>
          <p:spPr>
            <a:xfrm>
              <a:off x="10321659" y="2690242"/>
              <a:ext cx="185929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Empirical reality</a:t>
              </a:r>
            </a:p>
            <a:p>
              <a:pPr algn="ctr"/>
              <a:r>
                <a:rPr lang="en-US" sz="1400" dirty="0"/>
                <a:t>What can be reliably</a:t>
              </a:r>
              <a:br>
                <a:rPr lang="en-US" sz="1400" dirty="0"/>
              </a:br>
              <a:r>
                <a:rPr lang="en-US" sz="1400" dirty="0"/>
                <a:t>studied experimentally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51EC3C5-CB54-BAA8-B94B-55508B8BE3EF}"/>
                </a:ext>
              </a:extLst>
            </p:cNvPr>
            <p:cNvCxnSpPr/>
            <p:nvPr/>
          </p:nvCxnSpPr>
          <p:spPr>
            <a:xfrm>
              <a:off x="10616859" y="2227699"/>
              <a:ext cx="460268" cy="4357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87A16A-BEE2-50FF-023D-9862F6C0A8E5}"/>
                </a:ext>
              </a:extLst>
            </p:cNvPr>
            <p:cNvCxnSpPr/>
            <p:nvPr/>
          </p:nvCxnSpPr>
          <p:spPr>
            <a:xfrm>
              <a:off x="8873976" y="768293"/>
              <a:ext cx="472542" cy="281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9F6100-0EDE-E95C-497A-6E4F238E75F4}"/>
                </a:ext>
              </a:extLst>
            </p:cNvPr>
            <p:cNvSpPr/>
            <p:nvPr/>
          </p:nvSpPr>
          <p:spPr>
            <a:xfrm>
              <a:off x="9177885" y="2965708"/>
              <a:ext cx="509364" cy="483282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3B0B81-28AA-B4F3-F51E-8DF60D18FCED}"/>
                </a:ext>
              </a:extLst>
            </p:cNvPr>
            <p:cNvSpPr txBox="1"/>
            <p:nvPr/>
          </p:nvSpPr>
          <p:spPr>
            <a:xfrm>
              <a:off x="7474760" y="2490303"/>
              <a:ext cx="175208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Physical theories</a:t>
              </a:r>
            </a:p>
            <a:p>
              <a:pPr algn="ctr"/>
              <a:r>
                <a:rPr lang="en-US" sz="1400" dirty="0"/>
                <a:t>Idealized account</a:t>
              </a:r>
              <a:br>
                <a:rPr lang="en-US" sz="1400" dirty="0"/>
              </a:br>
              <a:r>
                <a:rPr lang="en-US" sz="1400" dirty="0"/>
                <a:t>of empirical reality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C62131F4-AA4F-84AD-7977-77A011230257}"/>
                </a:ext>
              </a:extLst>
            </p:cNvPr>
            <p:cNvSpPr/>
            <p:nvPr/>
          </p:nvSpPr>
          <p:spPr>
            <a:xfrm rot="2407524">
              <a:off x="9767764" y="2454426"/>
              <a:ext cx="165696" cy="568002"/>
            </a:xfrm>
            <a:prstGeom prst="downArrow">
              <a:avLst/>
            </a:prstGeom>
            <a:gradFill flip="none" rotWithShape="1">
              <a:gsLst>
                <a:gs pos="0">
                  <a:srgbClr val="5B9BD5"/>
                </a:gs>
                <a:gs pos="100000">
                  <a:srgbClr val="70AD47"/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AEB6A0-D9D5-BC98-8D40-C517FEB46908}"/>
                </a:ext>
              </a:extLst>
            </p:cNvPr>
            <p:cNvCxnSpPr/>
            <p:nvPr/>
          </p:nvCxnSpPr>
          <p:spPr>
            <a:xfrm>
              <a:off x="9110247" y="2965708"/>
              <a:ext cx="236271" cy="1913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F1C8E27-44B6-50DE-3F1E-2988145BD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29491" y="698845"/>
              <a:ext cx="783932" cy="760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CAB4F3-954E-A0D9-9C15-1330F303806F}"/>
                </a:ext>
              </a:extLst>
            </p:cNvPr>
            <p:cNvSpPr txBox="1"/>
            <p:nvPr/>
          </p:nvSpPr>
          <p:spPr>
            <a:xfrm>
              <a:off x="11167524" y="157582"/>
              <a:ext cx="179735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Physical reality</a:t>
              </a:r>
            </a:p>
            <a:p>
              <a:pPr algn="ctr"/>
              <a:r>
                <a:rPr lang="en-US" sz="1400" dirty="0"/>
                <a:t>What can be accessed</a:t>
              </a:r>
              <a:br>
                <a:rPr lang="en-US" sz="1400" dirty="0"/>
              </a:br>
              <a:r>
                <a:rPr lang="en-US" sz="1400" dirty="0"/>
                <a:t>experimentally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D93196-6554-9150-800D-BE9C63C7D3EA}"/>
              </a:ext>
            </a:extLst>
          </p:cNvPr>
          <p:cNvGrpSpPr/>
          <p:nvPr/>
        </p:nvGrpSpPr>
        <p:grpSpPr>
          <a:xfrm>
            <a:off x="8169836" y="383058"/>
            <a:ext cx="3483994" cy="2060584"/>
            <a:chOff x="493183" y="497124"/>
            <a:chExt cx="4586985" cy="271294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00EF6D-D00F-9687-04B2-E536A6F8EF12}"/>
                </a:ext>
              </a:extLst>
            </p:cNvPr>
            <p:cNvSpPr/>
            <p:nvPr/>
          </p:nvSpPr>
          <p:spPr>
            <a:xfrm>
              <a:off x="2546866" y="1265150"/>
              <a:ext cx="1332774" cy="1332774"/>
            </a:xfrm>
            <a:prstGeom prst="ellipse">
              <a:avLst/>
            </a:prstGeom>
            <a:solidFill>
              <a:srgbClr val="7030A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C4070C-325B-E521-9ABC-A2740FE644B5}"/>
                </a:ext>
              </a:extLst>
            </p:cNvPr>
            <p:cNvSpPr/>
            <p:nvPr/>
          </p:nvSpPr>
          <p:spPr>
            <a:xfrm>
              <a:off x="2854704" y="2217742"/>
              <a:ext cx="803739" cy="803739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9D61A5C-970F-17E8-1D82-AF627BB78DFE}"/>
                </a:ext>
              </a:extLst>
            </p:cNvPr>
            <p:cNvSpPr/>
            <p:nvPr/>
          </p:nvSpPr>
          <p:spPr>
            <a:xfrm>
              <a:off x="1121036" y="893855"/>
              <a:ext cx="2316211" cy="2316211"/>
            </a:xfrm>
            <a:prstGeom prst="ellipse">
              <a:avLst/>
            </a:prstGeom>
            <a:solidFill>
              <a:srgbClr val="92D05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8BD1A3-2911-3461-2323-26F945E670B9}"/>
                </a:ext>
              </a:extLst>
            </p:cNvPr>
            <p:cNvSpPr txBox="1"/>
            <p:nvPr/>
          </p:nvSpPr>
          <p:spPr>
            <a:xfrm>
              <a:off x="493183" y="497124"/>
              <a:ext cx="1887288" cy="76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Foundations of</a:t>
              </a:r>
              <a:br>
                <a:rPr lang="en-US" sz="1600" dirty="0"/>
              </a:br>
              <a:r>
                <a:rPr lang="en-US" sz="1600" dirty="0"/>
                <a:t>physics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5A465D-AE71-B91C-16B9-488AADB8217C}"/>
                </a:ext>
              </a:extLst>
            </p:cNvPr>
            <p:cNvSpPr txBox="1"/>
            <p:nvPr/>
          </p:nvSpPr>
          <p:spPr>
            <a:xfrm>
              <a:off x="3192880" y="668246"/>
              <a:ext cx="1887288" cy="76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Foundations of</a:t>
              </a:r>
              <a:br>
                <a:rPr lang="en-US" sz="1600" dirty="0"/>
              </a:br>
              <a:r>
                <a:rPr lang="en-US" sz="1600" dirty="0"/>
                <a:t>mathematics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C5D2C7-B593-59DA-BC96-0CF36E32A5C2}"/>
                </a:ext>
              </a:extLst>
            </p:cNvPr>
            <p:cNvSpPr txBox="1"/>
            <p:nvPr/>
          </p:nvSpPr>
          <p:spPr>
            <a:xfrm>
              <a:off x="3604532" y="2418022"/>
              <a:ext cx="1439020" cy="769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Philosophy</a:t>
              </a:r>
              <a:br>
                <a:rPr lang="en-US" sz="1600" dirty="0"/>
              </a:br>
              <a:r>
                <a:rPr lang="en-US" sz="1600" dirty="0"/>
                <a:t>of science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82AB4D-C40F-00EB-FFFA-A1EE9ECD5E09}"/>
              </a:ext>
            </a:extLst>
          </p:cNvPr>
          <p:cNvSpPr txBox="1"/>
          <p:nvPr/>
        </p:nvSpPr>
        <p:spPr>
          <a:xfrm>
            <a:off x="472389" y="264385"/>
            <a:ext cx="4503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Underlying perspective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18638F-F1FE-D2E3-D839-4B8EA6050187}"/>
              </a:ext>
            </a:extLst>
          </p:cNvPr>
          <p:cNvCxnSpPr>
            <a:cxnSpLocks/>
          </p:cNvCxnSpPr>
          <p:nvPr/>
        </p:nvCxnSpPr>
        <p:spPr>
          <a:xfrm flipH="1" flipV="1">
            <a:off x="4989250" y="3107184"/>
            <a:ext cx="1313896" cy="321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D660B1-F3AB-7193-76AA-A0BE21FEAA3C}"/>
              </a:ext>
            </a:extLst>
          </p:cNvPr>
          <p:cNvSpPr txBox="1"/>
          <p:nvPr/>
        </p:nvSpPr>
        <p:spPr>
          <a:xfrm>
            <a:off x="6364370" y="3076175"/>
            <a:ext cx="3730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the boundary?</a:t>
            </a:r>
          </a:p>
          <a:p>
            <a:r>
              <a:rPr lang="en-US" sz="2400" dirty="0"/>
              <a:t>What are the requirements?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C7D282-0AD6-5545-2AB8-DA1239382BB1}"/>
              </a:ext>
            </a:extLst>
          </p:cNvPr>
          <p:cNvCxnSpPr/>
          <p:nvPr/>
        </p:nvCxnSpPr>
        <p:spPr>
          <a:xfrm flipH="1" flipV="1">
            <a:off x="3811108" y="4076064"/>
            <a:ext cx="136780" cy="780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82B68B1-5997-CAF8-219E-F7468292542B}"/>
              </a:ext>
            </a:extLst>
          </p:cNvPr>
          <p:cNvSpPr txBox="1"/>
          <p:nvPr/>
        </p:nvSpPr>
        <p:spPr>
          <a:xfrm>
            <a:off x="1187045" y="4949532"/>
            <a:ext cx="772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exactly does the abstraction/idealization process work?</a:t>
            </a:r>
          </a:p>
        </p:txBody>
      </p:sp>
    </p:spTree>
    <p:extLst>
      <p:ext uri="{BB962C8B-B14F-4D97-AF65-F5344CB8AC3E}">
        <p14:creationId xmlns:p14="http://schemas.microsoft.com/office/powerpoint/2010/main" val="3516263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BF5D04-5ED9-6236-1865-BB83B4AE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168296-6E0C-8322-AE85-9B6DA47A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0A3CE-64DC-3B0E-9C6A-D9876A3A5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"/>
          <a:stretch/>
        </p:blipFill>
        <p:spPr>
          <a:xfrm>
            <a:off x="196035" y="244385"/>
            <a:ext cx="9356397" cy="9868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75D59E-348C-178A-83FE-F969F067387B}"/>
              </a:ext>
            </a:extLst>
          </p:cNvPr>
          <p:cNvGrpSpPr/>
          <p:nvPr/>
        </p:nvGrpSpPr>
        <p:grpSpPr>
          <a:xfrm>
            <a:off x="5007880" y="2132512"/>
            <a:ext cx="6769979" cy="1459048"/>
            <a:chOff x="301228" y="203306"/>
            <a:chExt cx="8933009" cy="19252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ABB30F-1006-3E2D-AE64-407299271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4"/>
            <a:stretch/>
          </p:blipFill>
          <p:spPr>
            <a:xfrm>
              <a:off x="301228" y="203306"/>
              <a:ext cx="8933009" cy="5089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1A191C-ED7B-5CF1-D91E-EF653CEC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228" y="706813"/>
              <a:ext cx="8933009" cy="142171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C8F5A6D-F007-A5C7-9E7B-F8835420E7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0351" y="1516169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7C8F5A6D-F007-A5C7-9E7B-F8835420E7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0351" y="1516169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05" t="-8197" r="-70722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8197" r="-598810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2410" t="-8197" r="-5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2410" t="-8197" r="-4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2410" t="-8197" r="-3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96429" t="-8197" r="-202381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3614" t="-8197" r="-10481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C481FC-0181-C12E-0014-B751BB754C81}"/>
                  </a:ext>
                </a:extLst>
              </p:cNvPr>
              <p:cNvSpPr txBox="1"/>
              <p:nvPr/>
            </p:nvSpPr>
            <p:spPr>
              <a:xfrm>
                <a:off x="1072038" y="4242750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C481FC-0181-C12E-0014-B751BB754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038" y="4242750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B11334-195B-DCE1-51B2-EE70E4E7D5C2}"/>
              </a:ext>
            </a:extLst>
          </p:cNvPr>
          <p:cNvSpPr/>
          <p:nvPr/>
        </p:nvSpPr>
        <p:spPr>
          <a:xfrm>
            <a:off x="783379" y="4242750"/>
            <a:ext cx="1060142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8BAB24-8F64-05EF-BD29-2350E0AF28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"/>
          <a:stretch/>
        </p:blipFill>
        <p:spPr>
          <a:xfrm>
            <a:off x="5025758" y="1746741"/>
            <a:ext cx="6752101" cy="216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D2C69-3E5B-9CC8-B93B-BDCAFC042594}"/>
                  </a:ext>
                </a:extLst>
              </p:cNvPr>
              <p:cNvSpPr txBox="1"/>
              <p:nvPr/>
            </p:nvSpPr>
            <p:spPr>
              <a:xfrm>
                <a:off x="3321462" y="4242750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D2C69-3E5B-9CC8-B93B-BDCAFC042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462" y="4242750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30C7C2-036B-0C5A-3D2D-9F39AAF16AF0}"/>
              </a:ext>
            </a:extLst>
          </p:cNvPr>
          <p:cNvSpPr/>
          <p:nvPr/>
        </p:nvSpPr>
        <p:spPr>
          <a:xfrm>
            <a:off x="3267455" y="4242750"/>
            <a:ext cx="593841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F9281-7570-AA79-321B-4F462CBAF103}"/>
              </a:ext>
            </a:extLst>
          </p:cNvPr>
          <p:cNvSpPr txBox="1"/>
          <p:nvPr/>
        </p:nvSpPr>
        <p:spPr>
          <a:xfrm>
            <a:off x="1224986" y="5174929"/>
            <a:ext cx="6642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now on, unless otherwise stated, by statement we mean an equivalence class of statements</a:t>
            </a:r>
          </a:p>
        </p:txBody>
      </p:sp>
    </p:spTree>
    <p:extLst>
      <p:ext uri="{BB962C8B-B14F-4D97-AF65-F5344CB8AC3E}">
        <p14:creationId xmlns:p14="http://schemas.microsoft.com/office/powerpoint/2010/main" val="2302599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044133-BDF0-F81B-8F32-78B69B59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0FE63B-9E6E-1DB3-EDB5-AA0C3785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15B1E-D11F-A67D-F521-D0AFA533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2" y="203064"/>
            <a:ext cx="8639163" cy="51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6E173-5287-71B7-D569-15972D5AF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32" y="721414"/>
            <a:ext cx="8639163" cy="1913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7F3896-15CF-44E0-3CD9-B593AA2FDEC4}"/>
                  </a:ext>
                </a:extLst>
              </p:cNvPr>
              <p:cNvSpPr txBox="1"/>
              <p:nvPr/>
            </p:nvSpPr>
            <p:spPr>
              <a:xfrm>
                <a:off x="5691453" y="3490655"/>
                <a:ext cx="60580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That animal is a cat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400" dirty="0"/>
                  <a:t> That animal is a mammal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C7F3896-15CF-44E0-3CD9-B593AA2FD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453" y="3490655"/>
                <a:ext cx="6058069" cy="461665"/>
              </a:xfrm>
              <a:prstGeom prst="rect">
                <a:avLst/>
              </a:prstGeom>
              <a:blipFill>
                <a:blip r:embed="rId4"/>
                <a:stretch>
                  <a:fillRect l="-1611" t="-10667" r="-705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FDDAD78-EC26-E93C-FF31-56C57A73F383}"/>
              </a:ext>
            </a:extLst>
          </p:cNvPr>
          <p:cNvGrpSpPr/>
          <p:nvPr/>
        </p:nvGrpSpPr>
        <p:grpSpPr>
          <a:xfrm>
            <a:off x="5463764" y="2947399"/>
            <a:ext cx="6354368" cy="461665"/>
            <a:chOff x="4134320" y="2844225"/>
            <a:chExt cx="6354368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FCCBF0A-B224-B82F-2862-2AA75F0C5C4E}"/>
                    </a:ext>
                  </a:extLst>
                </p:cNvPr>
                <p:cNvSpPr txBox="1"/>
                <p:nvPr/>
              </p:nvSpPr>
              <p:spPr>
                <a:xfrm>
                  <a:off x="4134320" y="2844225"/>
                  <a:ext cx="635436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That animal is a mammal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</m:oMath>
                  </a14:m>
                  <a:r>
                    <a:rPr lang="en-US" sz="2400" dirty="0"/>
                    <a:t> That animal lays eggs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FCCBF0A-B224-B82F-2862-2AA75F0C5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4320" y="2844225"/>
                  <a:ext cx="6354368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438" t="-10526" r="-67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B1616E2-7292-131C-3DDE-F16399FFA1CF}"/>
                </a:ext>
              </a:extLst>
            </p:cNvPr>
            <p:cNvGrpSpPr/>
            <p:nvPr/>
          </p:nvGrpSpPr>
          <p:grpSpPr>
            <a:xfrm>
              <a:off x="7391044" y="2994148"/>
              <a:ext cx="208695" cy="161818"/>
              <a:chOff x="4534757" y="3834629"/>
              <a:chExt cx="208695" cy="161818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A7F4F95-518E-759B-6F10-DE9D3CA0F8EE}"/>
                  </a:ext>
                </a:extLst>
              </p:cNvPr>
              <p:cNvSpPr/>
              <p:nvPr/>
            </p:nvSpPr>
            <p:spPr>
              <a:xfrm>
                <a:off x="4534757" y="3834629"/>
                <a:ext cx="208695" cy="66821"/>
              </a:xfrm>
              <a:custGeom>
                <a:avLst/>
                <a:gdLst>
                  <a:gd name="connsiteX0" fmla="*/ 0 w 87630"/>
                  <a:gd name="connsiteY0" fmla="*/ 26675 h 28580"/>
                  <a:gd name="connsiteX1" fmla="*/ 45720 w 87630"/>
                  <a:gd name="connsiteY1" fmla="*/ 5 h 28580"/>
                  <a:gd name="connsiteX2" fmla="*/ 87630 w 87630"/>
                  <a:gd name="connsiteY2" fmla="*/ 28580 h 28580"/>
                  <a:gd name="connsiteX0" fmla="*/ 0 w 87630"/>
                  <a:gd name="connsiteY0" fmla="*/ 26779 h 28684"/>
                  <a:gd name="connsiteX1" fmla="*/ 45720 w 87630"/>
                  <a:gd name="connsiteY1" fmla="*/ 109 h 28684"/>
                  <a:gd name="connsiteX2" fmla="*/ 87630 w 87630"/>
                  <a:gd name="connsiteY2" fmla="*/ 28684 h 28684"/>
                  <a:gd name="connsiteX0" fmla="*/ 0 w 87630"/>
                  <a:gd name="connsiteY0" fmla="*/ 26885 h 28790"/>
                  <a:gd name="connsiteX1" fmla="*/ 45720 w 87630"/>
                  <a:gd name="connsiteY1" fmla="*/ 215 h 28790"/>
                  <a:gd name="connsiteX2" fmla="*/ 87630 w 87630"/>
                  <a:gd name="connsiteY2" fmla="*/ 28790 h 28790"/>
                  <a:gd name="connsiteX0" fmla="*/ 0 w 87630"/>
                  <a:gd name="connsiteY0" fmla="*/ 26919 h 28824"/>
                  <a:gd name="connsiteX1" fmla="*/ 45720 w 87630"/>
                  <a:gd name="connsiteY1" fmla="*/ 249 h 28824"/>
                  <a:gd name="connsiteX2" fmla="*/ 87630 w 87630"/>
                  <a:gd name="connsiteY2" fmla="*/ 28824 h 28824"/>
                  <a:gd name="connsiteX0" fmla="*/ 0 w 87630"/>
                  <a:gd name="connsiteY0" fmla="*/ 26919 h 28824"/>
                  <a:gd name="connsiteX1" fmla="*/ 45720 w 87630"/>
                  <a:gd name="connsiteY1" fmla="*/ 249 h 28824"/>
                  <a:gd name="connsiteX2" fmla="*/ 87630 w 87630"/>
                  <a:gd name="connsiteY2" fmla="*/ 28824 h 28824"/>
                  <a:gd name="connsiteX0" fmla="*/ 0 w 87630"/>
                  <a:gd name="connsiteY0" fmla="*/ 26791 h 28696"/>
                  <a:gd name="connsiteX1" fmla="*/ 45720 w 87630"/>
                  <a:gd name="connsiteY1" fmla="*/ 121 h 28696"/>
                  <a:gd name="connsiteX2" fmla="*/ 87630 w 87630"/>
                  <a:gd name="connsiteY2" fmla="*/ 28696 h 28696"/>
                  <a:gd name="connsiteX0" fmla="*/ 0 w 87630"/>
                  <a:gd name="connsiteY0" fmla="*/ 26671 h 28576"/>
                  <a:gd name="connsiteX1" fmla="*/ 45720 w 87630"/>
                  <a:gd name="connsiteY1" fmla="*/ 1 h 28576"/>
                  <a:gd name="connsiteX2" fmla="*/ 87630 w 87630"/>
                  <a:gd name="connsiteY2" fmla="*/ 28576 h 2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30" h="28576">
                    <a:moveTo>
                      <a:pt x="0" y="26671"/>
                    </a:moveTo>
                    <a:cubicBezTo>
                      <a:pt x="13157" y="10733"/>
                      <a:pt x="20180" y="-41"/>
                      <a:pt x="45720" y="1"/>
                    </a:cubicBezTo>
                    <a:cubicBezTo>
                      <a:pt x="71260" y="43"/>
                      <a:pt x="77177" y="12818"/>
                      <a:pt x="87630" y="2857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05C55A5-581C-488F-C6DA-C0E7D2714E65}"/>
                  </a:ext>
                </a:extLst>
              </p:cNvPr>
              <p:cNvSpPr/>
              <p:nvPr/>
            </p:nvSpPr>
            <p:spPr>
              <a:xfrm>
                <a:off x="4534757" y="3929626"/>
                <a:ext cx="208695" cy="66821"/>
              </a:xfrm>
              <a:custGeom>
                <a:avLst/>
                <a:gdLst>
                  <a:gd name="connsiteX0" fmla="*/ 0 w 87630"/>
                  <a:gd name="connsiteY0" fmla="*/ 26675 h 28580"/>
                  <a:gd name="connsiteX1" fmla="*/ 45720 w 87630"/>
                  <a:gd name="connsiteY1" fmla="*/ 5 h 28580"/>
                  <a:gd name="connsiteX2" fmla="*/ 87630 w 87630"/>
                  <a:gd name="connsiteY2" fmla="*/ 28580 h 28580"/>
                  <a:gd name="connsiteX0" fmla="*/ 0 w 87630"/>
                  <a:gd name="connsiteY0" fmla="*/ 26779 h 28684"/>
                  <a:gd name="connsiteX1" fmla="*/ 45720 w 87630"/>
                  <a:gd name="connsiteY1" fmla="*/ 109 h 28684"/>
                  <a:gd name="connsiteX2" fmla="*/ 87630 w 87630"/>
                  <a:gd name="connsiteY2" fmla="*/ 28684 h 28684"/>
                  <a:gd name="connsiteX0" fmla="*/ 0 w 87630"/>
                  <a:gd name="connsiteY0" fmla="*/ 26885 h 28790"/>
                  <a:gd name="connsiteX1" fmla="*/ 45720 w 87630"/>
                  <a:gd name="connsiteY1" fmla="*/ 215 h 28790"/>
                  <a:gd name="connsiteX2" fmla="*/ 87630 w 87630"/>
                  <a:gd name="connsiteY2" fmla="*/ 28790 h 28790"/>
                  <a:gd name="connsiteX0" fmla="*/ 0 w 87630"/>
                  <a:gd name="connsiteY0" fmla="*/ 26919 h 28824"/>
                  <a:gd name="connsiteX1" fmla="*/ 45720 w 87630"/>
                  <a:gd name="connsiteY1" fmla="*/ 249 h 28824"/>
                  <a:gd name="connsiteX2" fmla="*/ 87630 w 87630"/>
                  <a:gd name="connsiteY2" fmla="*/ 28824 h 28824"/>
                  <a:gd name="connsiteX0" fmla="*/ 0 w 87630"/>
                  <a:gd name="connsiteY0" fmla="*/ 26919 h 28824"/>
                  <a:gd name="connsiteX1" fmla="*/ 45720 w 87630"/>
                  <a:gd name="connsiteY1" fmla="*/ 249 h 28824"/>
                  <a:gd name="connsiteX2" fmla="*/ 87630 w 87630"/>
                  <a:gd name="connsiteY2" fmla="*/ 28824 h 28824"/>
                  <a:gd name="connsiteX0" fmla="*/ 0 w 87630"/>
                  <a:gd name="connsiteY0" fmla="*/ 26791 h 28696"/>
                  <a:gd name="connsiteX1" fmla="*/ 45720 w 87630"/>
                  <a:gd name="connsiteY1" fmla="*/ 121 h 28696"/>
                  <a:gd name="connsiteX2" fmla="*/ 87630 w 87630"/>
                  <a:gd name="connsiteY2" fmla="*/ 28696 h 28696"/>
                  <a:gd name="connsiteX0" fmla="*/ 0 w 87630"/>
                  <a:gd name="connsiteY0" fmla="*/ 26671 h 28576"/>
                  <a:gd name="connsiteX1" fmla="*/ 45720 w 87630"/>
                  <a:gd name="connsiteY1" fmla="*/ 1 h 28576"/>
                  <a:gd name="connsiteX2" fmla="*/ 87630 w 87630"/>
                  <a:gd name="connsiteY2" fmla="*/ 28576 h 28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30" h="28576">
                    <a:moveTo>
                      <a:pt x="0" y="26671"/>
                    </a:moveTo>
                    <a:cubicBezTo>
                      <a:pt x="13157" y="10733"/>
                      <a:pt x="20180" y="-41"/>
                      <a:pt x="45720" y="1"/>
                    </a:cubicBezTo>
                    <a:cubicBezTo>
                      <a:pt x="71260" y="43"/>
                      <a:pt x="77177" y="12818"/>
                      <a:pt x="87630" y="2857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F7F4CEC-C7E8-0608-CB6E-2882F0D7227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52336" y="2717081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F7F4CEC-C7E8-0608-CB6E-2882F0D722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8358945"/>
                  </p:ext>
                </p:extLst>
              </p:nvPr>
            </p:nvGraphicFramePr>
            <p:xfrm>
              <a:off x="452336" y="2717081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205" t="-8197" r="-7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205" t="-8197" r="-6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1205" t="-8197" r="-50602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97619" t="-8197" r="-400000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2410" t="-8197" r="-30481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2410" t="-8197" r="-20481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2410" t="-8197" r="-10481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9D17B-FFDC-B4A1-AEBA-75666A3201F1}"/>
                  </a:ext>
                </a:extLst>
              </p:cNvPr>
              <p:cNvSpPr txBox="1"/>
              <p:nvPr/>
            </p:nvSpPr>
            <p:spPr>
              <a:xfrm>
                <a:off x="1156175" y="5398933"/>
                <a:ext cx="479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9D17B-FFDC-B4A1-AEBA-75666A320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175" y="5398933"/>
                <a:ext cx="479618" cy="461665"/>
              </a:xfrm>
              <a:prstGeom prst="rect">
                <a:avLst/>
              </a:prstGeom>
              <a:blipFill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5822A8-389B-8E28-D2EF-5407F7F608F9}"/>
              </a:ext>
            </a:extLst>
          </p:cNvPr>
          <p:cNvSpPr/>
          <p:nvPr/>
        </p:nvSpPr>
        <p:spPr>
          <a:xfrm>
            <a:off x="1115568" y="5443662"/>
            <a:ext cx="560832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593C13-14B2-243C-053A-25C2C447E577}"/>
              </a:ext>
            </a:extLst>
          </p:cNvPr>
          <p:cNvGrpSpPr/>
          <p:nvPr/>
        </p:nvGrpSpPr>
        <p:grpSpPr>
          <a:xfrm>
            <a:off x="2372868" y="5548856"/>
            <a:ext cx="208695" cy="161818"/>
            <a:chOff x="8872888" y="3249722"/>
            <a:chExt cx="208695" cy="16181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2499534-2881-0ACD-CCEC-AB0DD3448680}"/>
                </a:ext>
              </a:extLst>
            </p:cNvPr>
            <p:cNvSpPr/>
            <p:nvPr/>
          </p:nvSpPr>
          <p:spPr>
            <a:xfrm>
              <a:off x="8872888" y="3249722"/>
              <a:ext cx="208695" cy="66821"/>
            </a:xfrm>
            <a:custGeom>
              <a:avLst/>
              <a:gdLst>
                <a:gd name="connsiteX0" fmla="*/ 0 w 87630"/>
                <a:gd name="connsiteY0" fmla="*/ 26675 h 28580"/>
                <a:gd name="connsiteX1" fmla="*/ 45720 w 87630"/>
                <a:gd name="connsiteY1" fmla="*/ 5 h 28580"/>
                <a:gd name="connsiteX2" fmla="*/ 87630 w 87630"/>
                <a:gd name="connsiteY2" fmla="*/ 28580 h 28580"/>
                <a:gd name="connsiteX0" fmla="*/ 0 w 87630"/>
                <a:gd name="connsiteY0" fmla="*/ 26779 h 28684"/>
                <a:gd name="connsiteX1" fmla="*/ 45720 w 87630"/>
                <a:gd name="connsiteY1" fmla="*/ 109 h 28684"/>
                <a:gd name="connsiteX2" fmla="*/ 87630 w 87630"/>
                <a:gd name="connsiteY2" fmla="*/ 28684 h 28684"/>
                <a:gd name="connsiteX0" fmla="*/ 0 w 87630"/>
                <a:gd name="connsiteY0" fmla="*/ 26885 h 28790"/>
                <a:gd name="connsiteX1" fmla="*/ 45720 w 87630"/>
                <a:gd name="connsiteY1" fmla="*/ 215 h 28790"/>
                <a:gd name="connsiteX2" fmla="*/ 87630 w 87630"/>
                <a:gd name="connsiteY2" fmla="*/ 28790 h 28790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791 h 28696"/>
                <a:gd name="connsiteX1" fmla="*/ 45720 w 87630"/>
                <a:gd name="connsiteY1" fmla="*/ 121 h 28696"/>
                <a:gd name="connsiteX2" fmla="*/ 87630 w 87630"/>
                <a:gd name="connsiteY2" fmla="*/ 28696 h 28696"/>
                <a:gd name="connsiteX0" fmla="*/ 0 w 87630"/>
                <a:gd name="connsiteY0" fmla="*/ 26671 h 28576"/>
                <a:gd name="connsiteX1" fmla="*/ 45720 w 87630"/>
                <a:gd name="connsiteY1" fmla="*/ 1 h 28576"/>
                <a:gd name="connsiteX2" fmla="*/ 87630 w 87630"/>
                <a:gd name="connsiteY2" fmla="*/ 28576 h 2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" h="28576">
                  <a:moveTo>
                    <a:pt x="0" y="26671"/>
                  </a:moveTo>
                  <a:cubicBezTo>
                    <a:pt x="13157" y="10733"/>
                    <a:pt x="20180" y="-41"/>
                    <a:pt x="45720" y="1"/>
                  </a:cubicBezTo>
                  <a:cubicBezTo>
                    <a:pt x="71260" y="43"/>
                    <a:pt x="77177" y="12818"/>
                    <a:pt x="87630" y="285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893C456-99F2-22CF-71C5-121A5EBCD05D}"/>
                </a:ext>
              </a:extLst>
            </p:cNvPr>
            <p:cNvSpPr/>
            <p:nvPr/>
          </p:nvSpPr>
          <p:spPr>
            <a:xfrm>
              <a:off x="8872888" y="3344719"/>
              <a:ext cx="208695" cy="66821"/>
            </a:xfrm>
            <a:custGeom>
              <a:avLst/>
              <a:gdLst>
                <a:gd name="connsiteX0" fmla="*/ 0 w 87630"/>
                <a:gd name="connsiteY0" fmla="*/ 26675 h 28580"/>
                <a:gd name="connsiteX1" fmla="*/ 45720 w 87630"/>
                <a:gd name="connsiteY1" fmla="*/ 5 h 28580"/>
                <a:gd name="connsiteX2" fmla="*/ 87630 w 87630"/>
                <a:gd name="connsiteY2" fmla="*/ 28580 h 28580"/>
                <a:gd name="connsiteX0" fmla="*/ 0 w 87630"/>
                <a:gd name="connsiteY0" fmla="*/ 26779 h 28684"/>
                <a:gd name="connsiteX1" fmla="*/ 45720 w 87630"/>
                <a:gd name="connsiteY1" fmla="*/ 109 h 28684"/>
                <a:gd name="connsiteX2" fmla="*/ 87630 w 87630"/>
                <a:gd name="connsiteY2" fmla="*/ 28684 h 28684"/>
                <a:gd name="connsiteX0" fmla="*/ 0 w 87630"/>
                <a:gd name="connsiteY0" fmla="*/ 26885 h 28790"/>
                <a:gd name="connsiteX1" fmla="*/ 45720 w 87630"/>
                <a:gd name="connsiteY1" fmla="*/ 215 h 28790"/>
                <a:gd name="connsiteX2" fmla="*/ 87630 w 87630"/>
                <a:gd name="connsiteY2" fmla="*/ 28790 h 28790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791 h 28696"/>
                <a:gd name="connsiteX1" fmla="*/ 45720 w 87630"/>
                <a:gd name="connsiteY1" fmla="*/ 121 h 28696"/>
                <a:gd name="connsiteX2" fmla="*/ 87630 w 87630"/>
                <a:gd name="connsiteY2" fmla="*/ 28696 h 28696"/>
                <a:gd name="connsiteX0" fmla="*/ 0 w 87630"/>
                <a:gd name="connsiteY0" fmla="*/ 26671 h 28576"/>
                <a:gd name="connsiteX1" fmla="*/ 45720 w 87630"/>
                <a:gd name="connsiteY1" fmla="*/ 1 h 28576"/>
                <a:gd name="connsiteX2" fmla="*/ 87630 w 87630"/>
                <a:gd name="connsiteY2" fmla="*/ 28576 h 2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" h="28576">
                  <a:moveTo>
                    <a:pt x="0" y="26671"/>
                  </a:moveTo>
                  <a:cubicBezTo>
                    <a:pt x="13157" y="10733"/>
                    <a:pt x="20180" y="-41"/>
                    <a:pt x="45720" y="1"/>
                  </a:cubicBezTo>
                  <a:cubicBezTo>
                    <a:pt x="71260" y="43"/>
                    <a:pt x="77177" y="12818"/>
                    <a:pt x="87630" y="285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2D690D-A09D-D974-D103-160D5A3B3409}"/>
              </a:ext>
            </a:extLst>
          </p:cNvPr>
          <p:cNvSpPr/>
          <p:nvPr/>
        </p:nvSpPr>
        <p:spPr>
          <a:xfrm>
            <a:off x="2231136" y="5443662"/>
            <a:ext cx="493776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66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DC7F32-6C7E-40C6-364E-E5BE9370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955AC-CC6B-50E0-599A-3F02185A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42B3C-94A7-0D54-8E92-27AC8DF0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4" y="211803"/>
            <a:ext cx="8187252" cy="1796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97E81E-8FA7-A7ED-9876-569D673B81AD}"/>
                  </a:ext>
                </a:extLst>
              </p:cNvPr>
              <p:cNvSpPr txBox="1"/>
              <p:nvPr/>
            </p:nvSpPr>
            <p:spPr>
              <a:xfrm>
                <a:off x="266034" y="2308647"/>
                <a:ext cx="81283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Narrowness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is related to material implication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but: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97E81E-8FA7-A7ED-9876-569D673B8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34" y="2308647"/>
                <a:ext cx="8128315" cy="523220"/>
              </a:xfrm>
              <a:prstGeom prst="rect">
                <a:avLst/>
              </a:prstGeom>
              <a:blipFill>
                <a:blip r:embed="rId3"/>
                <a:stretch>
                  <a:fillRect l="-1575" t="-11628" r="-45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CA3BF-D407-6013-D078-D112737C9507}"/>
                  </a:ext>
                </a:extLst>
              </p:cNvPr>
              <p:cNvSpPr txBox="1"/>
              <p:nvPr/>
            </p:nvSpPr>
            <p:spPr>
              <a:xfrm>
                <a:off x="640826" y="2879699"/>
                <a:ext cx="91276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Material implication is a logical operation that returns a new statement: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 (i.e. NOT(a) OR b 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3CA3BF-D407-6013-D078-D112737C9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26" y="2879699"/>
                <a:ext cx="9127692" cy="830997"/>
              </a:xfrm>
              <a:prstGeom prst="rect">
                <a:avLst/>
              </a:prstGeom>
              <a:blipFill>
                <a:blip r:embed="rId4"/>
                <a:stretch>
                  <a:fillRect l="-1002" t="-5839" r="-200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778934-D12D-FAF8-4B80-961BC12792F7}"/>
                  </a:ext>
                </a:extLst>
              </p:cNvPr>
              <p:cNvSpPr txBox="1"/>
              <p:nvPr/>
            </p:nvSpPr>
            <p:spPr>
              <a:xfrm>
                <a:off x="640826" y="3758528"/>
                <a:ext cx="75085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Narrowness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400" dirty="0"/>
                  <a:t> is a binary relationship between statements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778934-D12D-FAF8-4B80-961BC1279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26" y="3758528"/>
                <a:ext cx="7508530" cy="461665"/>
              </a:xfrm>
              <a:prstGeom prst="rect">
                <a:avLst/>
              </a:prstGeom>
              <a:blipFill>
                <a:blip r:embed="rId5"/>
                <a:stretch>
                  <a:fillRect l="-1218" t="-10667" r="-244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D4A4726-CB22-B416-28E2-5C0A4BB02D62}"/>
              </a:ext>
            </a:extLst>
          </p:cNvPr>
          <p:cNvSpPr txBox="1"/>
          <p:nvPr/>
        </p:nvSpPr>
        <p:spPr>
          <a:xfrm>
            <a:off x="266034" y="4360144"/>
            <a:ext cx="8705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 order imposed by narrowness allows us to understand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 context as an order theoretic structure</a:t>
            </a:r>
          </a:p>
        </p:txBody>
      </p:sp>
    </p:spTree>
    <p:extLst>
      <p:ext uri="{BB962C8B-B14F-4D97-AF65-F5344CB8AC3E}">
        <p14:creationId xmlns:p14="http://schemas.microsoft.com/office/powerpoint/2010/main" val="2867841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DBFCBF-3DD4-94B6-4E65-05E81398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EFBE30-141C-8C43-89FD-F2C28ABE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AC940-8AEB-D32B-B7E9-D0C83A4194BC}"/>
                  </a:ext>
                </a:extLst>
              </p:cNvPr>
              <p:cNvSpPr txBox="1"/>
              <p:nvPr/>
            </p:nvSpPr>
            <p:spPr>
              <a:xfrm>
                <a:off x="1227834" y="924588"/>
                <a:ext cx="9197839" cy="2554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NOTE: AND, OR and NOT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∧, ∨,¬</m:t>
                    </m:r>
                  </m:oMath>
                </a14:m>
                <a:r>
                  <a:rPr lang="en-US" sz="3200" dirty="0"/>
                  <a:t>)</a:t>
                </a:r>
                <a:br>
                  <a:rPr lang="en-US" sz="3200" dirty="0"/>
                </a:br>
                <a:r>
                  <a:rPr lang="en-US" sz="3200" dirty="0"/>
                  <a:t>are operations within the context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Equivalence, narrowness, compatibility, …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 ,…)</m:t>
                    </m:r>
                  </m:oMath>
                </a14:m>
                <a:endParaRPr lang="en-US" sz="3200" dirty="0"/>
              </a:p>
              <a:p>
                <a:r>
                  <a:rPr lang="en-US" sz="3200" dirty="0"/>
                  <a:t>are not: they describe the context (i.e. metalanguage)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4AC940-8AEB-D32B-B7E9-D0C83A419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34" y="924588"/>
                <a:ext cx="9197839" cy="2554545"/>
              </a:xfrm>
              <a:prstGeom prst="rect">
                <a:avLst/>
              </a:prstGeom>
              <a:blipFill>
                <a:blip r:embed="rId2"/>
                <a:stretch>
                  <a:fillRect l="-1657" t="-2864" r="-66" b="-6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368023D-3A66-DE7E-65DD-85C4D82E3D73}"/>
              </a:ext>
            </a:extLst>
          </p:cNvPr>
          <p:cNvGrpSpPr/>
          <p:nvPr/>
        </p:nvGrpSpPr>
        <p:grpSpPr>
          <a:xfrm>
            <a:off x="9377411" y="2606364"/>
            <a:ext cx="208695" cy="161818"/>
            <a:chOff x="8872888" y="3249722"/>
            <a:chExt cx="208695" cy="16181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8FE998-6D46-54A9-011E-BBEB323098A3}"/>
                </a:ext>
              </a:extLst>
            </p:cNvPr>
            <p:cNvSpPr/>
            <p:nvPr/>
          </p:nvSpPr>
          <p:spPr>
            <a:xfrm>
              <a:off x="8872888" y="3249722"/>
              <a:ext cx="208695" cy="66821"/>
            </a:xfrm>
            <a:custGeom>
              <a:avLst/>
              <a:gdLst>
                <a:gd name="connsiteX0" fmla="*/ 0 w 87630"/>
                <a:gd name="connsiteY0" fmla="*/ 26675 h 28580"/>
                <a:gd name="connsiteX1" fmla="*/ 45720 w 87630"/>
                <a:gd name="connsiteY1" fmla="*/ 5 h 28580"/>
                <a:gd name="connsiteX2" fmla="*/ 87630 w 87630"/>
                <a:gd name="connsiteY2" fmla="*/ 28580 h 28580"/>
                <a:gd name="connsiteX0" fmla="*/ 0 w 87630"/>
                <a:gd name="connsiteY0" fmla="*/ 26779 h 28684"/>
                <a:gd name="connsiteX1" fmla="*/ 45720 w 87630"/>
                <a:gd name="connsiteY1" fmla="*/ 109 h 28684"/>
                <a:gd name="connsiteX2" fmla="*/ 87630 w 87630"/>
                <a:gd name="connsiteY2" fmla="*/ 28684 h 28684"/>
                <a:gd name="connsiteX0" fmla="*/ 0 w 87630"/>
                <a:gd name="connsiteY0" fmla="*/ 26885 h 28790"/>
                <a:gd name="connsiteX1" fmla="*/ 45720 w 87630"/>
                <a:gd name="connsiteY1" fmla="*/ 215 h 28790"/>
                <a:gd name="connsiteX2" fmla="*/ 87630 w 87630"/>
                <a:gd name="connsiteY2" fmla="*/ 28790 h 28790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791 h 28696"/>
                <a:gd name="connsiteX1" fmla="*/ 45720 w 87630"/>
                <a:gd name="connsiteY1" fmla="*/ 121 h 28696"/>
                <a:gd name="connsiteX2" fmla="*/ 87630 w 87630"/>
                <a:gd name="connsiteY2" fmla="*/ 28696 h 28696"/>
                <a:gd name="connsiteX0" fmla="*/ 0 w 87630"/>
                <a:gd name="connsiteY0" fmla="*/ 26671 h 28576"/>
                <a:gd name="connsiteX1" fmla="*/ 45720 w 87630"/>
                <a:gd name="connsiteY1" fmla="*/ 1 h 28576"/>
                <a:gd name="connsiteX2" fmla="*/ 87630 w 87630"/>
                <a:gd name="connsiteY2" fmla="*/ 28576 h 2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" h="28576">
                  <a:moveTo>
                    <a:pt x="0" y="26671"/>
                  </a:moveTo>
                  <a:cubicBezTo>
                    <a:pt x="13157" y="10733"/>
                    <a:pt x="20180" y="-41"/>
                    <a:pt x="45720" y="1"/>
                  </a:cubicBezTo>
                  <a:cubicBezTo>
                    <a:pt x="71260" y="43"/>
                    <a:pt x="77177" y="12818"/>
                    <a:pt x="87630" y="285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02577AE-D30C-00B7-461C-3D5533645CBE}"/>
                </a:ext>
              </a:extLst>
            </p:cNvPr>
            <p:cNvSpPr/>
            <p:nvPr/>
          </p:nvSpPr>
          <p:spPr>
            <a:xfrm>
              <a:off x="8872888" y="3344719"/>
              <a:ext cx="208695" cy="66821"/>
            </a:xfrm>
            <a:custGeom>
              <a:avLst/>
              <a:gdLst>
                <a:gd name="connsiteX0" fmla="*/ 0 w 87630"/>
                <a:gd name="connsiteY0" fmla="*/ 26675 h 28580"/>
                <a:gd name="connsiteX1" fmla="*/ 45720 w 87630"/>
                <a:gd name="connsiteY1" fmla="*/ 5 h 28580"/>
                <a:gd name="connsiteX2" fmla="*/ 87630 w 87630"/>
                <a:gd name="connsiteY2" fmla="*/ 28580 h 28580"/>
                <a:gd name="connsiteX0" fmla="*/ 0 w 87630"/>
                <a:gd name="connsiteY0" fmla="*/ 26779 h 28684"/>
                <a:gd name="connsiteX1" fmla="*/ 45720 w 87630"/>
                <a:gd name="connsiteY1" fmla="*/ 109 h 28684"/>
                <a:gd name="connsiteX2" fmla="*/ 87630 w 87630"/>
                <a:gd name="connsiteY2" fmla="*/ 28684 h 28684"/>
                <a:gd name="connsiteX0" fmla="*/ 0 w 87630"/>
                <a:gd name="connsiteY0" fmla="*/ 26885 h 28790"/>
                <a:gd name="connsiteX1" fmla="*/ 45720 w 87630"/>
                <a:gd name="connsiteY1" fmla="*/ 215 h 28790"/>
                <a:gd name="connsiteX2" fmla="*/ 87630 w 87630"/>
                <a:gd name="connsiteY2" fmla="*/ 28790 h 28790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919 h 28824"/>
                <a:gd name="connsiteX1" fmla="*/ 45720 w 87630"/>
                <a:gd name="connsiteY1" fmla="*/ 249 h 28824"/>
                <a:gd name="connsiteX2" fmla="*/ 87630 w 87630"/>
                <a:gd name="connsiteY2" fmla="*/ 28824 h 28824"/>
                <a:gd name="connsiteX0" fmla="*/ 0 w 87630"/>
                <a:gd name="connsiteY0" fmla="*/ 26791 h 28696"/>
                <a:gd name="connsiteX1" fmla="*/ 45720 w 87630"/>
                <a:gd name="connsiteY1" fmla="*/ 121 h 28696"/>
                <a:gd name="connsiteX2" fmla="*/ 87630 w 87630"/>
                <a:gd name="connsiteY2" fmla="*/ 28696 h 28696"/>
                <a:gd name="connsiteX0" fmla="*/ 0 w 87630"/>
                <a:gd name="connsiteY0" fmla="*/ 26671 h 28576"/>
                <a:gd name="connsiteX1" fmla="*/ 45720 w 87630"/>
                <a:gd name="connsiteY1" fmla="*/ 1 h 28576"/>
                <a:gd name="connsiteX2" fmla="*/ 87630 w 87630"/>
                <a:gd name="connsiteY2" fmla="*/ 28576 h 2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30" h="28576">
                  <a:moveTo>
                    <a:pt x="0" y="26671"/>
                  </a:moveTo>
                  <a:cubicBezTo>
                    <a:pt x="13157" y="10733"/>
                    <a:pt x="20180" y="-41"/>
                    <a:pt x="45720" y="1"/>
                  </a:cubicBezTo>
                  <a:cubicBezTo>
                    <a:pt x="71260" y="43"/>
                    <a:pt x="77177" y="12818"/>
                    <a:pt x="87630" y="285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91027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548BB0-926F-BF3B-5B21-D051DD228D85}"/>
              </a:ext>
            </a:extLst>
          </p:cNvPr>
          <p:cNvGraphicFramePr>
            <a:graphicFrameLocks noGrp="1"/>
          </p:cNvGraphicFramePr>
          <p:nvPr/>
        </p:nvGraphicFramePr>
        <p:xfrm>
          <a:off x="5460566" y="2012088"/>
          <a:ext cx="192569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696">
                  <a:extLst>
                    <a:ext uri="{9D8B030D-6E8A-4147-A177-3AD203B41FA5}">
                      <a16:colId xmlns:a16="http://schemas.microsoft.com/office/drawing/2014/main" val="3190182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1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388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37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62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606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87F43D8-F644-124D-5FA8-CE110A1B5242}"/>
              </a:ext>
            </a:extLst>
          </p:cNvPr>
          <p:cNvSpPr/>
          <p:nvPr/>
        </p:nvSpPr>
        <p:spPr>
          <a:xfrm>
            <a:off x="5460566" y="2011560"/>
            <a:ext cx="1925696" cy="1854200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887F62-D9ED-529D-AAE2-D0CAC3F9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E12C6-7CCD-1173-A3BE-64EB80132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5" b="50843"/>
          <a:stretch/>
        </p:blipFill>
        <p:spPr>
          <a:xfrm>
            <a:off x="2036424" y="162735"/>
            <a:ext cx="7887856" cy="1669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FA47DD9-9174-858F-2CD8-FBBC59BE6EC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0746" y="2011560"/>
              <a:ext cx="445109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774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3953082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FA47DD9-9174-858F-2CD8-FBBC59BE6EC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760773"/>
                  </p:ext>
                </p:extLst>
              </p:nvPr>
            </p:nvGraphicFramePr>
            <p:xfrm>
              <a:off x="1010746" y="2011560"/>
              <a:ext cx="445109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2774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1112774">
                      <a:extLst>
                        <a:ext uri="{9D8B030D-6E8A-4147-A177-3AD203B41FA5}">
                          <a16:colId xmlns:a16="http://schemas.microsoft.com/office/drawing/2014/main" val="239530827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46" t="-8197" r="-302186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546" t="-8197" r="-202186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648" t="-8197" r="-103297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DA8C9DB-41B9-2AF9-E5D1-4529D3747B5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86262" y="2011560"/>
              <a:ext cx="132283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2830">
                      <a:extLst>
                        <a:ext uri="{9D8B030D-6E8A-4147-A177-3AD203B41FA5}">
                          <a16:colId xmlns:a16="http://schemas.microsoft.com/office/drawing/2014/main" val="12756312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3238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62384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7717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7039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28140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4DA8C9DB-41B9-2AF9-E5D1-4529D3747B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7556871"/>
                  </p:ext>
                </p:extLst>
              </p:nvPr>
            </p:nvGraphicFramePr>
            <p:xfrm>
              <a:off x="7386262" y="2011560"/>
              <a:ext cx="132283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22830">
                      <a:extLst>
                        <a:ext uri="{9D8B030D-6E8A-4147-A177-3AD203B41FA5}">
                          <a16:colId xmlns:a16="http://schemas.microsoft.com/office/drawing/2014/main" val="12756312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59" t="-1639" r="-1835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3238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62384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7717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70396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28140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77CE37-82D0-9A90-7984-024F54246F23}"/>
                  </a:ext>
                </a:extLst>
              </p:cNvPr>
              <p:cNvSpPr txBox="1"/>
              <p:nvPr/>
            </p:nvSpPr>
            <p:spPr>
              <a:xfrm>
                <a:off x="5980352" y="2696315"/>
                <a:ext cx="749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77CE37-82D0-9A90-7984-024F54246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0352" y="2696315"/>
                <a:ext cx="749808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5E82C2-56CD-D0A6-01E4-F2797108BA71}"/>
              </a:ext>
            </a:extLst>
          </p:cNvPr>
          <p:cNvCxnSpPr/>
          <p:nvPr/>
        </p:nvCxnSpPr>
        <p:spPr>
          <a:xfrm>
            <a:off x="5605771" y="3111813"/>
            <a:ext cx="1527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9B74A4-9501-067B-D4DD-01FFE301F8DF}"/>
                  </a:ext>
                </a:extLst>
              </p:cNvPr>
              <p:cNvSpPr txBox="1"/>
              <p:nvPr/>
            </p:nvSpPr>
            <p:spPr>
              <a:xfrm>
                <a:off x="5460566" y="3169574"/>
                <a:ext cx="200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OR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9B74A4-9501-067B-D4DD-01FFE301F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566" y="3169574"/>
                <a:ext cx="2008691" cy="369332"/>
              </a:xfrm>
              <a:prstGeom prst="rect">
                <a:avLst/>
              </a:prstGeom>
              <a:blipFill>
                <a:blip r:embed="rId7"/>
                <a:stretch>
                  <a:fillRect t="-13115" r="-608" b="-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EE8DB8-B065-A58C-645D-D016DB2C3BFB}"/>
                  </a:ext>
                </a:extLst>
              </p:cNvPr>
              <p:cNvSpPr txBox="1"/>
              <p:nvPr/>
            </p:nvSpPr>
            <p:spPr>
              <a:xfrm>
                <a:off x="601492" y="2369355"/>
                <a:ext cx="3593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4EE8DB8-B065-A58C-645D-D016DB2C3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92" y="2369355"/>
                <a:ext cx="359394" cy="646331"/>
              </a:xfrm>
              <a:prstGeom prst="rect">
                <a:avLst/>
              </a:prstGeom>
              <a:blipFill>
                <a:blip r:embed="rId8"/>
                <a:stretch>
                  <a:fillRect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7FA20D-A5E4-FD50-17F2-FDD4164D9DD7}"/>
                  </a:ext>
                </a:extLst>
              </p:cNvPr>
              <p:cNvSpPr txBox="1"/>
              <p:nvPr/>
            </p:nvSpPr>
            <p:spPr>
              <a:xfrm>
                <a:off x="614471" y="3108088"/>
                <a:ext cx="42748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7FA20D-A5E4-FD50-17F2-FDD4164D9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71" y="3108088"/>
                <a:ext cx="427482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2A4796-3009-AF78-C439-FC8215DD6CF1}"/>
                  </a:ext>
                </a:extLst>
              </p:cNvPr>
              <p:cNvSpPr txBox="1"/>
              <p:nvPr/>
            </p:nvSpPr>
            <p:spPr>
              <a:xfrm>
                <a:off x="604374" y="2734153"/>
                <a:ext cx="23939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b="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2A4796-3009-AF78-C439-FC8215DD6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74" y="2734153"/>
                <a:ext cx="239394" cy="646331"/>
              </a:xfrm>
              <a:prstGeom prst="rect">
                <a:avLst/>
              </a:prstGeom>
              <a:blipFill>
                <a:blip r:embed="rId10"/>
                <a:stretch>
                  <a:fillRect r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7F7084-F933-F19D-0832-CA3770A15AB2}"/>
                  </a:ext>
                </a:extLst>
              </p:cNvPr>
              <p:cNvSpPr txBox="1"/>
              <p:nvPr/>
            </p:nvSpPr>
            <p:spPr>
              <a:xfrm>
                <a:off x="604374" y="3496428"/>
                <a:ext cx="4274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7F7084-F933-F19D-0832-CA3770A15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74" y="3496428"/>
                <a:ext cx="42748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AC22FF89-D3DC-A83D-53B4-D9BAB741FA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342357" y="2419510"/>
            <a:ext cx="385001" cy="1424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0CA413-6072-E989-258A-6325465983DE}"/>
                  </a:ext>
                </a:extLst>
              </p:cNvPr>
              <p:cNvSpPr txBox="1"/>
              <p:nvPr/>
            </p:nvSpPr>
            <p:spPr>
              <a:xfrm>
                <a:off x="-73158" y="2940252"/>
                <a:ext cx="4550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C0CA413-6072-E989-258A-632546598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3158" y="2940252"/>
                <a:ext cx="455054" cy="369332"/>
              </a:xfrm>
              <a:prstGeom prst="rect">
                <a:avLst/>
              </a:prstGeom>
              <a:blipFill>
                <a:blip r:embed="rId13"/>
                <a:stretch>
                  <a:fillRect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1494C9-1093-6612-7BE1-0578635B62A0}"/>
                  </a:ext>
                </a:extLst>
              </p:cNvPr>
              <p:cNvSpPr txBox="1"/>
              <p:nvPr/>
            </p:nvSpPr>
            <p:spPr>
              <a:xfrm flipH="1">
                <a:off x="8667801" y="3109601"/>
                <a:ext cx="41420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/>
                  <a:t>=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𝔹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))</a:t>
                </a:r>
                <a:endParaRPr lang="en-US" i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1494C9-1093-6612-7BE1-0578635B6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667801" y="3109601"/>
                <a:ext cx="4142057" cy="369332"/>
              </a:xfrm>
              <a:prstGeom prst="rect">
                <a:avLst/>
              </a:prstGeom>
              <a:blipFill>
                <a:blip r:embed="rId14"/>
                <a:stretch>
                  <a:fillRect t="-114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A4BF4A-AF9D-2E8C-2058-D82B15121CA3}"/>
                  </a:ext>
                </a:extLst>
              </p:cNvPr>
              <p:cNvSpPr txBox="1"/>
              <p:nvPr/>
            </p:nvSpPr>
            <p:spPr>
              <a:xfrm>
                <a:off x="8666707" y="2380786"/>
                <a:ext cx="44314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))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3A4BF4A-AF9D-2E8C-2058-D82B1512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707" y="2380786"/>
                <a:ext cx="4431496" cy="369332"/>
              </a:xfrm>
              <a:prstGeom prst="rect">
                <a:avLst/>
              </a:prstGeom>
              <a:blipFill>
                <a:blip r:embed="rId15"/>
                <a:stretch>
                  <a:fillRect t="-1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A838AC-CCB4-B990-243E-F3261027B540}"/>
                  </a:ext>
                </a:extLst>
              </p:cNvPr>
              <p:cNvSpPr txBox="1"/>
              <p:nvPr/>
            </p:nvSpPr>
            <p:spPr>
              <a:xfrm>
                <a:off x="8666707" y="2739437"/>
                <a:ext cx="44529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𝔹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))</a:t>
                </a:r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A838AC-CCB4-B990-243E-F3261027B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707" y="2739437"/>
                <a:ext cx="4452952" cy="369332"/>
              </a:xfrm>
              <a:prstGeom prst="rect">
                <a:avLst/>
              </a:prstGeom>
              <a:blipFill>
                <a:blip r:embed="rId16"/>
                <a:stretch>
                  <a:fillRect t="-114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B46149-E7C0-5EE0-70A9-67A962FF309F}"/>
                  </a:ext>
                </a:extLst>
              </p:cNvPr>
              <p:cNvSpPr txBox="1"/>
              <p:nvPr/>
            </p:nvSpPr>
            <p:spPr>
              <a:xfrm>
                <a:off x="8667801" y="3496428"/>
                <a:ext cx="26433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𝔹</m:t>
                        </m:r>
                      </m:sub>
                    </m:sSub>
                  </m:oMath>
                </a14:m>
                <a:r>
                  <a:rPr lang="en-US" dirty="0"/>
                  <a:t>(…,…,…)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BB46149-E7C0-5EE0-70A9-67A962FF3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801" y="3496428"/>
                <a:ext cx="2643375" cy="369332"/>
              </a:xfrm>
              <a:prstGeom prst="rect">
                <a:avLst/>
              </a:prstGeom>
              <a:blipFill>
                <a:blip r:embed="rId17"/>
                <a:stretch>
                  <a:fillRect l="-6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728625-8D9C-BF5F-5987-E3F503A51153}"/>
                  </a:ext>
                </a:extLst>
              </p:cNvPr>
              <p:cNvSpPr txBox="1"/>
              <p:nvPr/>
            </p:nvSpPr>
            <p:spPr>
              <a:xfrm>
                <a:off x="2573825" y="4363656"/>
                <a:ext cx="36901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728625-8D9C-BF5F-5987-E3F503A51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825" y="4363656"/>
                <a:ext cx="36901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Left Brace 48">
            <a:extLst>
              <a:ext uri="{FF2B5EF4-FFF2-40B4-BE49-F238E27FC236}">
                <a16:creationId xmlns:a16="http://schemas.microsoft.com/office/drawing/2014/main" id="{F436A8E9-42D9-D44B-A228-F72921E05C71}"/>
              </a:ext>
            </a:extLst>
          </p:cNvPr>
          <p:cNvSpPr/>
          <p:nvPr/>
        </p:nvSpPr>
        <p:spPr>
          <a:xfrm rot="5400000" flipH="1">
            <a:off x="2525194" y="2552131"/>
            <a:ext cx="466275" cy="3187324"/>
          </a:xfrm>
          <a:prstGeom prst="leftBrace">
            <a:avLst>
              <a:gd name="adj1" fmla="val 8333"/>
              <a:gd name="adj2" fmla="val 5044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D692AC-294C-07FE-A037-94BCDA66F85B}"/>
                  </a:ext>
                </a:extLst>
              </p:cNvPr>
              <p:cNvSpPr txBox="1"/>
              <p:nvPr/>
            </p:nvSpPr>
            <p:spPr>
              <a:xfrm>
                <a:off x="820068" y="4863528"/>
                <a:ext cx="254903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/>
                  <a:t>=“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that animal is a cat”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5D692AC-294C-07FE-A037-94BCDA66F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8" y="4863528"/>
                <a:ext cx="2549031" cy="369332"/>
              </a:xfrm>
              <a:prstGeom prst="rect">
                <a:avLst/>
              </a:prstGeom>
              <a:blipFill>
                <a:blip r:embed="rId19"/>
                <a:stretch>
                  <a:fillRect t="-13333" r="-143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5C193C1-CDF5-7D7C-6948-B33C07A5DCC4}"/>
                  </a:ext>
                </a:extLst>
              </p:cNvPr>
              <p:cNvSpPr txBox="1"/>
              <p:nvPr/>
            </p:nvSpPr>
            <p:spPr>
              <a:xfrm>
                <a:off x="809839" y="5325193"/>
                <a:ext cx="312130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=“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that animal is a mammal”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5C193C1-CDF5-7D7C-6948-B33C07A5D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39" y="5325193"/>
                <a:ext cx="3121304" cy="369332"/>
              </a:xfrm>
              <a:prstGeom prst="rect">
                <a:avLst/>
              </a:prstGeom>
              <a:blipFill>
                <a:blip r:embed="rId20"/>
                <a:stretch>
                  <a:fillRect t="-13333" r="-117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0B29E2B-BC6C-9C6D-C8F0-2707DE8A74F8}"/>
                  </a:ext>
                </a:extLst>
              </p:cNvPr>
              <p:cNvSpPr txBox="1"/>
              <p:nvPr/>
            </p:nvSpPr>
            <p:spPr>
              <a:xfrm>
                <a:off x="820068" y="5821926"/>
                <a:ext cx="272036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/>
                  <a:t>=“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that animal is a bird”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0B29E2B-BC6C-9C6D-C8F0-2707DE8A7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068" y="5821926"/>
                <a:ext cx="2720360" cy="369332"/>
              </a:xfrm>
              <a:prstGeom prst="rect">
                <a:avLst/>
              </a:prstGeom>
              <a:blipFill>
                <a:blip r:embed="rId21"/>
                <a:stretch>
                  <a:fillRect t="-11475" r="-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828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B1F7ED-2518-29A8-3218-1D87270C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3B366-3499-0799-E228-AA7ACC5A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E4EEA-61C4-1FA1-C267-1F14BD3B3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"/>
          <a:stretch/>
        </p:blipFill>
        <p:spPr>
          <a:xfrm>
            <a:off x="297180" y="345081"/>
            <a:ext cx="9855348" cy="1290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E3CDE6B-6ED5-4A7A-F392-F19E69F051E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0748" y="2162813"/>
              <a:ext cx="5804874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169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522515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529389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2090057">
                      <a:extLst>
                        <a:ext uri="{9D8B030D-6E8A-4147-A177-3AD203B41FA5}">
                          <a16:colId xmlns:a16="http://schemas.microsoft.com/office/drawing/2014/main" val="1491080237"/>
                        </a:ext>
                      </a:extLst>
                    </a:gridCol>
                    <a:gridCol w="570641">
                      <a:extLst>
                        <a:ext uri="{9D8B030D-6E8A-4147-A177-3AD203B41FA5}">
                          <a16:colId xmlns:a16="http://schemas.microsoft.com/office/drawing/2014/main" val="3266901391"/>
                        </a:ext>
                      </a:extLst>
                    </a:gridCol>
                    <a:gridCol w="501889">
                      <a:extLst>
                        <a:ext uri="{9D8B030D-6E8A-4147-A177-3AD203B41FA5}">
                          <a16:colId xmlns:a16="http://schemas.microsoft.com/office/drawing/2014/main" val="1236035757"/>
                        </a:ext>
                      </a:extLst>
                    </a:gridCol>
                    <a:gridCol w="515639">
                      <a:extLst>
                        <a:ext uri="{9D8B030D-6E8A-4147-A177-3AD203B41FA5}">
                          <a16:colId xmlns:a16="http://schemas.microsoft.com/office/drawing/2014/main" val="187090619"/>
                        </a:ext>
                      </a:extLst>
                    </a:gridCol>
                    <a:gridCol w="538575">
                      <a:extLst>
                        <a:ext uri="{9D8B030D-6E8A-4147-A177-3AD203B41FA5}">
                          <a16:colId xmlns:a16="http://schemas.microsoft.com/office/drawing/2014/main" val="404862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7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445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E3CDE6B-6ED5-4A7A-F392-F19E69F051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8418705"/>
                  </p:ext>
                </p:extLst>
              </p:nvPr>
            </p:nvGraphicFramePr>
            <p:xfrm>
              <a:off x="1010748" y="2162813"/>
              <a:ext cx="5804874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169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522515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529389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2090057">
                      <a:extLst>
                        <a:ext uri="{9D8B030D-6E8A-4147-A177-3AD203B41FA5}">
                          <a16:colId xmlns:a16="http://schemas.microsoft.com/office/drawing/2014/main" val="1491080237"/>
                        </a:ext>
                      </a:extLst>
                    </a:gridCol>
                    <a:gridCol w="570641">
                      <a:extLst>
                        <a:ext uri="{9D8B030D-6E8A-4147-A177-3AD203B41FA5}">
                          <a16:colId xmlns:a16="http://schemas.microsoft.com/office/drawing/2014/main" val="3266901391"/>
                        </a:ext>
                      </a:extLst>
                    </a:gridCol>
                    <a:gridCol w="501889">
                      <a:extLst>
                        <a:ext uri="{9D8B030D-6E8A-4147-A177-3AD203B41FA5}">
                          <a16:colId xmlns:a16="http://schemas.microsoft.com/office/drawing/2014/main" val="1236035757"/>
                        </a:ext>
                      </a:extLst>
                    </a:gridCol>
                    <a:gridCol w="515639">
                      <a:extLst>
                        <a:ext uri="{9D8B030D-6E8A-4147-A177-3AD203B41FA5}">
                          <a16:colId xmlns:a16="http://schemas.microsoft.com/office/drawing/2014/main" val="187090619"/>
                        </a:ext>
                      </a:extLst>
                    </a:gridCol>
                    <a:gridCol w="538575">
                      <a:extLst>
                        <a:ext uri="{9D8B030D-6E8A-4147-A177-3AD203B41FA5}">
                          <a16:colId xmlns:a16="http://schemas.microsoft.com/office/drawing/2014/main" val="404862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8197" r="-988636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488" t="-8197" r="-911628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149" t="-8197" r="-80114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43617" t="-8197" r="-276596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30952" t="-8197" r="-11071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7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445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CFDFE56-796E-A319-289C-D894D6287C40}"/>
              </a:ext>
            </a:extLst>
          </p:cNvPr>
          <p:cNvSpPr/>
          <p:nvPr/>
        </p:nvSpPr>
        <p:spPr>
          <a:xfrm>
            <a:off x="2613660" y="2162812"/>
            <a:ext cx="2064269" cy="2595879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B856F2-47B5-4ED8-DCE6-67329B5CB6A4}"/>
                  </a:ext>
                </a:extLst>
              </p:cNvPr>
              <p:cNvSpPr txBox="1"/>
              <p:nvPr/>
            </p:nvSpPr>
            <p:spPr>
              <a:xfrm>
                <a:off x="3189025" y="2847568"/>
                <a:ext cx="749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B856F2-47B5-4ED8-DCE6-67329B5CB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025" y="2847568"/>
                <a:ext cx="749808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3876A6-3EFE-F3FB-A238-7F6359E8F26A}"/>
              </a:ext>
            </a:extLst>
          </p:cNvPr>
          <p:cNvCxnSpPr/>
          <p:nvPr/>
        </p:nvCxnSpPr>
        <p:spPr>
          <a:xfrm>
            <a:off x="2814444" y="3263066"/>
            <a:ext cx="1527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AE17B0-9A14-BE2A-B663-9A4591C04D6A}"/>
                  </a:ext>
                </a:extLst>
              </p:cNvPr>
              <p:cNvSpPr txBox="1"/>
              <p:nvPr/>
            </p:nvSpPr>
            <p:spPr>
              <a:xfrm>
                <a:off x="2669239" y="3320827"/>
                <a:ext cx="200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OR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AE17B0-9A14-BE2A-B663-9A4591C04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239" y="3320827"/>
                <a:ext cx="2008691" cy="369332"/>
              </a:xfrm>
              <a:prstGeom prst="rect">
                <a:avLst/>
              </a:prstGeom>
              <a:blipFill>
                <a:blip r:embed="rId6"/>
                <a:stretch>
                  <a:fillRect t="-13333" r="-60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3CBF64C-DA86-E558-2016-D464569B6139}"/>
              </a:ext>
            </a:extLst>
          </p:cNvPr>
          <p:cNvSpPr txBox="1"/>
          <p:nvPr/>
        </p:nvSpPr>
        <p:spPr>
          <a:xfrm>
            <a:off x="7638288" y="2385903"/>
            <a:ext cx="3974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sure whether it is needed as an axiom: the closure may be proven to exist and be unique.</a:t>
            </a:r>
          </a:p>
        </p:txBody>
      </p:sp>
    </p:spTree>
    <p:extLst>
      <p:ext uri="{BB962C8B-B14F-4D97-AF65-F5344CB8AC3E}">
        <p14:creationId xmlns:p14="http://schemas.microsoft.com/office/powerpoint/2010/main" val="3716707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F07140-A474-D83A-7AA1-D5E41A6F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262B51-475A-05DD-12AA-FE8D2426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EA76A-6FF8-6E56-7D1D-1B0CF4DDE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6" y="197045"/>
            <a:ext cx="8636763" cy="1586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4B6490-1618-A17A-EE95-35CE49556A9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0748" y="2162813"/>
              <a:ext cx="5804874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169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522515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529389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2090057">
                      <a:extLst>
                        <a:ext uri="{9D8B030D-6E8A-4147-A177-3AD203B41FA5}">
                          <a16:colId xmlns:a16="http://schemas.microsoft.com/office/drawing/2014/main" val="1491080237"/>
                        </a:ext>
                      </a:extLst>
                    </a:gridCol>
                    <a:gridCol w="570641">
                      <a:extLst>
                        <a:ext uri="{9D8B030D-6E8A-4147-A177-3AD203B41FA5}">
                          <a16:colId xmlns:a16="http://schemas.microsoft.com/office/drawing/2014/main" val="3266901391"/>
                        </a:ext>
                      </a:extLst>
                    </a:gridCol>
                    <a:gridCol w="501889">
                      <a:extLst>
                        <a:ext uri="{9D8B030D-6E8A-4147-A177-3AD203B41FA5}">
                          <a16:colId xmlns:a16="http://schemas.microsoft.com/office/drawing/2014/main" val="1236035757"/>
                        </a:ext>
                      </a:extLst>
                    </a:gridCol>
                    <a:gridCol w="515639">
                      <a:extLst>
                        <a:ext uri="{9D8B030D-6E8A-4147-A177-3AD203B41FA5}">
                          <a16:colId xmlns:a16="http://schemas.microsoft.com/office/drawing/2014/main" val="187090619"/>
                        </a:ext>
                      </a:extLst>
                    </a:gridCol>
                    <a:gridCol w="538575">
                      <a:extLst>
                        <a:ext uri="{9D8B030D-6E8A-4147-A177-3AD203B41FA5}">
                          <a16:colId xmlns:a16="http://schemas.microsoft.com/office/drawing/2014/main" val="404862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7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445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6F4B6490-1618-A17A-EE95-35CE49556A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4254885"/>
                  </p:ext>
                </p:extLst>
              </p:nvPr>
            </p:nvGraphicFramePr>
            <p:xfrm>
              <a:off x="1010748" y="2162813"/>
              <a:ext cx="5804874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6169">
                      <a:extLst>
                        <a:ext uri="{9D8B030D-6E8A-4147-A177-3AD203B41FA5}">
                          <a16:colId xmlns:a16="http://schemas.microsoft.com/office/drawing/2014/main" val="358214388"/>
                        </a:ext>
                      </a:extLst>
                    </a:gridCol>
                    <a:gridCol w="522515">
                      <a:extLst>
                        <a:ext uri="{9D8B030D-6E8A-4147-A177-3AD203B41FA5}">
                          <a16:colId xmlns:a16="http://schemas.microsoft.com/office/drawing/2014/main" val="2388800038"/>
                        </a:ext>
                      </a:extLst>
                    </a:gridCol>
                    <a:gridCol w="529389">
                      <a:extLst>
                        <a:ext uri="{9D8B030D-6E8A-4147-A177-3AD203B41FA5}">
                          <a16:colId xmlns:a16="http://schemas.microsoft.com/office/drawing/2014/main" val="2696838345"/>
                        </a:ext>
                      </a:extLst>
                    </a:gridCol>
                    <a:gridCol w="2090057">
                      <a:extLst>
                        <a:ext uri="{9D8B030D-6E8A-4147-A177-3AD203B41FA5}">
                          <a16:colId xmlns:a16="http://schemas.microsoft.com/office/drawing/2014/main" val="1491080237"/>
                        </a:ext>
                      </a:extLst>
                    </a:gridCol>
                    <a:gridCol w="570641">
                      <a:extLst>
                        <a:ext uri="{9D8B030D-6E8A-4147-A177-3AD203B41FA5}">
                          <a16:colId xmlns:a16="http://schemas.microsoft.com/office/drawing/2014/main" val="3266901391"/>
                        </a:ext>
                      </a:extLst>
                    </a:gridCol>
                    <a:gridCol w="501889">
                      <a:extLst>
                        <a:ext uri="{9D8B030D-6E8A-4147-A177-3AD203B41FA5}">
                          <a16:colId xmlns:a16="http://schemas.microsoft.com/office/drawing/2014/main" val="1236035757"/>
                        </a:ext>
                      </a:extLst>
                    </a:gridCol>
                    <a:gridCol w="515639">
                      <a:extLst>
                        <a:ext uri="{9D8B030D-6E8A-4147-A177-3AD203B41FA5}">
                          <a16:colId xmlns:a16="http://schemas.microsoft.com/office/drawing/2014/main" val="187090619"/>
                        </a:ext>
                      </a:extLst>
                    </a:gridCol>
                    <a:gridCol w="538575">
                      <a:extLst>
                        <a:ext uri="{9D8B030D-6E8A-4147-A177-3AD203B41FA5}">
                          <a16:colId xmlns:a16="http://schemas.microsoft.com/office/drawing/2014/main" val="40486292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36" t="-8197" r="-988636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3488" t="-8197" r="-911628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1149" t="-8197" r="-801149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43617" t="-8197" r="-276596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30952" t="-8197" r="-110714" b="-6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21101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52852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8051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676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17265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445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496344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1E71022-E453-E322-955B-BE7A835F2C32}"/>
              </a:ext>
            </a:extLst>
          </p:cNvPr>
          <p:cNvSpPr/>
          <p:nvPr/>
        </p:nvSpPr>
        <p:spPr>
          <a:xfrm>
            <a:off x="2613660" y="2162812"/>
            <a:ext cx="2064269" cy="2595879"/>
          </a:xfrm>
          <a:prstGeom prst="rect">
            <a:avLst/>
          </a:prstGeom>
          <a:solidFill>
            <a:schemeClr val="dk1">
              <a:alpha val="8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9C0DE3-266B-9E74-96DD-3F4F61AB4114}"/>
                  </a:ext>
                </a:extLst>
              </p:cNvPr>
              <p:cNvSpPr txBox="1"/>
              <p:nvPr/>
            </p:nvSpPr>
            <p:spPr>
              <a:xfrm>
                <a:off x="3189025" y="2847568"/>
                <a:ext cx="749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𝔹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9C0DE3-266B-9E74-96DD-3F4F61AB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025" y="2847568"/>
                <a:ext cx="749808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B5E671-1E47-9408-9B0B-DFF447859B46}"/>
              </a:ext>
            </a:extLst>
          </p:cNvPr>
          <p:cNvCxnSpPr/>
          <p:nvPr/>
        </p:nvCxnSpPr>
        <p:spPr>
          <a:xfrm>
            <a:off x="2814444" y="3263066"/>
            <a:ext cx="1527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DB36BC-569C-870A-27A4-77783FAA9891}"/>
                  </a:ext>
                </a:extLst>
              </p:cNvPr>
              <p:cNvSpPr txBox="1"/>
              <p:nvPr/>
            </p:nvSpPr>
            <p:spPr>
              <a:xfrm>
                <a:off x="2669239" y="3320827"/>
                <a:ext cx="2008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OR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DB36BC-569C-870A-27A4-77783FAA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239" y="3320827"/>
                <a:ext cx="2008691" cy="369332"/>
              </a:xfrm>
              <a:prstGeom prst="rect">
                <a:avLst/>
              </a:prstGeom>
              <a:blipFill>
                <a:blip r:embed="rId6"/>
                <a:stretch>
                  <a:fillRect t="-13333" r="-608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00057F-14DF-6CF2-CD4A-1C22A7021688}"/>
              </a:ext>
            </a:extLst>
          </p:cNvPr>
          <p:cNvCxnSpPr/>
          <p:nvPr/>
        </p:nvCxnSpPr>
        <p:spPr>
          <a:xfrm>
            <a:off x="2814444" y="2452298"/>
            <a:ext cx="15270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28D25-1B91-EFED-CB87-5101BCB7DD78}"/>
                  </a:ext>
                </a:extLst>
              </p:cNvPr>
              <p:cNvSpPr txBox="1"/>
              <p:nvPr/>
            </p:nvSpPr>
            <p:spPr>
              <a:xfrm>
                <a:off x="2987857" y="2067280"/>
                <a:ext cx="7498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1E28D25-1B91-EFED-CB87-5101BCB7D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57" y="2067280"/>
                <a:ext cx="749808" cy="369332"/>
              </a:xfrm>
              <a:prstGeom prst="rect">
                <a:avLst/>
              </a:prstGeom>
              <a:blipFill>
                <a:blip r:embed="rId7"/>
                <a:stretch>
                  <a:fillRect l="-2439" r="-7561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468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B97446-10EF-CAFE-79F9-CAB1748C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13C39-111A-08BF-CA79-2DDCF689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E26B3-8ED1-EAC0-7FA9-136FC38F7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"/>
          <a:stretch/>
        </p:blipFill>
        <p:spPr>
          <a:xfrm>
            <a:off x="372979" y="373566"/>
            <a:ext cx="9661359" cy="1027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86741C-DE95-8014-2EF5-98A5B884B153}"/>
              </a:ext>
            </a:extLst>
          </p:cNvPr>
          <p:cNvSpPr txBox="1"/>
          <p:nvPr/>
        </p:nvSpPr>
        <p:spPr>
          <a:xfrm>
            <a:off x="8005544" y="1759982"/>
            <a:ext cx="3386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a 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02BB5-897C-69A3-C67B-32ED07F31B50}"/>
              </a:ext>
            </a:extLst>
          </p:cNvPr>
          <p:cNvSpPr txBox="1"/>
          <p:nvPr/>
        </p:nvSpPr>
        <p:spPr>
          <a:xfrm>
            <a:off x="7673723" y="2970310"/>
            <a:ext cx="404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not a cat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8165" y="1782867"/>
              <a:ext cx="138909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4545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694545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5437403"/>
                  </p:ext>
                </p:extLst>
              </p:nvPr>
            </p:nvGraphicFramePr>
            <p:xfrm>
              <a:off x="778165" y="1782867"/>
              <a:ext cx="138909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94545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694545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70" t="-1639" r="-10260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54" t="-1639" r="-3509" b="-2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40380753"/>
                  </p:ext>
                </p:extLst>
              </p:nvPr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05" t="-8197" r="-70722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8197" r="-59881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410" t="-8197" r="-5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2410" t="-8197" r="-4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02410" t="-8197" r="-3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96429" t="-8197" r="-202381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03614" t="-8197" r="-10481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/>
              <p:nvPr/>
            </p:nvSpPr>
            <p:spPr>
              <a:xfrm>
                <a:off x="4277242" y="445715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242" y="4457157"/>
                <a:ext cx="48282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FE3E5C-B66F-2E01-5BB1-AFF9A51C861E}"/>
              </a:ext>
            </a:extLst>
          </p:cNvPr>
          <p:cNvSpPr/>
          <p:nvPr/>
        </p:nvSpPr>
        <p:spPr>
          <a:xfrm>
            <a:off x="3455287" y="4503248"/>
            <a:ext cx="2138183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665B34-390E-096E-CA5C-4FADBEC70DDE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9698604" y="2344757"/>
            <a:ext cx="1" cy="625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5EAD30-B817-F5F5-2623-8258C430D7EA}"/>
                  </a:ext>
                </a:extLst>
              </p:cNvPr>
              <p:cNvSpPr txBox="1"/>
              <p:nvPr/>
            </p:nvSpPr>
            <p:spPr>
              <a:xfrm>
                <a:off x="9698604" y="2339127"/>
                <a:ext cx="482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5EAD30-B817-F5F5-2623-8258C430D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604" y="2339127"/>
                <a:ext cx="48282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207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B97446-10EF-CAFE-79F9-CAB1748C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13C39-111A-08BF-CA79-2DDCF689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6741C-DE95-8014-2EF5-98A5B884B153}"/>
              </a:ext>
            </a:extLst>
          </p:cNvPr>
          <p:cNvSpPr txBox="1"/>
          <p:nvPr/>
        </p:nvSpPr>
        <p:spPr>
          <a:xfrm>
            <a:off x="7755608" y="1822278"/>
            <a:ext cx="2154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That animal</a:t>
            </a:r>
            <a:br>
              <a:rPr lang="en-US" sz="3200" dirty="0"/>
            </a:br>
            <a:r>
              <a:rPr lang="en-US" sz="3200" dirty="0"/>
              <a:t>is a 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02BB5-897C-69A3-C67B-32ED07F31B50}"/>
              </a:ext>
            </a:extLst>
          </p:cNvPr>
          <p:cNvSpPr txBox="1"/>
          <p:nvPr/>
        </p:nvSpPr>
        <p:spPr>
          <a:xfrm>
            <a:off x="7673723" y="3409222"/>
            <a:ext cx="434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That animal is a black cat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8164" y="1782867"/>
              <a:ext cx="166023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556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420624">
                      <a:extLst>
                        <a:ext uri="{9D8B030D-6E8A-4147-A177-3AD203B41FA5}">
                          <a16:colId xmlns:a16="http://schemas.microsoft.com/office/drawing/2014/main" val="3337931764"/>
                        </a:ext>
                      </a:extLst>
                    </a:gridCol>
                    <a:gridCol w="829056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3997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2835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365862"/>
                  </p:ext>
                </p:extLst>
              </p:nvPr>
            </p:nvGraphicFramePr>
            <p:xfrm>
              <a:off x="778164" y="1782867"/>
              <a:ext cx="166023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556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420624">
                      <a:extLst>
                        <a:ext uri="{9D8B030D-6E8A-4147-A177-3AD203B41FA5}">
                          <a16:colId xmlns:a16="http://schemas.microsoft.com/office/drawing/2014/main" val="3337931764"/>
                        </a:ext>
                      </a:extLst>
                    </a:gridCol>
                    <a:gridCol w="829056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1" t="-1639" r="-30882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639" r="-204348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71" t="-1639" r="-3676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3997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28357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05" t="-8197" r="-70722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8197" r="-59881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2410" t="-8197" r="-5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410" t="-8197" r="-4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2410" t="-8197" r="-3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6429" t="-8197" r="-202381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3614" t="-8197" r="-10481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/>
              <p:nvPr/>
            </p:nvSpPr>
            <p:spPr>
              <a:xfrm>
                <a:off x="4720833" y="4482907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833" y="4482907"/>
                <a:ext cx="43473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FE3E5C-B66F-2E01-5BB1-AFF9A51C861E}"/>
              </a:ext>
            </a:extLst>
          </p:cNvPr>
          <p:cNvSpPr/>
          <p:nvPr/>
        </p:nvSpPr>
        <p:spPr>
          <a:xfrm>
            <a:off x="3572256" y="4482907"/>
            <a:ext cx="2515341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665B34-390E-096E-CA5C-4FADBEC70DD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832698" y="2899496"/>
            <a:ext cx="835558" cy="509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20DB37A-5D4D-FE65-797C-799C03A651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"/>
          <a:stretch/>
        </p:blipFill>
        <p:spPr>
          <a:xfrm>
            <a:off x="372978" y="275074"/>
            <a:ext cx="9661359" cy="127937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10262C-D85B-84EC-51E7-6DADB9A35159}"/>
              </a:ext>
            </a:extLst>
          </p:cNvPr>
          <p:cNvSpPr/>
          <p:nvPr/>
        </p:nvSpPr>
        <p:spPr>
          <a:xfrm>
            <a:off x="3949414" y="4482907"/>
            <a:ext cx="2138183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E8446-7A2C-9054-2B65-3B379B70AAD9}"/>
              </a:ext>
            </a:extLst>
          </p:cNvPr>
          <p:cNvSpPr txBox="1"/>
          <p:nvPr/>
        </p:nvSpPr>
        <p:spPr>
          <a:xfrm>
            <a:off x="9991672" y="1822278"/>
            <a:ext cx="2154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That animal</a:t>
            </a:r>
            <a:br>
              <a:rPr lang="en-US" sz="3200" dirty="0"/>
            </a:br>
            <a:r>
              <a:rPr lang="en-US" sz="3200" dirty="0"/>
              <a:t>is black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38ACDD-6FD8-CDD6-CB30-2BF1AA2CC84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088880" y="2899496"/>
            <a:ext cx="979882" cy="509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40337B-48F6-2C6A-F356-1E099D22A56E}"/>
                  </a:ext>
                </a:extLst>
              </p:cNvPr>
              <p:cNvSpPr txBox="1"/>
              <p:nvPr/>
            </p:nvSpPr>
            <p:spPr>
              <a:xfrm>
                <a:off x="9692420" y="2923526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40337B-48F6-2C6A-F356-1E099D22A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420" y="2923526"/>
                <a:ext cx="43473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333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B97446-10EF-CAFE-79F9-CAB1748C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13C39-111A-08BF-CA79-2DDCF689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6741C-DE95-8014-2EF5-98A5B884B153}"/>
              </a:ext>
            </a:extLst>
          </p:cNvPr>
          <p:cNvSpPr txBox="1"/>
          <p:nvPr/>
        </p:nvSpPr>
        <p:spPr>
          <a:xfrm>
            <a:off x="7755608" y="1822278"/>
            <a:ext cx="2154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That animal</a:t>
            </a:r>
            <a:br>
              <a:rPr lang="en-US" sz="3200" dirty="0"/>
            </a:br>
            <a:r>
              <a:rPr lang="en-US" sz="3200" dirty="0"/>
              <a:t>is a cat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02BB5-897C-69A3-C67B-32ED07F31B50}"/>
              </a:ext>
            </a:extLst>
          </p:cNvPr>
          <p:cNvSpPr txBox="1"/>
          <p:nvPr/>
        </p:nvSpPr>
        <p:spPr>
          <a:xfrm>
            <a:off x="7673723" y="3409222"/>
            <a:ext cx="45440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That animal is a cat or a dog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8164" y="1782867"/>
              <a:ext cx="166023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556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420624">
                      <a:extLst>
                        <a:ext uri="{9D8B030D-6E8A-4147-A177-3AD203B41FA5}">
                          <a16:colId xmlns:a16="http://schemas.microsoft.com/office/drawing/2014/main" val="3337931764"/>
                        </a:ext>
                      </a:extLst>
                    </a:gridCol>
                    <a:gridCol w="829056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3997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2835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0ED84D3-10F9-B1EB-0F9D-E453B18849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2175918"/>
                  </p:ext>
                </p:extLst>
              </p:nvPr>
            </p:nvGraphicFramePr>
            <p:xfrm>
              <a:off x="778164" y="1782867"/>
              <a:ext cx="1660236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0556">
                      <a:extLst>
                        <a:ext uri="{9D8B030D-6E8A-4147-A177-3AD203B41FA5}">
                          <a16:colId xmlns:a16="http://schemas.microsoft.com/office/drawing/2014/main" val="3455100163"/>
                        </a:ext>
                      </a:extLst>
                    </a:gridCol>
                    <a:gridCol w="420624">
                      <a:extLst>
                        <a:ext uri="{9D8B030D-6E8A-4147-A177-3AD203B41FA5}">
                          <a16:colId xmlns:a16="http://schemas.microsoft.com/office/drawing/2014/main" val="3337931764"/>
                        </a:ext>
                      </a:extLst>
                    </a:gridCol>
                    <a:gridCol w="829056">
                      <a:extLst>
                        <a:ext uri="{9D8B030D-6E8A-4147-A177-3AD203B41FA5}">
                          <a16:colId xmlns:a16="http://schemas.microsoft.com/office/drawing/2014/main" val="137221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1" t="-1639" r="-30882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639" r="-204348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471" t="-1639" r="-3676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05107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7447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740607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63997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28357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7274EA-2A9F-0A12-D648-C34D571D62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9647" y="1782867"/>
              <a:ext cx="4049760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205" t="-8197" r="-70722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8197" r="-598810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2410" t="-8197" r="-5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2410" t="-8197" r="-4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2410" t="-8197" r="-306024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6429" t="-8197" r="-202381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03614" t="-8197" r="-104819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39423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6134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/>
              <p:nvPr/>
            </p:nvSpPr>
            <p:spPr>
              <a:xfrm>
                <a:off x="4720833" y="4482907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A8C2BD-0D17-EAB7-91F9-9447063CC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833" y="4482907"/>
                <a:ext cx="43473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FE3E5C-B66F-2E01-5BB1-AFF9A51C861E}"/>
              </a:ext>
            </a:extLst>
          </p:cNvPr>
          <p:cNvSpPr/>
          <p:nvPr/>
        </p:nvSpPr>
        <p:spPr>
          <a:xfrm>
            <a:off x="3572256" y="4482907"/>
            <a:ext cx="2932176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665B34-390E-096E-CA5C-4FADBEC70DD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832698" y="2899496"/>
            <a:ext cx="835558" cy="509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10262C-D85B-84EC-51E7-6DADB9A35159}"/>
              </a:ext>
            </a:extLst>
          </p:cNvPr>
          <p:cNvSpPr/>
          <p:nvPr/>
        </p:nvSpPr>
        <p:spPr>
          <a:xfrm>
            <a:off x="3949414" y="4482907"/>
            <a:ext cx="2555018" cy="453854"/>
          </a:xfrm>
          <a:custGeom>
            <a:avLst/>
            <a:gdLst>
              <a:gd name="connsiteX0" fmla="*/ 0 w 2138183"/>
              <a:gd name="connsiteY0" fmla="*/ 20626 h 405680"/>
              <a:gd name="connsiteX1" fmla="*/ 831897 w 2138183"/>
              <a:gd name="connsiteY1" fmla="*/ 405636 h 405680"/>
              <a:gd name="connsiteX2" fmla="*/ 2138183 w 2138183"/>
              <a:gd name="connsiteY2" fmla="*/ 0 h 405680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798"/>
              <a:gd name="connsiteX1" fmla="*/ 1058778 w 2138183"/>
              <a:gd name="connsiteY1" fmla="*/ 453762 h 453798"/>
              <a:gd name="connsiteX2" fmla="*/ 2138183 w 2138183"/>
              <a:gd name="connsiteY2" fmla="*/ 0 h 453798"/>
              <a:gd name="connsiteX0" fmla="*/ 0 w 2138183"/>
              <a:gd name="connsiteY0" fmla="*/ 20626 h 453854"/>
              <a:gd name="connsiteX1" fmla="*/ 1058778 w 2138183"/>
              <a:gd name="connsiteY1" fmla="*/ 453762 h 453854"/>
              <a:gd name="connsiteX2" fmla="*/ 2138183 w 2138183"/>
              <a:gd name="connsiteY2" fmla="*/ 0 h 4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8183" h="453854">
                <a:moveTo>
                  <a:pt x="0" y="20626"/>
                </a:moveTo>
                <a:cubicBezTo>
                  <a:pt x="244641" y="366104"/>
                  <a:pt x="702414" y="457200"/>
                  <a:pt x="1058778" y="453762"/>
                </a:cubicBezTo>
                <a:cubicBezTo>
                  <a:pt x="1415142" y="450324"/>
                  <a:pt x="1917604" y="359228"/>
                  <a:pt x="2138183" y="0"/>
                </a:cubicBezTo>
              </a:path>
            </a:pathLst>
          </a:cu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E8446-7A2C-9054-2B65-3B379B70AAD9}"/>
              </a:ext>
            </a:extLst>
          </p:cNvPr>
          <p:cNvSpPr txBox="1"/>
          <p:nvPr/>
        </p:nvSpPr>
        <p:spPr>
          <a:xfrm>
            <a:off x="9991672" y="1822278"/>
            <a:ext cx="21541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That animal</a:t>
            </a:r>
            <a:br>
              <a:rPr lang="en-US" sz="3200" dirty="0"/>
            </a:br>
            <a:r>
              <a:rPr lang="en-US" sz="3200" dirty="0"/>
              <a:t>is a dog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38ACDD-6FD8-CDD6-CB30-2BF1AA2CC84E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088880" y="2899496"/>
            <a:ext cx="979882" cy="509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FB23DA-F3F4-CFFC-B794-615A1C907E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"/>
          <a:stretch/>
        </p:blipFill>
        <p:spPr>
          <a:xfrm>
            <a:off x="372978" y="256776"/>
            <a:ext cx="9515275" cy="1293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6089CF-35D5-7C22-D74F-9A9580DA3FB9}"/>
                  </a:ext>
                </a:extLst>
              </p:cNvPr>
              <p:cNvSpPr txBox="1"/>
              <p:nvPr/>
            </p:nvSpPr>
            <p:spPr>
              <a:xfrm>
                <a:off x="9692420" y="2957302"/>
                <a:ext cx="4347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∨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6089CF-35D5-7C22-D74F-9A9580DA3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420" y="2957302"/>
                <a:ext cx="434734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448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0DBD09A-987D-D7A7-E0DB-E06B8E2DF3CE}"/>
              </a:ext>
            </a:extLst>
          </p:cNvPr>
          <p:cNvSpPr txBox="1"/>
          <p:nvPr/>
        </p:nvSpPr>
        <p:spPr>
          <a:xfrm>
            <a:off x="945077" y="385948"/>
            <a:ext cx="10301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If physics is about creating models of empirical reality, the foundations of physics should be a theory of models of empirical reality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6395CC-1690-1F2B-2875-E10A9FFDC24C}"/>
              </a:ext>
            </a:extLst>
          </p:cNvPr>
          <p:cNvSpPr txBox="1"/>
          <p:nvPr/>
        </p:nvSpPr>
        <p:spPr>
          <a:xfrm>
            <a:off x="2143497" y="2963401"/>
            <a:ext cx="7000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Requirements of experimental verification, assumptions of each theory, realm of validity of assumptions, …</a:t>
            </a:r>
          </a:p>
        </p:txBody>
      </p:sp>
    </p:spTree>
    <p:extLst>
      <p:ext uri="{BB962C8B-B14F-4D97-AF65-F5344CB8AC3E}">
        <p14:creationId xmlns:p14="http://schemas.microsoft.com/office/powerpoint/2010/main" val="977611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A173A-1139-34BB-549A-E08DCB0EE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3E8E9-66A4-35D6-1D7F-F7340740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8F1B5-5734-70AF-B592-F3516EC8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0" y="298183"/>
            <a:ext cx="8060719" cy="2736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A808D-A2F6-8CF7-7AC0-91217AC9A06A}"/>
              </a:ext>
            </a:extLst>
          </p:cNvPr>
          <p:cNvSpPr txBox="1"/>
          <p:nvPr/>
        </p:nvSpPr>
        <p:spPr>
          <a:xfrm>
            <a:off x="343900" y="3238352"/>
            <a:ext cx="836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Recovers the standard structure for classical logic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CFCA8-F667-C5DA-1A1E-2CFD1BA3654B}"/>
              </a:ext>
            </a:extLst>
          </p:cNvPr>
          <p:cNvSpPr txBox="1"/>
          <p:nvPr/>
        </p:nvSpPr>
        <p:spPr>
          <a:xfrm>
            <a:off x="636509" y="3957680"/>
            <a:ext cx="83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how many properties are part of the definition of a Boolean algebra: if that had been our starting point, we would have had to justify every single one, which is cumbersome and not particularly enlightening </a:t>
            </a:r>
          </a:p>
        </p:txBody>
      </p:sp>
    </p:spTree>
    <p:extLst>
      <p:ext uri="{BB962C8B-B14F-4D97-AF65-F5344CB8AC3E}">
        <p14:creationId xmlns:p14="http://schemas.microsoft.com/office/powerpoint/2010/main" val="18692728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DC7F32-6C7E-40C6-364E-E5BE9370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955AC-CC6B-50E0-599A-3F02185A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6B4DB-51FF-8843-566B-FD6965CF3D25}"/>
              </a:ext>
            </a:extLst>
          </p:cNvPr>
          <p:cNvSpPr txBox="1"/>
          <p:nvPr/>
        </p:nvSpPr>
        <p:spPr>
          <a:xfrm>
            <a:off x="233657" y="146304"/>
            <a:ext cx="11724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Functions in a Boolean algebra have a standard representation important for 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CB04576-1DAB-1531-15BC-EC37BB0315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732394"/>
                  </p:ext>
                </p:extLst>
              </p:nvPr>
            </p:nvGraphicFramePr>
            <p:xfrm>
              <a:off x="1078783" y="1201348"/>
              <a:ext cx="404976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5CB04576-1DAB-1531-15BC-EC37BB0315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0732394"/>
                  </p:ext>
                </p:extLst>
              </p:nvPr>
            </p:nvGraphicFramePr>
            <p:xfrm>
              <a:off x="1078783" y="1201348"/>
              <a:ext cx="404976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1639" r="-707229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639" r="-598810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410" t="-1639" r="-506024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2410" t="-1639" r="-406024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2410" t="-1639" r="-306024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429" t="-1639" r="-202381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03614" t="-1639" r="-104819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03614" t="-1639" r="-4819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F94823-0420-0BD2-927C-BB4BA133065A}"/>
              </a:ext>
            </a:extLst>
          </p:cNvPr>
          <p:cNvCxnSpPr>
            <a:cxnSpLocks/>
          </p:cNvCxnSpPr>
          <p:nvPr/>
        </p:nvCxnSpPr>
        <p:spPr>
          <a:xfrm flipV="1">
            <a:off x="2407920" y="3194304"/>
            <a:ext cx="499872" cy="353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BCDB26-EC7F-2837-2610-281B8F756EDB}"/>
                  </a:ext>
                </a:extLst>
              </p:cNvPr>
              <p:cNvSpPr txBox="1"/>
              <p:nvPr/>
            </p:nvSpPr>
            <p:spPr>
              <a:xfrm>
                <a:off x="713232" y="3547872"/>
                <a:ext cx="2587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dirty="0"/>
                  <a:t> is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BCDB26-EC7F-2837-2610-281B8F756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32" y="3547872"/>
                <a:ext cx="2587503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A17F1-B38D-FB6E-723F-AE5A8C787584}"/>
                  </a:ext>
                </a:extLst>
              </p:cNvPr>
              <p:cNvSpPr txBox="1"/>
              <p:nvPr/>
            </p:nvSpPr>
            <p:spPr>
              <a:xfrm>
                <a:off x="3858768" y="3587372"/>
                <a:ext cx="3316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dirty="0"/>
                  <a:t> is the disjunction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3A17F1-B38D-FB6E-723F-AE5A8C787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768" y="3587372"/>
                <a:ext cx="3316164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E863A9-B2C9-C923-E50F-98B7DBEB2C99}"/>
              </a:ext>
            </a:extLst>
          </p:cNvPr>
          <p:cNvCxnSpPr>
            <a:cxnSpLocks/>
          </p:cNvCxnSpPr>
          <p:nvPr/>
        </p:nvCxnSpPr>
        <p:spPr>
          <a:xfrm flipH="1" flipV="1">
            <a:off x="4187952" y="3227832"/>
            <a:ext cx="829056" cy="286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B4A12E-19F0-B235-3234-EE78344A21CC}"/>
                  </a:ext>
                </a:extLst>
              </p:cNvPr>
              <p:cNvSpPr txBox="1"/>
              <p:nvPr/>
            </p:nvSpPr>
            <p:spPr>
              <a:xfrm>
                <a:off x="5809488" y="909052"/>
                <a:ext cx="51450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each picks a line of the table, and can be expressed as the conjunction that takes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once, negated or not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B4A12E-19F0-B235-3234-EE78344A2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488" y="909052"/>
                <a:ext cx="5145024" cy="923330"/>
              </a:xfrm>
              <a:prstGeom prst="rect">
                <a:avLst/>
              </a:prstGeom>
              <a:blipFill>
                <a:blip r:embed="rId5"/>
                <a:stretch>
                  <a:fillRect l="-94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40D9DB-BD40-94DE-E4C7-AEC903D3B444}"/>
                  </a:ext>
                </a:extLst>
              </p:cNvPr>
              <p:cNvSpPr txBox="1"/>
              <p:nvPr/>
            </p:nvSpPr>
            <p:spPr>
              <a:xfrm>
                <a:off x="6492239" y="1936465"/>
                <a:ext cx="26090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∧¬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∧¬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40D9DB-BD40-94DE-E4C7-AEC903D3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39" y="1936465"/>
                <a:ext cx="2609089" cy="12003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3B3E0C-34F4-D386-4A35-4F4D03EC7E86}"/>
                  </a:ext>
                </a:extLst>
              </p:cNvPr>
              <p:cNvSpPr txBox="1"/>
              <p:nvPr/>
            </p:nvSpPr>
            <p:spPr>
              <a:xfrm>
                <a:off x="3356263" y="4029732"/>
                <a:ext cx="5868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∨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∧¬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3B3E0C-34F4-D386-4A35-4F4D03EC7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263" y="4029732"/>
                <a:ext cx="586814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1301842-F174-ADC4-A2F2-1D921158676C}"/>
              </a:ext>
            </a:extLst>
          </p:cNvPr>
          <p:cNvSpPr txBox="1"/>
          <p:nvPr/>
        </p:nvSpPr>
        <p:spPr>
          <a:xfrm>
            <a:off x="9015984" y="2202100"/>
            <a:ext cx="1586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minterms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5E918-ED14-9ACC-9F93-E42532C5690B}"/>
              </a:ext>
            </a:extLst>
          </p:cNvPr>
          <p:cNvSpPr txBox="1"/>
          <p:nvPr/>
        </p:nvSpPr>
        <p:spPr>
          <a:xfrm>
            <a:off x="4328160" y="4407668"/>
            <a:ext cx="3661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disjunctive normal form</a:t>
            </a:r>
          </a:p>
        </p:txBody>
      </p:sp>
    </p:spTree>
    <p:extLst>
      <p:ext uri="{BB962C8B-B14F-4D97-AF65-F5344CB8AC3E}">
        <p14:creationId xmlns:p14="http://schemas.microsoft.com/office/powerpoint/2010/main" val="306002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5216-23D7-5A3D-FF8F-EDA6B9EE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B914-F7F9-E8B1-F8B0-65851756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Semantics define which assignments are possible on a given context</a:t>
            </a:r>
          </a:p>
          <a:p>
            <a:r>
              <a:rPr lang="en-US" dirty="0"/>
              <a:t>The possible assignments define the logical relationships and operations</a:t>
            </a:r>
          </a:p>
          <a:p>
            <a:r>
              <a:rPr lang="en-US" dirty="0"/>
              <a:t>The possible assignments describe “what could happen”, which is inherently tied to the model</a:t>
            </a:r>
          </a:p>
          <a:p>
            <a:pPr lvl="1"/>
            <a:r>
              <a:rPr lang="en-US" dirty="0"/>
              <a:t>Certainty, equivalence, narrowness, </a:t>
            </a:r>
            <a:r>
              <a:rPr lang="en-US" dirty="0" err="1"/>
              <a:t>etc</a:t>
            </a:r>
            <a:r>
              <a:rPr lang="en-US" dirty="0"/>
              <a:t>… are all </a:t>
            </a:r>
            <a:r>
              <a:rPr lang="en-US" dirty="0" err="1"/>
              <a:t>metaconcepts</a:t>
            </a:r>
            <a:r>
              <a:rPr lang="en-US" dirty="0"/>
              <a:t> about the theory</a:t>
            </a:r>
          </a:p>
          <a:p>
            <a:r>
              <a:rPr lang="en-US" dirty="0"/>
              <a:t>TODOs</a:t>
            </a:r>
          </a:p>
          <a:p>
            <a:pPr lvl="1"/>
            <a:r>
              <a:rPr lang="en-US" dirty="0"/>
              <a:t>Statement equivalence should be defined before functions on statements</a:t>
            </a:r>
            <a:br>
              <a:rPr lang="en-US" dirty="0"/>
            </a:br>
            <a:r>
              <a:rPr lang="en-US" dirty="0"/>
              <a:t>(technically, they should be operations on equivalence classes)</a:t>
            </a:r>
          </a:p>
        </p:txBody>
      </p:sp>
    </p:spTree>
    <p:extLst>
      <p:ext uri="{BB962C8B-B14F-4D97-AF65-F5344CB8AC3E}">
        <p14:creationId xmlns:p14="http://schemas.microsoft.com/office/powerpoint/2010/main" val="3178820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5AA6-6A80-288A-ED2F-2D37DC91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verifiability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DE5CE-856F-8A80-6672-9263A28E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0D31A-7194-8549-3919-40BFFC3B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A0D7E-ADCC-88CA-5217-A37B1824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98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B86BF1D-B283-4E90-985B-177189039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845" y="2522747"/>
            <a:ext cx="5993768" cy="70614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D56907F-4F03-40FC-B139-60F75ADA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30" y="4737001"/>
            <a:ext cx="5993768" cy="8885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FB0B8CB-845B-4419-97F7-FC6C1BDF2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52" y="118158"/>
            <a:ext cx="6001620" cy="14533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5C21A1-1E07-4DDB-A61D-804913B4F591}"/>
              </a:ext>
            </a:extLst>
          </p:cNvPr>
          <p:cNvGrpSpPr/>
          <p:nvPr/>
        </p:nvGrpSpPr>
        <p:grpSpPr>
          <a:xfrm>
            <a:off x="6463285" y="250202"/>
            <a:ext cx="2005639" cy="897425"/>
            <a:chOff x="7683803" y="1294923"/>
            <a:chExt cx="3815947" cy="170744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C31CD59-15B1-48D0-9865-3724838BE8AA}"/>
                </a:ext>
              </a:extLst>
            </p:cNvPr>
            <p:cNvSpPr/>
            <p:nvPr/>
          </p:nvSpPr>
          <p:spPr>
            <a:xfrm>
              <a:off x="7683803" y="1294923"/>
              <a:ext cx="3815947" cy="1707449"/>
            </a:xfrm>
            <a:prstGeom prst="ellipse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3FBD51B-F3B0-47CB-A466-E8D47CD23CCC}"/>
                </a:ext>
              </a:extLst>
            </p:cNvPr>
            <p:cNvSpPr/>
            <p:nvPr/>
          </p:nvSpPr>
          <p:spPr>
            <a:xfrm>
              <a:off x="8740999" y="2704051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C60FB7-111D-4596-9890-05F1BD47CA24}"/>
                </a:ext>
              </a:extLst>
            </p:cNvPr>
            <p:cNvSpPr/>
            <p:nvPr/>
          </p:nvSpPr>
          <p:spPr>
            <a:xfrm>
              <a:off x="10406680" y="2366618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89C619-43FD-4BC8-B47E-285CFF9217DE}"/>
                </a:ext>
              </a:extLst>
            </p:cNvPr>
            <p:cNvSpPr/>
            <p:nvPr/>
          </p:nvSpPr>
          <p:spPr>
            <a:xfrm>
              <a:off x="9187842" y="1792607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50E2F9A-5A5B-4393-BADE-219209407E58}"/>
                </a:ext>
              </a:extLst>
            </p:cNvPr>
            <p:cNvSpPr/>
            <p:nvPr/>
          </p:nvSpPr>
          <p:spPr>
            <a:xfrm>
              <a:off x="9278098" y="2344502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7390CC4-824E-412F-AF0D-8CAA06626462}"/>
                </a:ext>
              </a:extLst>
            </p:cNvPr>
            <p:cNvSpPr/>
            <p:nvPr/>
          </p:nvSpPr>
          <p:spPr>
            <a:xfrm>
              <a:off x="8773550" y="2061897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9C5BF5-2F2F-4A65-A291-462D7AE81EB5}"/>
                </a:ext>
              </a:extLst>
            </p:cNvPr>
            <p:cNvSpPr/>
            <p:nvPr/>
          </p:nvSpPr>
          <p:spPr>
            <a:xfrm>
              <a:off x="8269002" y="2143277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10C9E2-10D8-4E4F-8404-FE1C35EB87FC}"/>
                </a:ext>
              </a:extLst>
            </p:cNvPr>
            <p:cNvSpPr/>
            <p:nvPr/>
          </p:nvSpPr>
          <p:spPr>
            <a:xfrm>
              <a:off x="10048429" y="2599886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19A0DE-CCE0-46D5-921E-7D9C7C03E846}"/>
                </a:ext>
              </a:extLst>
            </p:cNvPr>
            <p:cNvSpPr/>
            <p:nvPr/>
          </p:nvSpPr>
          <p:spPr>
            <a:xfrm>
              <a:off x="10477701" y="1907215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A66EDE-1639-42BF-880D-05ABD2EB02F1}"/>
                </a:ext>
              </a:extLst>
            </p:cNvPr>
            <p:cNvSpPr/>
            <p:nvPr/>
          </p:nvSpPr>
          <p:spPr>
            <a:xfrm>
              <a:off x="8482612" y="1660719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B21306-2885-4681-B807-F331094515F6}"/>
                </a:ext>
              </a:extLst>
            </p:cNvPr>
            <p:cNvSpPr/>
            <p:nvPr/>
          </p:nvSpPr>
          <p:spPr>
            <a:xfrm>
              <a:off x="9538302" y="1505505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DBBA83-3E71-4A6F-A580-5C002454A632}"/>
                </a:ext>
              </a:extLst>
            </p:cNvPr>
            <p:cNvSpPr/>
            <p:nvPr/>
          </p:nvSpPr>
          <p:spPr>
            <a:xfrm>
              <a:off x="9972038" y="1625209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92CFBA-3554-4472-9495-3F851DBA0CE0}"/>
                </a:ext>
              </a:extLst>
            </p:cNvPr>
            <p:cNvSpPr/>
            <p:nvPr/>
          </p:nvSpPr>
          <p:spPr>
            <a:xfrm>
              <a:off x="10914552" y="1978236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252C5DE-84C0-4B98-B344-E313515AC009}"/>
                </a:ext>
              </a:extLst>
            </p:cNvPr>
            <p:cNvSpPr/>
            <p:nvPr/>
          </p:nvSpPr>
          <p:spPr>
            <a:xfrm>
              <a:off x="9744177" y="2340064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0C48E85-01E5-4387-B34E-5F73805FA685}"/>
                </a:ext>
              </a:extLst>
            </p:cNvPr>
            <p:cNvSpPr/>
            <p:nvPr/>
          </p:nvSpPr>
          <p:spPr>
            <a:xfrm>
              <a:off x="9504582" y="2693010"/>
              <a:ext cx="71021" cy="71021"/>
            </a:xfrm>
            <a:prstGeom prst="ellipse">
              <a:avLst/>
            </a:pr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90C8AF-D93B-4570-9491-B7D3CD3C7990}"/>
                </a:ext>
              </a:extLst>
            </p:cNvPr>
            <p:cNvSpPr/>
            <p:nvPr/>
          </p:nvSpPr>
          <p:spPr>
            <a:xfrm>
              <a:off x="8482612" y="1458284"/>
              <a:ext cx="2807579" cy="1108839"/>
            </a:xfrm>
            <a:prstGeom prst="ellipse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A14F14-F8CC-49FB-AA30-ADCC8FF03474}"/>
                  </a:ext>
                </a:extLst>
              </p:cNvPr>
              <p:cNvSpPr txBox="1"/>
              <p:nvPr/>
            </p:nvSpPr>
            <p:spPr>
              <a:xfrm>
                <a:off x="6447064" y="26736"/>
                <a:ext cx="3998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1A14F14-F8CC-49FB-AA30-ADCC8FF0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064" y="26736"/>
                <a:ext cx="39985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B01629-EC53-4385-AFEB-883DA601BD5D}"/>
                  </a:ext>
                </a:extLst>
              </p:cNvPr>
              <p:cNvSpPr txBox="1"/>
              <p:nvPr/>
            </p:nvSpPr>
            <p:spPr>
              <a:xfrm>
                <a:off x="7370850" y="411155"/>
                <a:ext cx="5290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v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B01629-EC53-4385-AFEB-883DA601B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850" y="411155"/>
                <a:ext cx="529055" cy="400110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685D9964-3840-432A-8AE5-3F7A41A9B33A}"/>
              </a:ext>
            </a:extLst>
          </p:cNvPr>
          <p:cNvGrpSpPr/>
          <p:nvPr/>
        </p:nvGrpSpPr>
        <p:grpSpPr>
          <a:xfrm>
            <a:off x="5338263" y="3620489"/>
            <a:ext cx="4274127" cy="1029809"/>
            <a:chOff x="7098169" y="5282214"/>
            <a:chExt cx="4274127" cy="102980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9C1E757-9B76-486A-953B-246329C39BB4}"/>
                </a:ext>
              </a:extLst>
            </p:cNvPr>
            <p:cNvGrpSpPr/>
            <p:nvPr/>
          </p:nvGrpSpPr>
          <p:grpSpPr>
            <a:xfrm>
              <a:off x="8269002" y="5563077"/>
              <a:ext cx="504548" cy="504548"/>
              <a:chOff x="8269002" y="5563077"/>
              <a:chExt cx="504548" cy="50454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4EF34B8-D9BB-44F4-937C-76A0761715D8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E9CD194-F680-4223-8173-C7BF0D71CE00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13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5E9CD194-F680-4223-8173-C7BF0D71CE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1339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0C611A1-1DEF-4908-964B-6233EBCA6867}"/>
                </a:ext>
              </a:extLst>
            </p:cNvPr>
            <p:cNvGrpSpPr/>
            <p:nvPr/>
          </p:nvGrpSpPr>
          <p:grpSpPr>
            <a:xfrm>
              <a:off x="9071903" y="5563541"/>
              <a:ext cx="504548" cy="504548"/>
              <a:chOff x="8269002" y="5563077"/>
              <a:chExt cx="504548" cy="50454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928A127-4291-47AD-806B-34E921563290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7CED31B-2519-45D4-8C9A-76CC03DF5373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E7CED31B-2519-45D4-8C9A-76CC03DF53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B62ADB2-17D7-4F82-8D07-F62F9DE308A2}"/>
                </a:ext>
              </a:extLst>
            </p:cNvPr>
            <p:cNvGrpSpPr/>
            <p:nvPr/>
          </p:nvGrpSpPr>
          <p:grpSpPr>
            <a:xfrm>
              <a:off x="9874804" y="5564005"/>
              <a:ext cx="504548" cy="504548"/>
              <a:chOff x="8269002" y="5563077"/>
              <a:chExt cx="504548" cy="50454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8D4FA0-2A2A-4AE8-801F-B645AA7965AF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455293A5-DFD3-428F-9527-8BEE90FC9E81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455293A5-DFD3-428F-9527-8BEE90FC9E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0128C6A-DF7D-4051-85C5-C0578361A6D6}"/>
                </a:ext>
              </a:extLst>
            </p:cNvPr>
            <p:cNvGrpSpPr/>
            <p:nvPr/>
          </p:nvGrpSpPr>
          <p:grpSpPr>
            <a:xfrm>
              <a:off x="10677705" y="5564469"/>
              <a:ext cx="504548" cy="504548"/>
              <a:chOff x="8269002" y="5563077"/>
              <a:chExt cx="504548" cy="50454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FBB19F9-7697-43FC-ACDC-1F80F9372EB6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89561B8-03CA-4EF8-B5BF-79D72249E7F1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89561B8-03CA-4EF8-B5BF-79D72249E7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1068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23C83A5-18EF-4B06-9670-40FE2BF3D21F}"/>
                    </a:ext>
                  </a:extLst>
                </p:cNvPr>
                <p:cNvSpPr txBox="1"/>
                <p:nvPr/>
              </p:nvSpPr>
              <p:spPr>
                <a:xfrm>
                  <a:off x="7098169" y="5391517"/>
                  <a:ext cx="783676" cy="847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⋁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23C83A5-18EF-4B06-9670-40FE2BF3D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8169" y="5391517"/>
                  <a:ext cx="783676" cy="84766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D5DCE60-6AC6-4797-BC84-F914AEA04506}"/>
                </a:ext>
              </a:extLst>
            </p:cNvPr>
            <p:cNvSpPr/>
            <p:nvPr/>
          </p:nvSpPr>
          <p:spPr>
            <a:xfrm>
              <a:off x="8075146" y="5282214"/>
              <a:ext cx="3297150" cy="1029809"/>
            </a:xfrm>
            <a:prstGeom prst="rect">
              <a:avLst/>
            </a:prstGeom>
            <a:noFill/>
            <a:ln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314DBF1-13A1-4A78-A08D-AE8CEF04E420}"/>
              </a:ext>
            </a:extLst>
          </p:cNvPr>
          <p:cNvGrpSpPr/>
          <p:nvPr/>
        </p:nvGrpSpPr>
        <p:grpSpPr>
          <a:xfrm>
            <a:off x="8034484" y="1265977"/>
            <a:ext cx="504548" cy="504548"/>
            <a:chOff x="8269002" y="5563077"/>
            <a:chExt cx="504548" cy="50454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BD1CFB-94D8-40CE-A221-B3D1C149741A}"/>
                </a:ext>
              </a:extLst>
            </p:cNvPr>
            <p:cNvSpPr/>
            <p:nvPr/>
          </p:nvSpPr>
          <p:spPr>
            <a:xfrm rot="2700000">
              <a:off x="8269002" y="5563077"/>
              <a:ext cx="504548" cy="5045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3C6B9A7-E6CF-4B8C-88C5-EE8E9BE810C9}"/>
                    </a:ext>
                  </a:extLst>
                </p:cNvPr>
                <p:cNvSpPr txBox="1"/>
                <p:nvPr/>
              </p:nvSpPr>
              <p:spPr>
                <a:xfrm>
                  <a:off x="8318363" y="5604051"/>
                  <a:ext cx="4413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C3C6B9A7-E6CF-4B8C-88C5-EE8E9BE810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8363" y="5604051"/>
                  <a:ext cx="4413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CEBE2F9-D64B-453A-BB93-04A8E9CEB34F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7950405" y="609347"/>
            <a:ext cx="223932" cy="608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B780901-4905-4542-8674-192B4C2E8667}"/>
              </a:ext>
            </a:extLst>
          </p:cNvPr>
          <p:cNvSpPr txBox="1"/>
          <p:nvPr/>
        </p:nvSpPr>
        <p:spPr>
          <a:xfrm>
            <a:off x="6599887" y="1752605"/>
            <a:ext cx="164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experimental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2">
                <a:extLst>
                  <a:ext uri="{FF2B5EF4-FFF2-40B4-BE49-F238E27FC236}">
                    <a16:creationId xmlns:a16="http://schemas.microsoft.com/office/drawing/2014/main" id="{AAE52726-23D8-4D9C-83D7-43829F91F5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824642"/>
                  </p:ext>
                </p:extLst>
              </p:nvPr>
            </p:nvGraphicFramePr>
            <p:xfrm>
              <a:off x="8880372" y="168378"/>
              <a:ext cx="2989077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640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542677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UNDEFINED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2">
                <a:extLst>
                  <a:ext uri="{FF2B5EF4-FFF2-40B4-BE49-F238E27FC236}">
                    <a16:creationId xmlns:a16="http://schemas.microsoft.com/office/drawing/2014/main" id="{AAE52726-23D8-4D9C-83D7-43829F91F5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6824642"/>
                  </p:ext>
                </p:extLst>
              </p:nvPr>
            </p:nvGraphicFramePr>
            <p:xfrm>
              <a:off x="8880372" y="168378"/>
              <a:ext cx="2989077" cy="1483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640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542677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t="-8197" r="-57534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UNDEFINED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277825E4-48FE-48DE-90C2-3EE63DB5AD8A}"/>
              </a:ext>
            </a:extLst>
          </p:cNvPr>
          <p:cNvGrpSpPr/>
          <p:nvPr/>
        </p:nvGrpSpPr>
        <p:grpSpPr>
          <a:xfrm>
            <a:off x="1419957" y="2384741"/>
            <a:ext cx="3526941" cy="1029809"/>
            <a:chOff x="521276" y="3783367"/>
            <a:chExt cx="3526941" cy="10298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3CB5781-FD3B-4028-886D-A4AE77239931}"/>
                </a:ext>
              </a:extLst>
            </p:cNvPr>
            <p:cNvGrpSpPr/>
            <p:nvPr/>
          </p:nvGrpSpPr>
          <p:grpSpPr>
            <a:xfrm>
              <a:off x="1692109" y="4064230"/>
              <a:ext cx="504548" cy="504548"/>
              <a:chOff x="8269002" y="5563077"/>
              <a:chExt cx="504548" cy="50454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E656DEB-C677-4F5A-8E8B-081D98A0E763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EB03CEF-D195-4E84-9E22-566E8705FE4D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133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DEB03CEF-D195-4E84-9E22-566E8705FE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1339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9C84AF1-B3F0-49AA-B84C-F990F0708CDF}"/>
                </a:ext>
              </a:extLst>
            </p:cNvPr>
            <p:cNvGrpSpPr/>
            <p:nvPr/>
          </p:nvGrpSpPr>
          <p:grpSpPr>
            <a:xfrm>
              <a:off x="2495010" y="4064694"/>
              <a:ext cx="504548" cy="504548"/>
              <a:chOff x="8269002" y="5563077"/>
              <a:chExt cx="504548" cy="50454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D2806FA-2755-4E62-925B-E9DE0BA76313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A2465876-11CB-4ACF-8DB6-67736E7A48D6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A2465876-11CB-4ACF-8DB6-67736E7A48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411FA5A-3B33-4E21-8B23-E1703DE2A2EF}"/>
                </a:ext>
              </a:extLst>
            </p:cNvPr>
            <p:cNvGrpSpPr/>
            <p:nvPr/>
          </p:nvGrpSpPr>
          <p:grpSpPr>
            <a:xfrm>
              <a:off x="3297911" y="4065158"/>
              <a:ext cx="504548" cy="504548"/>
              <a:chOff x="8269002" y="5563077"/>
              <a:chExt cx="504548" cy="504548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DA6A202-3AA6-4454-9C8B-4040D1C6437B}"/>
                  </a:ext>
                </a:extLst>
              </p:cNvPr>
              <p:cNvSpPr/>
              <p:nvPr/>
            </p:nvSpPr>
            <p:spPr>
              <a:xfrm rot="2700000">
                <a:off x="8269002" y="5563077"/>
                <a:ext cx="504548" cy="5045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8BC8AD0-18AE-4C68-A340-6FD40E6BD033}"/>
                      </a:ext>
                    </a:extLst>
                  </p:cNvPr>
                  <p:cNvSpPr txBox="1"/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8BC8AD0-18AE-4C68-A340-6FD40E6BD0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8363" y="5604051"/>
                    <a:ext cx="446661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6604157-FF76-46B1-8427-66E01B32DEA6}"/>
                    </a:ext>
                  </a:extLst>
                </p:cNvPr>
                <p:cNvSpPr txBox="1"/>
                <p:nvPr/>
              </p:nvSpPr>
              <p:spPr>
                <a:xfrm>
                  <a:off x="521276" y="3892670"/>
                  <a:ext cx="783676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⋀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6604157-FF76-46B1-8427-66E01B32D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276" y="3892670"/>
                  <a:ext cx="783676" cy="84856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720AE4A-5467-4B9F-8AF1-CF79B28BA219}"/>
                </a:ext>
              </a:extLst>
            </p:cNvPr>
            <p:cNvSpPr/>
            <p:nvPr/>
          </p:nvSpPr>
          <p:spPr>
            <a:xfrm>
              <a:off x="1498252" y="3783367"/>
              <a:ext cx="2549965" cy="1029809"/>
            </a:xfrm>
            <a:prstGeom prst="rect">
              <a:avLst/>
            </a:prstGeom>
            <a:noFill/>
            <a:ln>
              <a:prstDash val="lg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6EBF084-B0A5-4E3B-88AF-771FA920F5A1}"/>
              </a:ext>
            </a:extLst>
          </p:cNvPr>
          <p:cNvSpPr txBox="1"/>
          <p:nvPr/>
        </p:nvSpPr>
        <p:spPr>
          <a:xfrm>
            <a:off x="2171964" y="3502907"/>
            <a:ext cx="202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tests must succeed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E231CD-DCD8-4CC7-AF4D-3FC71A0CEF82}"/>
              </a:ext>
            </a:extLst>
          </p:cNvPr>
          <p:cNvSpPr txBox="1"/>
          <p:nvPr/>
        </p:nvSpPr>
        <p:spPr>
          <a:xfrm>
            <a:off x="6092928" y="4795768"/>
            <a:ext cx="2764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One successful test is sufficient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F2DA5F0-2004-44A9-B44A-822CF7D2E9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767" y="1647703"/>
            <a:ext cx="6057873" cy="3928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2D351-2138-4DDA-BD4F-66B01CA0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419A2-4EB3-4BCD-9DEB-C60353B52D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93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7D6EC1-DFF8-97C7-A9DA-BCDB9C77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BCE4D4-6651-AC02-8A0D-0694016B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E6C2-08A1-293A-6524-3DAC1776D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t="10074" r="343" b="1724"/>
          <a:stretch/>
        </p:blipFill>
        <p:spPr>
          <a:xfrm>
            <a:off x="304801" y="300228"/>
            <a:ext cx="9442703" cy="2242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DCF5C-3674-C9C6-FC36-3F396D51A4A7}"/>
              </a:ext>
            </a:extLst>
          </p:cNvPr>
          <p:cNvSpPr txBox="1"/>
          <p:nvPr/>
        </p:nvSpPr>
        <p:spPr>
          <a:xfrm>
            <a:off x="304800" y="2781779"/>
            <a:ext cx="1045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New axiom to bring in the idea that some statements are experimentally verifiable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52">
                <a:extLst>
                  <a:ext uri="{FF2B5EF4-FFF2-40B4-BE49-F238E27FC236}">
                    <a16:creationId xmlns:a16="http://schemas.microsoft.com/office/drawing/2014/main" id="{B5CC7F82-B8A0-0678-D25E-8E9D75C35E8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19906" y="3903517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52">
                <a:extLst>
                  <a:ext uri="{FF2B5EF4-FFF2-40B4-BE49-F238E27FC236}">
                    <a16:creationId xmlns:a16="http://schemas.microsoft.com/office/drawing/2014/main" id="{B5CC7F82-B8A0-0678-D25E-8E9D75C35E8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19906" y="3903517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567273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685" r="-322" b="-4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BCD2086-0E02-2BED-1B33-7D4F4B01AB60}"/>
              </a:ext>
            </a:extLst>
          </p:cNvPr>
          <p:cNvSpPr txBox="1"/>
          <p:nvPr/>
        </p:nvSpPr>
        <p:spPr>
          <a:xfrm>
            <a:off x="371856" y="3352050"/>
            <a:ext cx="114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5836F-8B0D-A44A-5C7E-7B4EDE7E179F}"/>
              </a:ext>
            </a:extLst>
          </p:cNvPr>
          <p:cNvSpPr txBox="1"/>
          <p:nvPr/>
        </p:nvSpPr>
        <p:spPr>
          <a:xfrm>
            <a:off x="2652559" y="3352050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 test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E878A7-A288-50F1-AEB3-0C3B584D5C05}"/>
              </a:ext>
            </a:extLst>
          </p:cNvPr>
          <p:cNvCxnSpPr/>
          <p:nvPr/>
        </p:nvCxnSpPr>
        <p:spPr>
          <a:xfrm>
            <a:off x="1225296" y="3721382"/>
            <a:ext cx="287322" cy="289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1D0A6FB-8C05-4C49-807A-BA8ED1F3D324}"/>
              </a:ext>
            </a:extLst>
          </p:cNvPr>
          <p:cNvCxnSpPr/>
          <p:nvPr/>
        </p:nvCxnSpPr>
        <p:spPr>
          <a:xfrm flipH="1">
            <a:off x="2731008" y="3680920"/>
            <a:ext cx="225552" cy="305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C9933C-4B2A-17B1-DC98-7806308A9D67}"/>
              </a:ext>
            </a:extLst>
          </p:cNvPr>
          <p:cNvSpPr txBox="1"/>
          <p:nvPr/>
        </p:nvSpPr>
        <p:spPr>
          <a:xfrm>
            <a:off x="426719" y="5573076"/>
            <a:ext cx="418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Tests may or may not terminate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F6DFEB-C1F2-B362-496D-5283135419DD}"/>
              </a:ext>
            </a:extLst>
          </p:cNvPr>
          <p:cNvSpPr txBox="1"/>
          <p:nvPr/>
        </p:nvSpPr>
        <p:spPr>
          <a:xfrm>
            <a:off x="4780455" y="3303352"/>
            <a:ext cx="489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Statements are verifiable if there is a test that always terminates successfully if the statement is 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416351FD-A03E-CF40-58D6-A81D55311B5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931818" y="4673817"/>
              <a:ext cx="2220608" cy="1219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416351FD-A03E-CF40-58D6-A81D55311B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0812837"/>
                  </p:ext>
                </p:extLst>
              </p:nvPr>
            </p:nvGraphicFramePr>
            <p:xfrm>
              <a:off x="5931818" y="4673817"/>
              <a:ext cx="2220608" cy="1219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r="-565455" b="-3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7742" r="-323" b="-3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01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7D6EC1-DFF8-97C7-A9DA-BCDB9C77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BCE4D4-6651-AC02-8A0D-0694016B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E6C2-08A1-293A-6524-3DAC1776D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t="10074" r="343" b="1724"/>
          <a:stretch/>
        </p:blipFill>
        <p:spPr>
          <a:xfrm>
            <a:off x="304801" y="300228"/>
            <a:ext cx="9442703" cy="2242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F6DFEB-C1F2-B362-496D-5283135419DD}"/>
              </a:ext>
            </a:extLst>
          </p:cNvPr>
          <p:cNvSpPr txBox="1"/>
          <p:nvPr/>
        </p:nvSpPr>
        <p:spPr>
          <a:xfrm>
            <a:off x="505968" y="2762774"/>
            <a:ext cx="726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The tests are not objects in the mathematical framework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EE1C30-C603-497F-C93E-0E1C7575AF88}"/>
              </a:ext>
            </a:extLst>
          </p:cNvPr>
          <p:cNvSpPr txBox="1"/>
          <p:nvPr/>
        </p:nvSpPr>
        <p:spPr>
          <a:xfrm>
            <a:off x="1042416" y="3299266"/>
            <a:ext cx="6583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Defining tests formally is cumbersome</a:t>
            </a:r>
          </a:p>
          <a:p>
            <a:r>
              <a:rPr lang="en-US" sz="2000" dirty="0"/>
              <a:t>Capturing which statements are verifiable is enough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28B98B-1240-1589-2769-B3857E2206A9}"/>
              </a:ext>
            </a:extLst>
          </p:cNvPr>
          <p:cNvSpPr txBox="1"/>
          <p:nvPr/>
        </p:nvSpPr>
        <p:spPr>
          <a:xfrm>
            <a:off x="505968" y="4192440"/>
            <a:ext cx="801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Formally we are only “tagging” which statements are verifiable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C6CCFC-548D-5184-452D-7172521F3FAC}"/>
              </a:ext>
            </a:extLst>
          </p:cNvPr>
          <p:cNvSpPr txBox="1"/>
          <p:nvPr/>
        </p:nvSpPr>
        <p:spPr>
          <a:xfrm>
            <a:off x="505968" y="4770843"/>
            <a:ext cx="5777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need to tag the verifiable statements:</a:t>
            </a:r>
            <a:br>
              <a:rPr lang="en-US" sz="2400" dirty="0"/>
            </a:br>
            <a:r>
              <a:rPr lang="en-US" sz="2400" dirty="0"/>
              <a:t>all other tests can be constructed from those</a:t>
            </a:r>
          </a:p>
        </p:txBody>
      </p:sp>
    </p:spTree>
    <p:extLst>
      <p:ext uri="{BB962C8B-B14F-4D97-AF65-F5344CB8AC3E}">
        <p14:creationId xmlns:p14="http://schemas.microsoft.com/office/powerpoint/2010/main" val="532013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7D6EC1-DFF8-97C7-A9DA-BCDB9C77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BCE4D4-6651-AC02-8A0D-0694016B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AE6C2-08A1-293A-6524-3DAC1776D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" t="10074" r="343" b="1724"/>
          <a:stretch/>
        </p:blipFill>
        <p:spPr>
          <a:xfrm>
            <a:off x="304801" y="300228"/>
            <a:ext cx="9442703" cy="22426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F6DFEB-C1F2-B362-496D-5283135419DD}"/>
              </a:ext>
            </a:extLst>
          </p:cNvPr>
          <p:cNvSpPr txBox="1"/>
          <p:nvPr/>
        </p:nvSpPr>
        <p:spPr>
          <a:xfrm>
            <a:off x="505968" y="2762774"/>
            <a:ext cx="9237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Certainties and impossibilities are defined to be true and false, therefore</a:t>
            </a:r>
            <a:br>
              <a:rPr lang="en-US" sz="2400" dirty="0"/>
            </a:br>
            <a:r>
              <a:rPr lang="en-US" sz="2400" dirty="0"/>
              <a:t>a trivial test that always succeeds or fails is adequate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28B98B-1240-1589-2769-B3857E2206A9}"/>
                  </a:ext>
                </a:extLst>
              </p:cNvPr>
              <p:cNvSpPr txBox="1"/>
              <p:nvPr/>
            </p:nvSpPr>
            <p:spPr>
              <a:xfrm>
                <a:off x="505968" y="3857160"/>
                <a:ext cx="925311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If two statements are equivalent, the termination conditions on the tests</a:t>
                </a:r>
                <a:b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are the same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 we can use the same test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28B98B-1240-1589-2769-B3857E220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8" y="3857160"/>
                <a:ext cx="9253110" cy="830997"/>
              </a:xfrm>
              <a:prstGeom prst="rect">
                <a:avLst/>
              </a:prstGeom>
              <a:blipFill>
                <a:blip r:embed="rId3"/>
                <a:stretch>
                  <a:fillRect l="-988" t="-5882" r="-6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583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E0B703-F5BF-0E0F-E48D-F637144F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72B70F-CAFE-7209-0613-8E7573F9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D4360DD1-5504-159F-FB18-2DD0422B1D4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0979" y="1134450"/>
              <a:ext cx="314573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9794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5939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D4360DD1-5504-159F-FB18-2DD0422B1D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403361"/>
                  </p:ext>
                </p:extLst>
              </p:nvPr>
            </p:nvGraphicFramePr>
            <p:xfrm>
              <a:off x="560979" y="1134450"/>
              <a:ext cx="314573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9794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5939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572727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7500" r="-227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C27B7180-B3F9-B1A5-1604-8EDDA7724A0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248789" y="1134450"/>
              <a:ext cx="315026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C27B7180-B3F9-B1A5-1604-8EDDA7724A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5836741"/>
                  </p:ext>
                </p:extLst>
              </p:nvPr>
            </p:nvGraphicFramePr>
            <p:xfrm>
              <a:off x="5248789" y="1134450"/>
              <a:ext cx="315026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572727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500" r="-227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7195653-3F88-8493-9BE0-AC118D8B0C5D}"/>
              </a:ext>
            </a:extLst>
          </p:cNvPr>
          <p:cNvGrpSpPr/>
          <p:nvPr/>
        </p:nvGrpSpPr>
        <p:grpSpPr>
          <a:xfrm>
            <a:off x="3850511" y="1745715"/>
            <a:ext cx="1281047" cy="737772"/>
            <a:chOff x="3850511" y="1745715"/>
            <a:chExt cx="1768730" cy="73777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9E0FBFB-D627-1F98-0241-37709193D3A7}"/>
                </a:ext>
              </a:extLst>
            </p:cNvPr>
            <p:cNvCxnSpPr>
              <a:cxnSpLocks/>
            </p:cNvCxnSpPr>
            <p:nvPr/>
          </p:nvCxnSpPr>
          <p:spPr>
            <a:xfrm>
              <a:off x="3850511" y="1745715"/>
              <a:ext cx="1768730" cy="7377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ACF8462-5E17-0635-C503-AB6E732FEB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8524" y="1926930"/>
              <a:ext cx="1750717" cy="450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D5D3734-FF71-4743-20B9-7AE26B9E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" t="8542" r="622"/>
          <a:stretch/>
        </p:blipFill>
        <p:spPr>
          <a:xfrm>
            <a:off x="225448" y="211952"/>
            <a:ext cx="10787585" cy="669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4E20-3B3F-0D0B-2D49-5E5B1C00631A}"/>
                  </a:ext>
                </a:extLst>
              </p:cNvPr>
              <p:cNvSpPr txBox="1"/>
              <p:nvPr/>
            </p:nvSpPr>
            <p:spPr>
              <a:xfrm>
                <a:off x="1353921" y="4176451"/>
                <a:ext cx="755527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</a:rPr>
                  <a:t> the logic of verifiable statements</a:t>
                </a:r>
                <a:br>
                  <a:rPr lang="en-US" sz="4000" dirty="0">
                    <a:solidFill>
                      <a:srgbClr val="C00000"/>
                    </a:solidFill>
                  </a:rPr>
                </a:br>
                <a:r>
                  <a:rPr lang="en-US" sz="4000" dirty="0">
                    <a:solidFill>
                      <a:srgbClr val="C00000"/>
                    </a:solidFill>
                  </a:rPr>
                  <a:t>does not include negation!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FF4E20-3B3F-0D0B-2D49-5E5B1C006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21" y="4176451"/>
                <a:ext cx="7555273" cy="1323439"/>
              </a:xfrm>
              <a:prstGeom prst="rect">
                <a:avLst/>
              </a:prstGeom>
              <a:blipFill>
                <a:blip r:embed="rId5"/>
                <a:stretch>
                  <a:fillRect l="-2825" t="-8295" r="-1776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2546B3-0D9B-53A6-B81A-AE6594A1D39E}"/>
                  </a:ext>
                </a:extLst>
              </p:cNvPr>
              <p:cNvSpPr txBox="1"/>
              <p:nvPr/>
            </p:nvSpPr>
            <p:spPr>
              <a:xfrm>
                <a:off x="451377" y="3116439"/>
                <a:ext cx="983711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/>
                  <a:t>, we can construct the 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that switches SUCCESS with FAILURE,</a:t>
                </a:r>
              </a:p>
              <a:p>
                <a:r>
                  <a:rPr lang="en-US" sz="2400" dirty="0"/>
                  <a:t>but the non-termination remains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2546B3-0D9B-53A6-B81A-AE6594A1D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77" y="3116439"/>
                <a:ext cx="9837117" cy="830997"/>
              </a:xfrm>
              <a:prstGeom prst="rect">
                <a:avLst/>
              </a:prstGeom>
              <a:blipFill>
                <a:blip r:embed="rId6"/>
                <a:stretch>
                  <a:fillRect l="-929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DE959B-CA9E-7674-FB69-62DFF0266BCC}"/>
                  </a:ext>
                </a:extLst>
              </p:cNvPr>
              <p:cNvSpPr txBox="1"/>
              <p:nvPr/>
            </p:nvSpPr>
            <p:spPr>
              <a:xfrm>
                <a:off x="8845901" y="1366162"/>
                <a:ext cx="325018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Run test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800" dirty="0"/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fails, return SUCCESS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succeeds, return FAILURE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DE959B-CA9E-7674-FB69-62DFF0266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5901" y="1366162"/>
                <a:ext cx="3250185" cy="1200329"/>
              </a:xfrm>
              <a:prstGeom prst="rect">
                <a:avLst/>
              </a:prstGeom>
              <a:blipFill>
                <a:blip r:embed="rId7"/>
                <a:stretch>
                  <a:fillRect l="-1501" t="-2538" r="-112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41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8B6B2-A40A-7EBD-A3A7-71C0DC66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05AE4-BC78-E0D3-A452-184D7627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23119-A0BE-F3D8-4C42-863C4614E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" t="11019" r="769"/>
          <a:stretch/>
        </p:blipFill>
        <p:spPr>
          <a:xfrm>
            <a:off x="347979" y="373380"/>
            <a:ext cx="10896669" cy="1005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1772FFA2-EB22-1ABF-5D2E-BAEAC32CDC0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82529" y="1676400"/>
              <a:ext cx="315026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1772FFA2-EB22-1ABF-5D2E-BAEAC32CDC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8285128"/>
                  </p:ext>
                </p:extLst>
              </p:nvPr>
            </p:nvGraphicFramePr>
            <p:xfrm>
              <a:off x="882529" y="1676400"/>
              <a:ext cx="3150263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574026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460" r="-227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54CF8E2-4C77-1674-DE8F-0FC18A3F173A}"/>
              </a:ext>
            </a:extLst>
          </p:cNvPr>
          <p:cNvSpPr txBox="1"/>
          <p:nvPr/>
        </p:nvSpPr>
        <p:spPr>
          <a:xfrm>
            <a:off x="4757595" y="1790700"/>
            <a:ext cx="4891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Statements are falsifiable if there is a test that always terminates with failure if the statement is true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C0365-ECA1-2D42-2DDC-A506C5B28811}"/>
              </a:ext>
            </a:extLst>
          </p:cNvPr>
          <p:cNvSpPr txBox="1"/>
          <p:nvPr/>
        </p:nvSpPr>
        <p:spPr>
          <a:xfrm>
            <a:off x="467535" y="3713115"/>
            <a:ext cx="5620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Note that formally falsifiable is defined to be the negation of verifiable statements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77071F-88D0-48B0-F564-1EF9239CE62B}"/>
              </a:ext>
            </a:extLst>
          </p:cNvPr>
          <p:cNvSpPr txBox="1"/>
          <p:nvPr/>
        </p:nvSpPr>
        <p:spPr>
          <a:xfrm>
            <a:off x="5494020" y="4273783"/>
            <a:ext cx="2689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Reduces the number</a:t>
            </a:r>
            <a:br>
              <a:rPr lang="en-US" dirty="0"/>
            </a:br>
            <a:r>
              <a:rPr lang="en-US" dirty="0"/>
              <a:t> of primitive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2A870C-D4D7-0F69-BBF3-440D23B2B9FA}"/>
                  </a:ext>
                </a:extLst>
              </p:cNvPr>
              <p:cNvSpPr txBox="1"/>
              <p:nvPr/>
            </p:nvSpPr>
            <p:spPr>
              <a:xfrm>
                <a:off x="693420" y="5474111"/>
                <a:ext cx="8200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The justification must show these definitions to be equivalent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2A870C-D4D7-0F69-BBF3-440D23B2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" y="5474111"/>
                <a:ext cx="8200258" cy="461665"/>
              </a:xfrm>
              <a:prstGeom prst="rect">
                <a:avLst/>
              </a:prstGeom>
              <a:blipFill>
                <a:blip r:embed="rId4"/>
                <a:stretch>
                  <a:fillRect t="-10526" r="-7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7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96905D9-B9E5-0AA4-0B4B-8A437AB83948}"/>
              </a:ext>
            </a:extLst>
          </p:cNvPr>
          <p:cNvGrpSpPr/>
          <p:nvPr/>
        </p:nvGrpSpPr>
        <p:grpSpPr>
          <a:xfrm>
            <a:off x="8278348" y="191227"/>
            <a:ext cx="3489155" cy="3124105"/>
            <a:chOff x="229738" y="842557"/>
            <a:chExt cx="4432040" cy="39683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1974B7-0830-EE81-2222-86A270A07E75}"/>
                </a:ext>
              </a:extLst>
            </p:cNvPr>
            <p:cNvGrpSpPr/>
            <p:nvPr/>
          </p:nvGrpSpPr>
          <p:grpSpPr>
            <a:xfrm>
              <a:off x="358611" y="1369384"/>
              <a:ext cx="4125991" cy="3296721"/>
              <a:chOff x="6381363" y="1621601"/>
              <a:chExt cx="5537623" cy="442463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87D8593-AEBF-4613-9C80-73475C9FF994}"/>
                  </a:ext>
                </a:extLst>
              </p:cNvPr>
              <p:cNvSpPr/>
              <p:nvPr/>
            </p:nvSpPr>
            <p:spPr>
              <a:xfrm>
                <a:off x="7535247" y="5514390"/>
                <a:ext cx="3006017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Theory of Everything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FC2AEF-B53A-4BF1-85B5-AA8BE3E7CAEA}"/>
                  </a:ext>
                </a:extLst>
              </p:cNvPr>
              <p:cNvSpPr/>
              <p:nvPr/>
            </p:nvSpPr>
            <p:spPr>
              <a:xfrm>
                <a:off x="6381363" y="4544880"/>
                <a:ext cx="2053510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General Relativity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759734-C997-4F84-B4CA-EEB4385915F6}"/>
                  </a:ext>
                </a:extLst>
              </p:cNvPr>
              <p:cNvSpPr/>
              <p:nvPr/>
            </p:nvSpPr>
            <p:spPr>
              <a:xfrm>
                <a:off x="9240421" y="4546864"/>
                <a:ext cx="2404890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Grand Unified Theory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9B2EC11-6872-4F61-BE38-F067479135C6}"/>
                  </a:ext>
                </a:extLst>
              </p:cNvPr>
              <p:cNvSpPr/>
              <p:nvPr/>
            </p:nvSpPr>
            <p:spPr>
              <a:xfrm>
                <a:off x="10204511" y="3572691"/>
                <a:ext cx="1642258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Electro-weak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694A31-EC0B-4DFD-8849-678FC14AEA1E}"/>
                  </a:ext>
                </a:extLst>
              </p:cNvPr>
              <p:cNvSpPr/>
              <p:nvPr/>
            </p:nvSpPr>
            <p:spPr>
              <a:xfrm>
                <a:off x="6964528" y="3572690"/>
                <a:ext cx="2902597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QCD – Strong Interactions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96DD70-16E9-421E-A7AF-5634F2919AA0}"/>
                  </a:ext>
                </a:extLst>
              </p:cNvPr>
              <p:cNvSpPr/>
              <p:nvPr/>
            </p:nvSpPr>
            <p:spPr>
              <a:xfrm>
                <a:off x="9355401" y="2598518"/>
                <a:ext cx="2563585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QED -Electromagnetism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105CEDF-632B-4D70-9786-9C8158CEC781}"/>
                  </a:ext>
                </a:extLst>
              </p:cNvPr>
              <p:cNvSpPr/>
              <p:nvPr/>
            </p:nvSpPr>
            <p:spPr>
              <a:xfrm>
                <a:off x="6964528" y="2598518"/>
                <a:ext cx="2052735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Weak interactions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70D22A-184C-4A16-B22C-10B65F8CCAF7}"/>
                  </a:ext>
                </a:extLst>
              </p:cNvPr>
              <p:cNvSpPr/>
              <p:nvPr/>
            </p:nvSpPr>
            <p:spPr>
              <a:xfrm>
                <a:off x="10204511" y="1621601"/>
                <a:ext cx="1660239" cy="53184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…</a:t>
                </a:r>
              </a:p>
            </p:txBody>
          </p: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30DE9B23-FC64-449E-A057-4948891E611C}"/>
                  </a:ext>
                </a:extLst>
              </p:cNvPr>
              <p:cNvCxnSpPr>
                <a:stCxn id="6" idx="0"/>
                <a:endCxn id="7" idx="2"/>
              </p:cNvCxnSpPr>
              <p:nvPr/>
            </p:nvCxnSpPr>
            <p:spPr>
              <a:xfrm rot="16200000" flipV="1">
                <a:off x="8004355" y="4480489"/>
                <a:ext cx="437665" cy="1630138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35266118-C118-49E5-A5DD-93E2A320ACCF}"/>
                  </a:ext>
                </a:extLst>
              </p:cNvPr>
              <p:cNvCxnSpPr>
                <a:stCxn id="6" idx="0"/>
                <a:endCxn id="8" idx="2"/>
              </p:cNvCxnSpPr>
              <p:nvPr/>
            </p:nvCxnSpPr>
            <p:spPr>
              <a:xfrm rot="5400000" flipH="1" flipV="1">
                <a:off x="9522721" y="4594245"/>
                <a:ext cx="435681" cy="1404610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252E81ED-198F-4404-B699-7ECC364610CC}"/>
                  </a:ext>
                </a:extLst>
              </p:cNvPr>
              <p:cNvCxnSpPr>
                <a:stCxn id="8" idx="0"/>
                <a:endCxn id="9" idx="2"/>
              </p:cNvCxnSpPr>
              <p:nvPr/>
            </p:nvCxnSpPr>
            <p:spPr>
              <a:xfrm rot="5400000" flipH="1" flipV="1">
                <a:off x="10513089" y="4034313"/>
                <a:ext cx="442328" cy="582774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DCA638D4-925C-427B-B5F6-467B01780A20}"/>
                  </a:ext>
                </a:extLst>
              </p:cNvPr>
              <p:cNvCxnSpPr>
                <a:stCxn id="8" idx="0"/>
                <a:endCxn id="10" idx="2"/>
              </p:cNvCxnSpPr>
              <p:nvPr/>
            </p:nvCxnSpPr>
            <p:spPr>
              <a:xfrm rot="16200000" flipV="1">
                <a:off x="9208183" y="3312180"/>
                <a:ext cx="442329" cy="2027039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or: Elbow 17">
                <a:extLst>
                  <a:ext uri="{FF2B5EF4-FFF2-40B4-BE49-F238E27FC236}">
                    <a16:creationId xmlns:a16="http://schemas.microsoft.com/office/drawing/2014/main" id="{2C53E8AA-9538-45FA-AD0E-EF556BF071DB}"/>
                  </a:ext>
                </a:extLst>
              </p:cNvPr>
              <p:cNvCxnSpPr>
                <a:cxnSpLocks/>
                <a:stCxn id="9" idx="0"/>
                <a:endCxn id="11" idx="2"/>
              </p:cNvCxnSpPr>
              <p:nvPr/>
            </p:nvCxnSpPr>
            <p:spPr>
              <a:xfrm rot="16200000" flipV="1">
                <a:off x="10610253" y="3157304"/>
                <a:ext cx="442328" cy="38844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F5D9440B-2F2A-41B8-9869-9AF9A717E423}"/>
                  </a:ext>
                </a:extLst>
              </p:cNvPr>
              <p:cNvCxnSpPr>
                <a:stCxn id="9" idx="0"/>
                <a:endCxn id="12" idx="2"/>
              </p:cNvCxnSpPr>
              <p:nvPr/>
            </p:nvCxnSpPr>
            <p:spPr>
              <a:xfrm rot="16200000" flipV="1">
                <a:off x="9287104" y="1834155"/>
                <a:ext cx="442328" cy="3034744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or: Elbow 19">
                <a:extLst>
                  <a:ext uri="{FF2B5EF4-FFF2-40B4-BE49-F238E27FC236}">
                    <a16:creationId xmlns:a16="http://schemas.microsoft.com/office/drawing/2014/main" id="{896CE164-3E49-4BA7-9DB1-64353C9253C5}"/>
                  </a:ext>
                </a:extLst>
              </p:cNvPr>
              <p:cNvCxnSpPr>
                <a:stCxn id="11" idx="0"/>
                <a:endCxn id="13" idx="2"/>
              </p:cNvCxnSpPr>
              <p:nvPr/>
            </p:nvCxnSpPr>
            <p:spPr>
              <a:xfrm rot="5400000" flipH="1" flipV="1">
                <a:off x="10613376" y="2177264"/>
                <a:ext cx="445072" cy="397437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C67721-A679-ABEA-E17E-25A3BD1C565A}"/>
                </a:ext>
              </a:extLst>
            </p:cNvPr>
            <p:cNvGrpSpPr/>
            <p:nvPr/>
          </p:nvGrpSpPr>
          <p:grpSpPr>
            <a:xfrm>
              <a:off x="651637" y="1343901"/>
              <a:ext cx="1356342" cy="357098"/>
              <a:chOff x="6540761" y="1223020"/>
              <a:chExt cx="1374520" cy="361884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40DB28F-8E9A-8FD7-B776-31DA288A46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0761" y="1231641"/>
                <a:ext cx="0" cy="3532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0C82677-0BA5-D8B4-7FBA-BFC43ACE8DB5}"/>
                  </a:ext>
                </a:extLst>
              </p:cNvPr>
              <p:cNvSpPr txBox="1"/>
              <p:nvPr/>
            </p:nvSpPr>
            <p:spPr>
              <a:xfrm>
                <a:off x="6600433" y="1223020"/>
                <a:ext cx="1314848" cy="336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approximation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F88B20-C72D-4BD3-7C47-15E8EDBB45BA}"/>
                </a:ext>
              </a:extLst>
            </p:cNvPr>
            <p:cNvSpPr txBox="1"/>
            <p:nvPr/>
          </p:nvSpPr>
          <p:spPr>
            <a:xfrm>
              <a:off x="1113050" y="842557"/>
              <a:ext cx="2669523" cy="469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Find ultimate theory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F39DBB1-B28D-972F-FB4A-FA5DFFF158F5}"/>
                </a:ext>
              </a:extLst>
            </p:cNvPr>
            <p:cNvSpPr/>
            <p:nvPr/>
          </p:nvSpPr>
          <p:spPr>
            <a:xfrm>
              <a:off x="229738" y="848852"/>
              <a:ext cx="4432040" cy="396204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93D51EB-1526-1230-1A87-926E6F665768}"/>
              </a:ext>
            </a:extLst>
          </p:cNvPr>
          <p:cNvSpPr txBox="1"/>
          <p:nvPr/>
        </p:nvSpPr>
        <p:spPr>
          <a:xfrm>
            <a:off x="209653" y="1212161"/>
            <a:ext cx="1965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approaches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B3E48E-1288-9221-4B04-1B58C253D750}"/>
              </a:ext>
            </a:extLst>
          </p:cNvPr>
          <p:cNvSpPr txBox="1"/>
          <p:nvPr/>
        </p:nvSpPr>
        <p:spPr>
          <a:xfrm>
            <a:off x="352544" y="3535560"/>
            <a:ext cx="14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approach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32E7A2-9402-3657-495B-BF0E9539FA08}"/>
              </a:ext>
            </a:extLst>
          </p:cNvPr>
          <p:cNvGrpSpPr/>
          <p:nvPr/>
        </p:nvGrpSpPr>
        <p:grpSpPr>
          <a:xfrm>
            <a:off x="2243125" y="3535560"/>
            <a:ext cx="6782375" cy="2772696"/>
            <a:chOff x="795348" y="3429000"/>
            <a:chExt cx="6782375" cy="2772696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ED448397-B8D4-1179-F3D7-42CAF0EF9C1A}"/>
                </a:ext>
              </a:extLst>
            </p:cNvPr>
            <p:cNvCxnSpPr>
              <a:stCxn id="46" idx="3"/>
              <a:endCxn id="50" idx="1"/>
            </p:cNvCxnSpPr>
            <p:nvPr/>
          </p:nvCxnSpPr>
          <p:spPr>
            <a:xfrm flipV="1">
              <a:off x="4447402" y="3924220"/>
              <a:ext cx="600055" cy="650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1833B01-0AEA-FC46-1647-BF375E02B35E}"/>
                </a:ext>
              </a:extLst>
            </p:cNvPr>
            <p:cNvSpPr/>
            <p:nvPr/>
          </p:nvSpPr>
          <p:spPr>
            <a:xfrm>
              <a:off x="2683017" y="3700988"/>
              <a:ext cx="1764385" cy="4594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General physical principles and requirements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E8B9163-2895-C079-CAA8-09EC5E2C9DE6}"/>
                </a:ext>
              </a:extLst>
            </p:cNvPr>
            <p:cNvCxnSpPr>
              <a:stCxn id="47" idx="3"/>
              <a:endCxn id="82" idx="1"/>
            </p:cNvCxnSpPr>
            <p:nvPr/>
          </p:nvCxnSpPr>
          <p:spPr>
            <a:xfrm>
              <a:off x="4149071" y="4685566"/>
              <a:ext cx="607793" cy="888015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B4AEA42-65BC-759B-FF0D-2218853194C3}"/>
                </a:ext>
              </a:extLst>
            </p:cNvPr>
            <p:cNvCxnSpPr>
              <a:stCxn id="47" idx="3"/>
              <a:endCxn id="81" idx="1"/>
            </p:cNvCxnSpPr>
            <p:nvPr/>
          </p:nvCxnSpPr>
          <p:spPr>
            <a:xfrm>
              <a:off x="4149071" y="4685566"/>
              <a:ext cx="2314337" cy="92471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E94D6ED4-E49F-020B-A6CD-CFD886462A0C}"/>
                </a:ext>
              </a:extLst>
            </p:cNvPr>
            <p:cNvCxnSpPr>
              <a:stCxn id="47" idx="3"/>
              <a:endCxn id="83" idx="1"/>
            </p:cNvCxnSpPr>
            <p:nvPr/>
          </p:nvCxnSpPr>
          <p:spPr>
            <a:xfrm>
              <a:off x="4149071" y="4685566"/>
              <a:ext cx="2380161" cy="828736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BA0CA5A-51B6-6CC2-A0B3-77A1CB65FA64}"/>
                </a:ext>
              </a:extLst>
            </p:cNvPr>
            <p:cNvSpPr/>
            <p:nvPr/>
          </p:nvSpPr>
          <p:spPr>
            <a:xfrm>
              <a:off x="2735405" y="4529583"/>
              <a:ext cx="1413666" cy="3119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Specific assumptions</a:t>
              </a: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D4382CBC-25B4-093A-2FB4-EA1CE7BA6E73}"/>
                </a:ext>
              </a:extLst>
            </p:cNvPr>
            <p:cNvCxnSpPr>
              <a:stCxn id="47" idx="3"/>
              <a:endCxn id="55" idx="1"/>
            </p:cNvCxnSpPr>
            <p:nvPr/>
          </p:nvCxnSpPr>
          <p:spPr>
            <a:xfrm>
              <a:off x="4149071" y="4685566"/>
              <a:ext cx="632606" cy="106772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2589ECB-4FEC-8822-C293-1E80E4AE1244}"/>
                </a:ext>
              </a:extLst>
            </p:cNvPr>
            <p:cNvSpPr/>
            <p:nvPr/>
          </p:nvSpPr>
          <p:spPr>
            <a:xfrm>
              <a:off x="5047457" y="3768237"/>
              <a:ext cx="2097086" cy="3119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General mathematical framework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867F18A-C6C4-6631-7C5A-2CA171BE9DF4}"/>
                </a:ext>
              </a:extLst>
            </p:cNvPr>
            <p:cNvSpPr/>
            <p:nvPr/>
          </p:nvSpPr>
          <p:spPr>
            <a:xfrm>
              <a:off x="4781677" y="4557604"/>
              <a:ext cx="912946" cy="469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Classical mechanics</a:t>
              </a:r>
            </a:p>
          </p:txBody>
        </p: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AA5318C7-8417-DF7C-C752-CCB6F8A4A3D7}"/>
                </a:ext>
              </a:extLst>
            </p:cNvPr>
            <p:cNvCxnSpPr>
              <a:cxnSpLocks/>
              <a:stCxn id="82" idx="0"/>
              <a:endCxn id="50" idx="2"/>
            </p:cNvCxnSpPr>
            <p:nvPr/>
          </p:nvCxnSpPr>
          <p:spPr>
            <a:xfrm rot="5400000" flipH="1" flipV="1">
              <a:off x="5061856" y="4383455"/>
              <a:ext cx="1337396" cy="730891"/>
            </a:xfrm>
            <a:prstGeom prst="bentConnector3">
              <a:avLst>
                <a:gd name="adj1" fmla="val 15814"/>
              </a:avLst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Elbow 61">
              <a:extLst>
                <a:ext uri="{FF2B5EF4-FFF2-40B4-BE49-F238E27FC236}">
                  <a16:creationId xmlns:a16="http://schemas.microsoft.com/office/drawing/2014/main" id="{F4BDF83E-D03B-A807-7306-AB39588802C5}"/>
                </a:ext>
              </a:extLst>
            </p:cNvPr>
            <p:cNvCxnSpPr>
              <a:cxnSpLocks/>
              <a:stCxn id="81" idx="0"/>
              <a:endCxn id="50" idx="2"/>
            </p:cNvCxnSpPr>
            <p:nvPr/>
          </p:nvCxnSpPr>
          <p:spPr>
            <a:xfrm rot="16200000" flipV="1">
              <a:off x="6276391" y="3899812"/>
              <a:ext cx="463101" cy="823881"/>
            </a:xfrm>
            <a:prstGeom prst="bentConnector3">
              <a:avLst>
                <a:gd name="adj1" fmla="val 46709"/>
              </a:avLst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CAFFAC0F-4D84-36A4-60F4-D1DF1584C7E3}"/>
                </a:ext>
              </a:extLst>
            </p:cNvPr>
            <p:cNvCxnSpPr>
              <a:cxnSpLocks/>
              <a:stCxn id="83" idx="0"/>
              <a:endCxn id="50" idx="2"/>
            </p:cNvCxnSpPr>
            <p:nvPr/>
          </p:nvCxnSpPr>
          <p:spPr>
            <a:xfrm rot="16200000" flipV="1">
              <a:off x="5776657" y="4399546"/>
              <a:ext cx="1278117" cy="639430"/>
            </a:xfrm>
            <a:prstGeom prst="bentConnector3">
              <a:avLst>
                <a:gd name="adj1" fmla="val 11844"/>
              </a:avLst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or: Elbow 64">
              <a:extLst>
                <a:ext uri="{FF2B5EF4-FFF2-40B4-BE49-F238E27FC236}">
                  <a16:creationId xmlns:a16="http://schemas.microsoft.com/office/drawing/2014/main" id="{0A5607E8-01B8-AB17-62C2-FEB71456DCDF}"/>
                </a:ext>
              </a:extLst>
            </p:cNvPr>
            <p:cNvCxnSpPr>
              <a:cxnSpLocks/>
              <a:stCxn id="55" idx="0"/>
              <a:endCxn id="50" idx="2"/>
            </p:cNvCxnSpPr>
            <p:nvPr/>
          </p:nvCxnSpPr>
          <p:spPr>
            <a:xfrm rot="5400000" flipH="1" flipV="1">
              <a:off x="5428374" y="3889978"/>
              <a:ext cx="477402" cy="857850"/>
            </a:xfrm>
            <a:prstGeom prst="bentConnector3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8F1B12-6402-8417-5D4D-4561E309C890}"/>
                </a:ext>
              </a:extLst>
            </p:cNvPr>
            <p:cNvSpPr txBox="1"/>
            <p:nvPr/>
          </p:nvSpPr>
          <p:spPr>
            <a:xfrm>
              <a:off x="2735405" y="5532591"/>
              <a:ext cx="9557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specialization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63F4759-7443-71D3-0F39-79A31AAFF6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2761" y="5526180"/>
              <a:ext cx="0" cy="27443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F7C20F-C8BF-EF82-AFA4-F8F2C295FAE2}"/>
                </a:ext>
              </a:extLst>
            </p:cNvPr>
            <p:cNvSpPr txBox="1"/>
            <p:nvPr/>
          </p:nvSpPr>
          <p:spPr>
            <a:xfrm>
              <a:off x="844062" y="3573208"/>
              <a:ext cx="1764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A theory about physical models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D64BC0-BA56-A8B0-D13A-DED2A812014B}"/>
                </a:ext>
              </a:extLst>
            </p:cNvPr>
            <p:cNvSpPr/>
            <p:nvPr/>
          </p:nvSpPr>
          <p:spPr>
            <a:xfrm>
              <a:off x="795348" y="3429000"/>
              <a:ext cx="6782375" cy="277269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2DA4AF3-03BA-693A-5F74-F35B68D85F1E}"/>
                </a:ext>
              </a:extLst>
            </p:cNvPr>
            <p:cNvSpPr/>
            <p:nvPr/>
          </p:nvSpPr>
          <p:spPr>
            <a:xfrm>
              <a:off x="6463408" y="4543303"/>
              <a:ext cx="912946" cy="469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Quantum mechanics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CC58172-C520-8D9B-3459-7D95656965CC}"/>
                </a:ext>
              </a:extLst>
            </p:cNvPr>
            <p:cNvSpPr/>
            <p:nvPr/>
          </p:nvSpPr>
          <p:spPr>
            <a:xfrm>
              <a:off x="4756864" y="5417598"/>
              <a:ext cx="1216490" cy="3119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Thermodynamics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8E4A39E-4020-45F7-2594-D0FCE4CD7932}"/>
                </a:ext>
              </a:extLst>
            </p:cNvPr>
            <p:cNvSpPr/>
            <p:nvPr/>
          </p:nvSpPr>
          <p:spPr>
            <a:xfrm>
              <a:off x="6529232" y="5358319"/>
              <a:ext cx="412395" cy="3119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…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D0531C-598B-7E8A-5278-A46F910A073D}"/>
                </a:ext>
              </a:extLst>
            </p:cNvPr>
            <p:cNvSpPr txBox="1"/>
            <p:nvPr/>
          </p:nvSpPr>
          <p:spPr>
            <a:xfrm>
              <a:off x="2754339" y="5140856"/>
              <a:ext cx="7681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derivation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F4D4F6C-6B11-53FA-711E-B9280B955F92}"/>
                </a:ext>
              </a:extLst>
            </p:cNvPr>
            <p:cNvCxnSpPr>
              <a:cxnSpLocks/>
              <a:endCxn id="113" idx="1"/>
            </p:cNvCxnSpPr>
            <p:nvPr/>
          </p:nvCxnSpPr>
          <p:spPr>
            <a:xfrm>
              <a:off x="2508772" y="5271661"/>
              <a:ext cx="245567" cy="0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C2C8E9-F30E-3835-1BA5-AC7E96F4AEBD}"/>
              </a:ext>
            </a:extLst>
          </p:cNvPr>
          <p:cNvGrpSpPr/>
          <p:nvPr/>
        </p:nvGrpSpPr>
        <p:grpSpPr>
          <a:xfrm>
            <a:off x="3642741" y="1185422"/>
            <a:ext cx="4277656" cy="2093016"/>
            <a:chOff x="4900323" y="840937"/>
            <a:chExt cx="4432040" cy="237843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415F3F-CCA3-6384-B286-4C9E67D32BA0}"/>
                </a:ext>
              </a:extLst>
            </p:cNvPr>
            <p:cNvSpPr/>
            <p:nvPr/>
          </p:nvSpPr>
          <p:spPr>
            <a:xfrm>
              <a:off x="6331986" y="1765653"/>
              <a:ext cx="1568620" cy="832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Quantum mechanics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FEDAC6-F345-D2AE-BF93-930FEC5C5713}"/>
                </a:ext>
              </a:extLst>
            </p:cNvPr>
            <p:cNvSpPr txBox="1"/>
            <p:nvPr/>
          </p:nvSpPr>
          <p:spPr>
            <a:xfrm>
              <a:off x="5842710" y="840937"/>
              <a:ext cx="2547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Construct interpretations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DE062F-4C40-9414-CA1E-E67A9603E89A}"/>
                </a:ext>
              </a:extLst>
            </p:cNvPr>
            <p:cNvSpPr/>
            <p:nvPr/>
          </p:nvSpPr>
          <p:spPr>
            <a:xfrm>
              <a:off x="4900323" y="848851"/>
              <a:ext cx="4432040" cy="23705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FF27FC-8C0A-1C2E-243B-A3EA7DEA9A8A}"/>
                </a:ext>
              </a:extLst>
            </p:cNvPr>
            <p:cNvSpPr txBox="1"/>
            <p:nvPr/>
          </p:nvSpPr>
          <p:spPr>
            <a:xfrm>
              <a:off x="5395127" y="1385847"/>
              <a:ext cx="15119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Measurement problem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E88155-81B3-7225-59CF-B855A9056235}"/>
                </a:ext>
              </a:extLst>
            </p:cNvPr>
            <p:cNvSpPr txBox="1"/>
            <p:nvPr/>
          </p:nvSpPr>
          <p:spPr>
            <a:xfrm>
              <a:off x="7401063" y="2713149"/>
              <a:ext cx="14830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What “really” happens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A499B0-9AF9-DD00-B945-91FE949BEE91}"/>
                </a:ext>
              </a:extLst>
            </p:cNvPr>
            <p:cNvSpPr txBox="1"/>
            <p:nvPr/>
          </p:nvSpPr>
          <p:spPr>
            <a:xfrm>
              <a:off x="5240449" y="2733502"/>
              <a:ext cx="15728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Ontology of observables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BE5DC3-DA95-E2E9-55CC-11BE38E58B85}"/>
                </a:ext>
              </a:extLst>
            </p:cNvPr>
            <p:cNvSpPr txBox="1"/>
            <p:nvPr/>
          </p:nvSpPr>
          <p:spPr>
            <a:xfrm>
              <a:off x="7468389" y="1362785"/>
              <a:ext cx="13484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Role of the observer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7F4391-C23A-2194-8DF2-5C4142EBE92C}"/>
                </a:ext>
              </a:extLst>
            </p:cNvPr>
            <p:cNvSpPr txBox="1"/>
            <p:nvPr/>
          </p:nvSpPr>
          <p:spPr>
            <a:xfrm>
              <a:off x="7980220" y="1987626"/>
              <a:ext cx="9268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Local realism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099973A-A27B-18FF-4466-39AA243F7691}"/>
                </a:ext>
              </a:extLst>
            </p:cNvPr>
            <p:cNvSpPr txBox="1"/>
            <p:nvPr/>
          </p:nvSpPr>
          <p:spPr>
            <a:xfrm>
              <a:off x="5156947" y="1987626"/>
              <a:ext cx="9476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Contextuality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84F99B99-C72E-9414-BC83-463ADD15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779"/>
            <a:ext cx="8278347" cy="897424"/>
          </a:xfrm>
        </p:spPr>
        <p:txBody>
          <a:bodyPr>
            <a:noAutofit/>
          </a:bodyPr>
          <a:lstStyle/>
          <a:p>
            <a:r>
              <a:rPr lang="en-US" sz="3200" dirty="0"/>
              <a:t>Different approach to the foundations of physics</a:t>
            </a:r>
          </a:p>
        </p:txBody>
      </p:sp>
    </p:spTree>
    <p:extLst>
      <p:ext uri="{BB962C8B-B14F-4D97-AF65-F5344CB8AC3E}">
        <p14:creationId xmlns:p14="http://schemas.microsoft.com/office/powerpoint/2010/main" val="1300864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8B6B2-A40A-7EBD-A3A7-71C0DC66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05AE4-BC78-E0D3-A452-184D7627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23119-A0BE-F3D8-4C42-863C4614E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" t="11019" r="769"/>
          <a:stretch/>
        </p:blipFill>
        <p:spPr>
          <a:xfrm>
            <a:off x="347979" y="373380"/>
            <a:ext cx="10896669" cy="1005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1772FFA2-EB22-1ABF-5D2E-BAEAC32CDC0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734852" y="3054223"/>
              <a:ext cx="6243288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6198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466198">
                      <a:extLst>
                        <a:ext uri="{9D8B030D-6E8A-4147-A177-3AD203B41FA5}">
                          <a16:colId xmlns:a16="http://schemas.microsoft.com/office/drawing/2014/main" val="3714120573"/>
                        </a:ext>
                      </a:extLst>
                    </a:gridCol>
                    <a:gridCol w="2655446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2655446">
                      <a:extLst>
                        <a:ext uri="{9D8B030D-6E8A-4147-A177-3AD203B41FA5}">
                          <a16:colId xmlns:a16="http://schemas.microsoft.com/office/drawing/2014/main" val="1266739554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1772FFA2-EB22-1ABF-5D2E-BAEAC32CDC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4024381"/>
                  </p:ext>
                </p:extLst>
              </p:nvPr>
            </p:nvGraphicFramePr>
            <p:xfrm>
              <a:off x="1734852" y="3054223"/>
              <a:ext cx="6243288" cy="15849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66198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466198">
                      <a:extLst>
                        <a:ext uri="{9D8B030D-6E8A-4147-A177-3AD203B41FA5}">
                          <a16:colId xmlns:a16="http://schemas.microsoft.com/office/drawing/2014/main" val="3714120573"/>
                        </a:ext>
                      </a:extLst>
                    </a:gridCol>
                    <a:gridCol w="2655446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2655446">
                      <a:extLst>
                        <a:ext uri="{9D8B030D-6E8A-4147-A177-3AD203B41FA5}">
                          <a16:colId xmlns:a16="http://schemas.microsoft.com/office/drawing/2014/main" val="126673955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1232468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1316" r="-1148684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092" r="-100229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5092" r="-229" b="-3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CF8E2-4C77-1674-DE8F-0FC18A3F173A}"/>
                  </a:ext>
                </a:extLst>
              </p:cNvPr>
              <p:cNvSpPr txBox="1"/>
              <p:nvPr/>
            </p:nvSpPr>
            <p:spPr>
              <a:xfrm>
                <a:off x="990601" y="1593473"/>
                <a:ext cx="39700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400" dirty="0"/>
                  <a:t> is verifiable. Then we can find a test such that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CF8E2-4C77-1674-DE8F-0FC18A3F1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1" y="1593473"/>
                <a:ext cx="3970020" cy="830997"/>
              </a:xfrm>
              <a:prstGeom prst="rect">
                <a:avLst/>
              </a:prstGeom>
              <a:blipFill>
                <a:blip r:embed="rId4"/>
                <a:stretch>
                  <a:fillRect l="-2458" t="-5839" r="-291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2A870C-D4D7-0F69-BBF3-440D23B2B9FA}"/>
                  </a:ext>
                </a:extLst>
              </p:cNvPr>
              <p:cNvSpPr txBox="1"/>
              <p:nvPr/>
            </p:nvSpPr>
            <p:spPr>
              <a:xfrm>
                <a:off x="586740" y="5063747"/>
                <a:ext cx="72694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If the negation of a statement is verifiable, then the statement is falsifiable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2A870C-D4D7-0F69-BBF3-440D23B2B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" y="5063747"/>
                <a:ext cx="7269480" cy="1077218"/>
              </a:xfrm>
              <a:prstGeom prst="rect">
                <a:avLst/>
              </a:prstGeom>
              <a:blipFill>
                <a:blip r:embed="rId5"/>
                <a:stretch>
                  <a:fillRect l="-2096"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BE853F-BDB3-E37F-799A-B3826F766C8F}"/>
              </a:ext>
            </a:extLst>
          </p:cNvPr>
          <p:cNvCxnSpPr/>
          <p:nvPr/>
        </p:nvCxnSpPr>
        <p:spPr>
          <a:xfrm>
            <a:off x="3611880" y="2550141"/>
            <a:ext cx="266700" cy="461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B61E2-77E4-99A7-5270-3063D63150F2}"/>
                  </a:ext>
                </a:extLst>
              </p:cNvPr>
              <p:cNvSpPr txBox="1"/>
              <p:nvPr/>
            </p:nvSpPr>
            <p:spPr>
              <a:xfrm>
                <a:off x="8762081" y="2550141"/>
                <a:ext cx="325018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Run test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sz="1800" dirty="0"/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fails, return SUCCESS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succeeds, return FAILURE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6DB61E2-77E4-99A7-5270-3063D6315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081" y="2550141"/>
                <a:ext cx="3250185" cy="1200329"/>
              </a:xfrm>
              <a:prstGeom prst="rect">
                <a:avLst/>
              </a:prstGeom>
              <a:blipFill>
                <a:blip r:embed="rId6"/>
                <a:stretch>
                  <a:fillRect l="-1498" t="-2538" r="-93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F7E2F-C752-2484-1904-EA3DBFA931CD}"/>
                  </a:ext>
                </a:extLst>
              </p:cNvPr>
              <p:cNvSpPr txBox="1"/>
              <p:nvPr/>
            </p:nvSpPr>
            <p:spPr>
              <a:xfrm>
                <a:off x="5743706" y="1593472"/>
                <a:ext cx="62999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400" dirty="0"/>
                  <a:t>, we can construct the 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that switches SUCCESS with FAILURE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F7E2F-C752-2484-1904-EA3DBFA93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706" y="1593472"/>
                <a:ext cx="6299943" cy="830997"/>
              </a:xfrm>
              <a:prstGeom prst="rect">
                <a:avLst/>
              </a:prstGeom>
              <a:blipFill>
                <a:blip r:embed="rId7"/>
                <a:stretch>
                  <a:fillRect l="-1451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03E79F-0157-937C-5E73-4CB13D3689B7}"/>
              </a:ext>
            </a:extLst>
          </p:cNvPr>
          <p:cNvCxnSpPr/>
          <p:nvPr/>
        </p:nvCxnSpPr>
        <p:spPr>
          <a:xfrm flipH="1">
            <a:off x="7033260" y="2550141"/>
            <a:ext cx="502920" cy="504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142272-4882-79BD-21BD-FCDD01E1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1065EB-E9E2-5E41-0FD2-40BA7B79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77B73-0E3A-511F-52CB-CE5005FFD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r="604"/>
          <a:stretch/>
        </p:blipFill>
        <p:spPr>
          <a:xfrm>
            <a:off x="384027" y="358115"/>
            <a:ext cx="11407140" cy="1221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52">
                <a:extLst>
                  <a:ext uri="{FF2B5EF4-FFF2-40B4-BE49-F238E27FC236}">
                    <a16:creationId xmlns:a16="http://schemas.microsoft.com/office/drawing/2014/main" id="{4AB711C3-58BB-C76E-22E2-B14E572B964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98709" y="1847168"/>
              <a:ext cx="3150263" cy="11887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lnT>
                          <a:noFill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52">
                <a:extLst>
                  <a:ext uri="{FF2B5EF4-FFF2-40B4-BE49-F238E27FC236}">
                    <a16:creationId xmlns:a16="http://schemas.microsoft.com/office/drawing/2014/main" id="{4AB711C3-58BB-C76E-22E2-B14E572B96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8210291"/>
                  </p:ext>
                </p:extLst>
              </p:nvPr>
            </p:nvGraphicFramePr>
            <p:xfrm>
              <a:off x="798709" y="1847168"/>
              <a:ext cx="3150263" cy="11887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70472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679791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572727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7500" r="-227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2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</a:t>
                          </a:r>
                        </a:p>
                      </a:txBody>
                      <a:tcPr anchor="ctr"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2000" dirty="0"/>
                        </a:p>
                      </a:txBody>
                      <a:tcPr>
                        <a:lnT>
                          <a:noFill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D1CA23D-73D1-B19F-3C06-1016F95D7DC3}"/>
              </a:ext>
            </a:extLst>
          </p:cNvPr>
          <p:cNvSpPr txBox="1"/>
          <p:nvPr/>
        </p:nvSpPr>
        <p:spPr>
          <a:xfrm>
            <a:off x="4589955" y="2026029"/>
            <a:ext cx="489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Statements are decidable if there is a test that always terminates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BA0E6-4BE7-821E-D5BF-FF59AF084C64}"/>
              </a:ext>
            </a:extLst>
          </p:cNvPr>
          <p:cNvSpPr txBox="1"/>
          <p:nvPr/>
        </p:nvSpPr>
        <p:spPr>
          <a:xfrm>
            <a:off x="384027" y="3464187"/>
            <a:ext cx="654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Note that formally decidable statements are verifiable statements whose negation is verifiable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6C2832-07AA-A3FE-12BD-485DB12485C8}"/>
                  </a:ext>
                </a:extLst>
              </p:cNvPr>
              <p:cNvSpPr txBox="1"/>
              <p:nvPr/>
            </p:nvSpPr>
            <p:spPr>
              <a:xfrm>
                <a:off x="708660" y="5179343"/>
                <a:ext cx="82002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The justification must show these definitions to be equivalent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6C2832-07AA-A3FE-12BD-485DB1248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" y="5179343"/>
                <a:ext cx="8200258" cy="461665"/>
              </a:xfrm>
              <a:prstGeom prst="rect">
                <a:avLst/>
              </a:prstGeom>
              <a:blipFill>
                <a:blip r:embed="rId4"/>
                <a:stretch>
                  <a:fillRect t="-10667" r="-149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52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142272-4882-79BD-21BD-FCDD01E1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1065EB-E9E2-5E41-0FD2-40BA7B79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77B73-0E3A-511F-52CB-CE5005FFD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r="604"/>
          <a:stretch/>
        </p:blipFill>
        <p:spPr>
          <a:xfrm>
            <a:off x="384027" y="358115"/>
            <a:ext cx="11407140" cy="1221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C0E7C6B1-6CD9-E17E-AFC9-7B974AD85EE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6047" y="2841089"/>
              <a:ext cx="6710635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127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373380">
                      <a:extLst>
                        <a:ext uri="{9D8B030D-6E8A-4147-A177-3AD203B41FA5}">
                          <a16:colId xmlns:a16="http://schemas.microsoft.com/office/drawing/2014/main" val="3669440011"/>
                        </a:ext>
                      </a:extLst>
                    </a:gridCol>
                    <a:gridCol w="1912620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3706511608"/>
                        </a:ext>
                      </a:extLst>
                    </a:gridCol>
                    <a:gridCol w="2042162">
                      <a:extLst>
                        <a:ext uri="{9D8B030D-6E8A-4147-A177-3AD203B41FA5}">
                          <a16:colId xmlns:a16="http://schemas.microsoft.com/office/drawing/2014/main" val="753910846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400" b="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¬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¬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T>
                          <a:noFill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52">
                <a:extLst>
                  <a:ext uri="{FF2B5EF4-FFF2-40B4-BE49-F238E27FC236}">
                    <a16:creationId xmlns:a16="http://schemas.microsoft.com/office/drawing/2014/main" id="{C0E7C6B1-6CD9-E17E-AFC9-7B974AD85EE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1616322"/>
                  </p:ext>
                </p:extLst>
              </p:nvPr>
            </p:nvGraphicFramePr>
            <p:xfrm>
              <a:off x="1016047" y="2841089"/>
              <a:ext cx="6710635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0127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373380">
                      <a:extLst>
                        <a:ext uri="{9D8B030D-6E8A-4147-A177-3AD203B41FA5}">
                          <a16:colId xmlns:a16="http://schemas.microsoft.com/office/drawing/2014/main" val="3669440011"/>
                        </a:ext>
                      </a:extLst>
                    </a:gridCol>
                    <a:gridCol w="1912620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3706511608"/>
                        </a:ext>
                      </a:extLst>
                    </a:gridCol>
                    <a:gridCol w="2042162">
                      <a:extLst>
                        <a:ext uri="{9D8B030D-6E8A-4147-A177-3AD203B41FA5}">
                          <a16:colId xmlns:a16="http://schemas.microsoft.com/office/drawing/2014/main" val="75391084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1571212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8197" r="-1600000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446" r="-210828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5276" r="-103067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8955" r="-299" b="-4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lnT>
                          <a:noFill/>
                        </a:lnT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7918C-3632-50AB-941D-F5CE7212DDF9}"/>
                  </a:ext>
                </a:extLst>
              </p:cNvPr>
              <p:cNvSpPr txBox="1"/>
              <p:nvPr/>
            </p:nvSpPr>
            <p:spPr>
              <a:xfrm>
                <a:off x="401344" y="4674244"/>
                <a:ext cx="39700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verifiable. Then we can find a test such that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7918C-3632-50AB-941D-F5CE7212D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44" y="4674244"/>
                <a:ext cx="3970020" cy="646331"/>
              </a:xfrm>
              <a:prstGeom prst="rect">
                <a:avLst/>
              </a:prstGeom>
              <a:blipFill>
                <a:blip r:embed="rId4"/>
                <a:stretch>
                  <a:fillRect l="-138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45E88E-3326-259B-ADE6-EF9B7B0DF098}"/>
                  </a:ext>
                </a:extLst>
              </p:cNvPr>
              <p:cNvSpPr txBox="1"/>
              <p:nvPr/>
            </p:nvSpPr>
            <p:spPr>
              <a:xfrm>
                <a:off x="640081" y="1969146"/>
                <a:ext cx="39700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verifiable. Then we can find a test such that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45E88E-3326-259B-ADE6-EF9B7B0DF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1" y="1969146"/>
                <a:ext cx="3970020" cy="646331"/>
              </a:xfrm>
              <a:prstGeom prst="rect">
                <a:avLst/>
              </a:prstGeom>
              <a:blipFill>
                <a:blip r:embed="rId5"/>
                <a:stretch>
                  <a:fillRect l="-1229" t="-4717" r="-199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19CEB4-B307-5822-AE6A-F7B1E9AAC9F3}"/>
              </a:ext>
            </a:extLst>
          </p:cNvPr>
          <p:cNvCxnSpPr/>
          <p:nvPr/>
        </p:nvCxnSpPr>
        <p:spPr>
          <a:xfrm>
            <a:off x="2194560" y="2615477"/>
            <a:ext cx="335280" cy="389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4955DE-2A67-EBDC-23CC-689FD4FC5D8E}"/>
              </a:ext>
            </a:extLst>
          </p:cNvPr>
          <p:cNvCxnSpPr/>
          <p:nvPr/>
        </p:nvCxnSpPr>
        <p:spPr>
          <a:xfrm flipV="1">
            <a:off x="3103663" y="4495800"/>
            <a:ext cx="835877" cy="178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2A9CB2-8125-8020-3106-3636EFCDAC19}"/>
                  </a:ext>
                </a:extLst>
              </p:cNvPr>
              <p:cNvSpPr txBox="1"/>
              <p:nvPr/>
            </p:nvSpPr>
            <p:spPr>
              <a:xfrm>
                <a:off x="8762081" y="2141769"/>
                <a:ext cx="337457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to 1</a:t>
                </a:r>
                <a:endParaRPr lang="en-US" sz="1800" dirty="0"/>
              </a:p>
              <a:p>
                <a:pPr marL="342900" indent="-342900">
                  <a:buAutoNum type="arabicPeriod"/>
                </a:pPr>
                <a:r>
                  <a:rPr lang="en-US" dirty="0"/>
                  <a:t>Run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seconds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succeeds, return SUCCESS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Run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</m:oMath>
                </a14:m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seconds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</m:oMath>
                </a14:m>
                <a:r>
                  <a:rPr lang="en-US" dirty="0"/>
                  <a:t> succeeds, return FAILURE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Increment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go to 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2A9CB2-8125-8020-3106-3636EFCDA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081" y="2141769"/>
                <a:ext cx="3374578" cy="2031325"/>
              </a:xfrm>
              <a:prstGeom prst="rect">
                <a:avLst/>
              </a:prstGeom>
              <a:blipFill>
                <a:blip r:embed="rId6"/>
                <a:stretch>
                  <a:fillRect l="-1444" t="-1497" r="-1083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1E1DA-AFDC-8037-4EFA-2487CA0CA77F}"/>
                  </a:ext>
                </a:extLst>
              </p:cNvPr>
              <p:cNvSpPr txBox="1"/>
              <p:nvPr/>
            </p:nvSpPr>
            <p:spPr>
              <a:xfrm>
                <a:off x="5743706" y="1682249"/>
                <a:ext cx="62999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Construct the test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¬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1E1DA-AFDC-8037-4EFA-2487CA0CA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706" y="1682249"/>
                <a:ext cx="6299943" cy="461665"/>
              </a:xfrm>
              <a:prstGeom prst="rect">
                <a:avLst/>
              </a:prstGeom>
              <a:blipFill>
                <a:blip r:embed="rId7"/>
                <a:stretch>
                  <a:fillRect l="-145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31DB39-E520-418F-4B52-527102290EFF}"/>
              </a:ext>
            </a:extLst>
          </p:cNvPr>
          <p:cNvCxnSpPr>
            <a:cxnSpLocks/>
          </p:cNvCxnSpPr>
          <p:nvPr/>
        </p:nvCxnSpPr>
        <p:spPr>
          <a:xfrm flipH="1">
            <a:off x="6960093" y="2143914"/>
            <a:ext cx="204187" cy="697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DC0417-9F05-CF7E-D0A2-E1029F17EA7C}"/>
                  </a:ext>
                </a:extLst>
              </p:cNvPr>
              <p:cNvSpPr txBox="1"/>
              <p:nvPr/>
            </p:nvSpPr>
            <p:spPr>
              <a:xfrm>
                <a:off x="3427446" y="5170340"/>
                <a:ext cx="72694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3200" dirty="0"/>
                  <a:t> verifiable, then the statement is decidable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DC0417-9F05-CF7E-D0A2-E1029F17E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446" y="5170340"/>
                <a:ext cx="7269480" cy="1077218"/>
              </a:xfrm>
              <a:prstGeom prst="rect">
                <a:avLst/>
              </a:prstGeom>
              <a:blipFill>
                <a:blip r:embed="rId8"/>
                <a:stretch>
                  <a:fillRect l="-2096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992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142272-4882-79BD-21BD-FCDD01E1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1065EB-E9E2-5E41-0FD2-40BA7B79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277B73-0E3A-511F-52CB-CE5005FFD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r="604"/>
          <a:stretch/>
        </p:blipFill>
        <p:spPr>
          <a:xfrm>
            <a:off x="384027" y="358115"/>
            <a:ext cx="11407140" cy="122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1208D-BA2B-41C8-5466-4B2608659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2" t="27221" r="786" b="11731"/>
          <a:stretch/>
        </p:blipFill>
        <p:spPr>
          <a:xfrm>
            <a:off x="384027" y="1752600"/>
            <a:ext cx="11407140" cy="390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1CA23D-73D1-B19F-3C06-1016F95D7DC3}"/>
              </a:ext>
            </a:extLst>
          </p:cNvPr>
          <p:cNvSpPr txBox="1"/>
          <p:nvPr/>
        </p:nvSpPr>
        <p:spPr>
          <a:xfrm>
            <a:off x="708659" y="2502763"/>
            <a:ext cx="6783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Certainties and impossibilities are true and false by definition.</a:t>
            </a:r>
            <a:br>
              <a:rPr lang="en-US" sz="3200" dirty="0"/>
            </a:br>
            <a:r>
              <a:rPr lang="en-US" sz="3200" dirty="0"/>
              <a:t>Yet, we can make trivial tests for them.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5A1333-CBD6-9056-057C-54A63D68AA1F}"/>
                  </a:ext>
                </a:extLst>
              </p:cNvPr>
              <p:cNvSpPr txBox="1"/>
              <p:nvPr/>
            </p:nvSpPr>
            <p:spPr>
              <a:xfrm>
                <a:off x="8503984" y="2502763"/>
                <a:ext cx="19975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b>
                    </m:sSub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return SUCCESS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5A1333-CBD6-9056-057C-54A63D68A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84" y="2502763"/>
                <a:ext cx="1997598" cy="646331"/>
              </a:xfrm>
              <a:prstGeom prst="rect">
                <a:avLst/>
              </a:prstGeom>
              <a:blipFill>
                <a:blip r:embed="rId4"/>
                <a:stretch>
                  <a:fillRect l="-2439" t="-5660" r="-1829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A9BD8E-76B6-D767-A9F8-CD820CC234B2}"/>
                  </a:ext>
                </a:extLst>
              </p:cNvPr>
              <p:cNvSpPr txBox="1"/>
              <p:nvPr/>
            </p:nvSpPr>
            <p:spPr>
              <a:xfrm>
                <a:off x="8503984" y="3196677"/>
                <a:ext cx="19370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return FAILURE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A9BD8E-76B6-D767-A9F8-CD820CC23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984" y="3196677"/>
                <a:ext cx="1937069" cy="646331"/>
              </a:xfrm>
              <a:prstGeom prst="rect">
                <a:avLst/>
              </a:prstGeom>
              <a:blipFill>
                <a:blip r:embed="rId5"/>
                <a:stretch>
                  <a:fillRect l="-2516" t="-4717" r="-251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291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EA85F0-3A49-AF5A-AD59-6D4667B4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DF395-7009-3896-A6C6-14F7F53B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AF886-32FF-854A-F18A-FF2113B5E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" t="10845" r="1181"/>
          <a:stretch/>
        </p:blipFill>
        <p:spPr>
          <a:xfrm>
            <a:off x="111849" y="211163"/>
            <a:ext cx="11951495" cy="1354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B3980-8C03-98F0-E5B7-4A88E05EC1B2}"/>
              </a:ext>
            </a:extLst>
          </p:cNvPr>
          <p:cNvSpPr txBox="1"/>
          <p:nvPr/>
        </p:nvSpPr>
        <p:spPr>
          <a:xfrm>
            <a:off x="489646" y="1840599"/>
            <a:ext cx="7451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Conjunction (AND) of verifiable statements:</a:t>
            </a:r>
            <a:br>
              <a:rPr lang="en-US" sz="3200" dirty="0"/>
            </a:br>
            <a:r>
              <a:rPr lang="en-US" sz="3200" dirty="0"/>
              <a:t>check that all tests terminate successfully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600E2-1D55-143D-9148-CC3B441319BB}"/>
                  </a:ext>
                </a:extLst>
              </p:cNvPr>
              <p:cNvSpPr txBox="1"/>
              <p:nvPr/>
            </p:nvSpPr>
            <p:spPr>
              <a:xfrm>
                <a:off x="489646" y="3318932"/>
                <a:ext cx="89632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Only finite conjunction is guaranteed to terminate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600E2-1D55-143D-9148-CC3B44131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46" y="3318932"/>
                <a:ext cx="8963288" cy="584775"/>
              </a:xfrm>
              <a:prstGeom prst="rect">
                <a:avLst/>
              </a:prstGeom>
              <a:blipFill>
                <a:blip r:embed="rId3"/>
                <a:stretch>
                  <a:fillRect t="-12500" r="-6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6CBD-8DF3-F5EE-6AD1-BDA71AE0D5D1}"/>
                  </a:ext>
                </a:extLst>
              </p:cNvPr>
              <p:cNvSpPr txBox="1"/>
              <p:nvPr/>
            </p:nvSpPr>
            <p:spPr>
              <a:xfrm>
                <a:off x="8602798" y="1840599"/>
                <a:ext cx="331847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Run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342900" indent="-342900">
                  <a:buAutoNum type="arabicPeriod"/>
                </a:pPr>
                <a:r>
                  <a:rPr lang="en-US" dirty="0"/>
                  <a:t>If all succeed, return SUCCESS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Return FAILURE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6CBD-8DF3-F5EE-6AD1-BDA71AE0D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798" y="1840599"/>
                <a:ext cx="3318473" cy="1200329"/>
              </a:xfrm>
              <a:prstGeom prst="rect">
                <a:avLst/>
              </a:prstGeom>
              <a:blipFill>
                <a:blip r:embed="rId4"/>
                <a:stretch>
                  <a:fillRect l="-1468" t="-3046" r="-550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419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EA85F0-3A49-AF5A-AD59-6D4667B4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DF395-7009-3896-A6C6-14F7F53B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B3980-8C03-98F0-E5B7-4A88E05EC1B2}"/>
              </a:ext>
            </a:extLst>
          </p:cNvPr>
          <p:cNvSpPr txBox="1"/>
          <p:nvPr/>
        </p:nvSpPr>
        <p:spPr>
          <a:xfrm>
            <a:off x="489646" y="2082467"/>
            <a:ext cx="7425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Disjunction (OR) of verifiable statements:</a:t>
            </a:r>
            <a:br>
              <a:rPr lang="en-US" sz="3200" dirty="0"/>
            </a:br>
            <a:r>
              <a:rPr lang="en-US" sz="3200" dirty="0"/>
              <a:t>check that ONE test terminates successfully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600E2-1D55-143D-9148-CC3B441319BB}"/>
                  </a:ext>
                </a:extLst>
              </p:cNvPr>
              <p:cNvSpPr txBox="1"/>
              <p:nvPr/>
            </p:nvSpPr>
            <p:spPr>
              <a:xfrm>
                <a:off x="445379" y="3910676"/>
                <a:ext cx="81488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/>
                  <a:t> Only countable disjunction can reach all tests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D0600E2-1D55-143D-9148-CC3B44131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79" y="3910676"/>
                <a:ext cx="8148834" cy="584775"/>
              </a:xfrm>
              <a:prstGeom prst="rect">
                <a:avLst/>
              </a:prstGeom>
              <a:blipFill>
                <a:blip r:embed="rId2"/>
                <a:stretch>
                  <a:fillRect t="-12632" r="-898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6CBD-8DF3-F5EE-6AD1-BDA71AE0D5D1}"/>
                  </a:ext>
                </a:extLst>
              </p:cNvPr>
              <p:cNvSpPr txBox="1"/>
              <p:nvPr/>
            </p:nvSpPr>
            <p:spPr>
              <a:xfrm>
                <a:off x="8350637" y="2200459"/>
                <a:ext cx="383521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to 1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dirty="0"/>
                  <a:t>Run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seconds</a:t>
                </a:r>
              </a:p>
              <a:p>
                <a:pPr marL="800100" lvl="1" indent="-342900">
                  <a:buFont typeface="+mj-lt"/>
                  <a:buAutoNum type="alphaLcParenR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succeeds, return SUCCESS</a:t>
                </a:r>
              </a:p>
              <a:p>
                <a:pPr marL="342900" indent="-342900">
                  <a:buAutoNum type="arabicPeriod"/>
                </a:pPr>
                <a:r>
                  <a:rPr lang="en-US" dirty="0"/>
                  <a:t>Increment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go to 2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036CBD-8DF3-F5EE-6AD1-BDA71AE0D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637" y="2200459"/>
                <a:ext cx="3835217" cy="1754326"/>
              </a:xfrm>
              <a:prstGeom prst="rect">
                <a:avLst/>
              </a:prstGeom>
              <a:blipFill>
                <a:blip r:embed="rId3"/>
                <a:stretch>
                  <a:fillRect l="-1431" t="-2083" r="-477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B5846EF-DADB-052C-01A0-7BD444992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" t="7926" r="547"/>
          <a:stretch/>
        </p:blipFill>
        <p:spPr>
          <a:xfrm>
            <a:off x="134402" y="182844"/>
            <a:ext cx="11923195" cy="1657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2F3B5F-E787-D052-883D-4AF6A7673B70}"/>
              </a:ext>
            </a:extLst>
          </p:cNvPr>
          <p:cNvSpPr txBox="1"/>
          <p:nvPr/>
        </p:nvSpPr>
        <p:spPr>
          <a:xfrm>
            <a:off x="4343754" y="3169115"/>
            <a:ext cx="311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watch out for non-termination!</a:t>
            </a:r>
          </a:p>
        </p:txBody>
      </p:sp>
    </p:spTree>
    <p:extLst>
      <p:ext uri="{BB962C8B-B14F-4D97-AF65-F5344CB8AC3E}">
        <p14:creationId xmlns:p14="http://schemas.microsoft.com/office/powerpoint/2010/main" val="1698594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4903FD-3861-05E3-FB5A-BD114C9F5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D36E3-E43B-871B-739B-8ED840D33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451CF-473E-CB5C-29DE-AE1A7AD24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" t="10513" r="1054" b="5347"/>
          <a:stretch/>
        </p:blipFill>
        <p:spPr>
          <a:xfrm>
            <a:off x="255567" y="251136"/>
            <a:ext cx="11679955" cy="1387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EB678-A757-4E87-3DD1-78E58906A15C}"/>
              </a:ext>
            </a:extLst>
          </p:cNvPr>
          <p:cNvSpPr txBox="1"/>
          <p:nvPr/>
        </p:nvSpPr>
        <p:spPr>
          <a:xfrm>
            <a:off x="724395" y="1981877"/>
            <a:ext cx="8792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decidable statements, we need both the statement and its negation to be verifiable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799785-0867-B090-E36C-CB991CE6575A}"/>
                  </a:ext>
                </a:extLst>
              </p:cNvPr>
              <p:cNvSpPr txBox="1"/>
              <p:nvPr/>
            </p:nvSpPr>
            <p:spPr>
              <a:xfrm>
                <a:off x="1333655" y="3409829"/>
                <a:ext cx="32550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¬ </m:t>
                    </m:r>
                    <m:nary>
                      <m:naryPr>
                        <m:chr m:val="⋀"/>
                        <m:subHide m:val="on"/>
                        <m:sup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⋁"/>
                        <m:subHide m:val="on"/>
                        <m:sup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799785-0867-B090-E36C-CB991CE65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655" y="3409829"/>
                <a:ext cx="325505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789CF6-F372-BF3F-C873-8E16D50EE391}"/>
                  </a:ext>
                </a:extLst>
              </p:cNvPr>
              <p:cNvSpPr txBox="1"/>
              <p:nvPr/>
            </p:nvSpPr>
            <p:spPr>
              <a:xfrm>
                <a:off x="5284839" y="3409829"/>
                <a:ext cx="32550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¬</m:t>
                    </m:r>
                    <m:nary>
                      <m:naryPr>
                        <m:chr m:val="⋁"/>
                        <m:subHide m:val="on"/>
                        <m:sup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⋀"/>
                        <m:subHide m:val="on"/>
                        <m:supHide m:val="on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¬</m:t>
                        </m:r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6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789CF6-F372-BF3F-C873-8E16D50EE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839" y="3409829"/>
                <a:ext cx="325505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56E32A4-BF72-F2F9-9961-9FB7F46A2FEC}"/>
              </a:ext>
            </a:extLst>
          </p:cNvPr>
          <p:cNvSpPr txBox="1"/>
          <p:nvPr/>
        </p:nvSpPr>
        <p:spPr>
          <a:xfrm>
            <a:off x="1333655" y="4306529"/>
            <a:ext cx="718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De Morgan properties, we can construct tests using test for negation</a:t>
            </a:r>
          </a:p>
        </p:txBody>
      </p:sp>
    </p:spTree>
    <p:extLst>
      <p:ext uri="{BB962C8B-B14F-4D97-AF65-F5344CB8AC3E}">
        <p14:creationId xmlns:p14="http://schemas.microsoft.com/office/powerpoint/2010/main" val="986716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5216-23D7-5A3D-FF8F-EDA6B9EE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0B914-F7F9-E8B1-F8B0-658517564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the notion of verifiability only requires tagging which statements are verifiable</a:t>
            </a:r>
          </a:p>
          <a:p>
            <a:r>
              <a:rPr lang="en-US" dirty="0"/>
              <a:t>We are essentially modeling procedures that output success/failure (i.e. one bit) and may not terminate</a:t>
            </a:r>
          </a:p>
          <a:p>
            <a:r>
              <a:rPr lang="en-US" dirty="0"/>
              <a:t>These are the only axioms at this point</a:t>
            </a:r>
          </a:p>
          <a:p>
            <a:pPr lvl="1"/>
            <a:r>
              <a:rPr lang="en-US" dirty="0"/>
              <a:t>Everything else is a construction on top of this</a:t>
            </a:r>
          </a:p>
        </p:txBody>
      </p:sp>
    </p:spTree>
    <p:extLst>
      <p:ext uri="{BB962C8B-B14F-4D97-AF65-F5344CB8AC3E}">
        <p14:creationId xmlns:p14="http://schemas.microsoft.com/office/powerpoint/2010/main" val="32444287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5AA6-6A80-288A-ED2F-2D37DC91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and the logic of experimental verifiability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DE5CE-856F-8A80-6672-9263A28E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0D31A-7194-8549-3919-40BFFC3B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A0D7E-ADCC-88CA-5217-A37B1824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326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C284AB-0322-494C-AD97-CF62D6AB5E4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3431" y="136525"/>
                <a:ext cx="11843238" cy="897425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Topology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7C284AB-0322-494C-AD97-CF62D6AB5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3431" y="136525"/>
                <a:ext cx="11843238" cy="897425"/>
              </a:xfrm>
              <a:blipFill>
                <a:blip r:embed="rId2"/>
                <a:stretch>
                  <a:fillRect t="-9459" b="-20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5DDAAB7-9C97-E32E-60DF-D462351CD1B6}"/>
              </a:ext>
            </a:extLst>
          </p:cNvPr>
          <p:cNvGrpSpPr/>
          <p:nvPr/>
        </p:nvGrpSpPr>
        <p:grpSpPr>
          <a:xfrm>
            <a:off x="292581" y="1008555"/>
            <a:ext cx="2990369" cy="2684357"/>
            <a:chOff x="1041881" y="1285108"/>
            <a:chExt cx="2990369" cy="268435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B4C9C1-42AC-8C4C-EA49-007BC61E6D36}"/>
                </a:ext>
              </a:extLst>
            </p:cNvPr>
            <p:cNvSpPr/>
            <p:nvPr/>
          </p:nvSpPr>
          <p:spPr>
            <a:xfrm>
              <a:off x="1085855" y="1285108"/>
              <a:ext cx="2946395" cy="134577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3E7D67-F6E8-5440-F2B7-DF0C34E6D019}"/>
                </a:ext>
              </a:extLst>
            </p:cNvPr>
            <p:cNvSpPr/>
            <p:nvPr/>
          </p:nvSpPr>
          <p:spPr>
            <a:xfrm>
              <a:off x="2581027" y="1755678"/>
              <a:ext cx="1362635" cy="6281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0368A0-66B3-DFAE-9A39-77D7ECFB12D7}"/>
                </a:ext>
              </a:extLst>
            </p:cNvPr>
            <p:cNvSpPr txBox="1"/>
            <p:nvPr/>
          </p:nvSpPr>
          <p:spPr>
            <a:xfrm>
              <a:off x="2849723" y="1909004"/>
              <a:ext cx="1033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Possibilities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81FD6B-908A-8E9E-9648-B5E1B0B9E7FE}"/>
                </a:ext>
              </a:extLst>
            </p:cNvPr>
            <p:cNvSpPr txBox="1"/>
            <p:nvPr/>
          </p:nvSpPr>
          <p:spPr>
            <a:xfrm>
              <a:off x="1531887" y="1297809"/>
              <a:ext cx="1863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Theoretical statements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9102EA5-5CF4-AD1A-7C4D-67C90CEC74B0}"/>
                </a:ext>
              </a:extLst>
            </p:cNvPr>
            <p:cNvSpPr/>
            <p:nvPr/>
          </p:nvSpPr>
          <p:spPr>
            <a:xfrm>
              <a:off x="1189256" y="1598740"/>
              <a:ext cx="1687294" cy="8974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B3B32-912A-3F65-4BEB-E9D7D051EA61}"/>
                </a:ext>
              </a:extLst>
            </p:cNvPr>
            <p:cNvSpPr txBox="1"/>
            <p:nvPr/>
          </p:nvSpPr>
          <p:spPr>
            <a:xfrm>
              <a:off x="1463536" y="1774599"/>
              <a:ext cx="1002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Verifiable</a:t>
              </a:r>
              <a:br>
                <a:rPr lang="en-US" sz="1400" dirty="0"/>
              </a:br>
              <a:r>
                <a:rPr lang="en-US" sz="1400" dirty="0"/>
                <a:t>statements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12CA9CE-D84F-502E-8A4C-640CB218A657}"/>
                </a:ext>
              </a:extLst>
            </p:cNvPr>
            <p:cNvGrpSpPr/>
            <p:nvPr/>
          </p:nvGrpSpPr>
          <p:grpSpPr>
            <a:xfrm>
              <a:off x="3045795" y="3193936"/>
              <a:ext cx="889000" cy="365125"/>
              <a:chOff x="4648201" y="4642103"/>
              <a:chExt cx="889000" cy="36512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F9B81BB-0D93-AAA2-9B5A-1A11AF56C940}"/>
                  </a:ext>
                </a:extLst>
              </p:cNvPr>
              <p:cNvSpPr/>
              <p:nvPr/>
            </p:nvSpPr>
            <p:spPr>
              <a:xfrm>
                <a:off x="4648201" y="4642103"/>
                <a:ext cx="889000" cy="3651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6584A3E-2557-FABC-5ECC-491A5089D255}"/>
                  </a:ext>
                </a:extLst>
              </p:cNvPr>
              <p:cNvSpPr txBox="1"/>
              <p:nvPr/>
            </p:nvSpPr>
            <p:spPr>
              <a:xfrm>
                <a:off x="4788946" y="4655388"/>
                <a:ext cx="634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Points</a:t>
                </a:r>
              </a:p>
            </p:txBody>
          </p:sp>
        </p:grp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2D475D2-0FCF-B273-4831-1FE5A70E1D2F}"/>
                </a:ext>
              </a:extLst>
            </p:cNvPr>
            <p:cNvCxnSpPr>
              <a:cxnSpLocks/>
            </p:cNvCxnSpPr>
            <p:nvPr/>
          </p:nvCxnSpPr>
          <p:spPr>
            <a:xfrm>
              <a:off x="3390875" y="2397103"/>
              <a:ext cx="32835" cy="772487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110211D-8227-12CB-92FB-DF11A64B7BCF}"/>
                </a:ext>
              </a:extLst>
            </p:cNvPr>
            <p:cNvCxnSpPr>
              <a:cxnSpLocks/>
            </p:cNvCxnSpPr>
            <p:nvPr/>
          </p:nvCxnSpPr>
          <p:spPr>
            <a:xfrm>
              <a:off x="1981428" y="2512494"/>
              <a:ext cx="0" cy="666799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EAD3930-1A81-8244-FCCF-E01CF9D23D71}"/>
                </a:ext>
              </a:extLst>
            </p:cNvPr>
            <p:cNvCxnSpPr>
              <a:cxnSpLocks/>
            </p:cNvCxnSpPr>
            <p:nvPr/>
          </p:nvCxnSpPr>
          <p:spPr>
            <a:xfrm>
              <a:off x="1500669" y="2643585"/>
              <a:ext cx="0" cy="403423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D872A43-C448-88EB-BF24-4BE62DEAE93B}"/>
                </a:ext>
              </a:extLst>
            </p:cNvPr>
            <p:cNvSpPr/>
            <p:nvPr/>
          </p:nvSpPr>
          <p:spPr>
            <a:xfrm>
              <a:off x="1041881" y="3073171"/>
              <a:ext cx="1644170" cy="8962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58D2793-6807-B202-413A-F38C5C6AD76F}"/>
                </a:ext>
              </a:extLst>
            </p:cNvPr>
            <p:cNvSpPr txBox="1"/>
            <p:nvPr/>
          </p:nvSpPr>
          <p:spPr>
            <a:xfrm>
              <a:off x="1060931" y="3636288"/>
              <a:ext cx="899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Borel</a:t>
              </a:r>
              <a:r>
                <a:rPr lang="en-US" sz="1400" dirty="0"/>
                <a:t> sets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329AD12-6120-D393-66B4-B987489B3624}"/>
                </a:ext>
              </a:extLst>
            </p:cNvPr>
            <p:cNvSpPr txBox="1"/>
            <p:nvPr/>
          </p:nvSpPr>
          <p:spPr>
            <a:xfrm>
              <a:off x="1511761" y="3250918"/>
              <a:ext cx="913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Open sets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B540DCF-D084-0E72-873F-EB5A27A07F69}"/>
                </a:ext>
              </a:extLst>
            </p:cNvPr>
            <p:cNvSpPr/>
            <p:nvPr/>
          </p:nvSpPr>
          <p:spPr>
            <a:xfrm>
              <a:off x="1445065" y="3201606"/>
              <a:ext cx="1077868" cy="4257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4" name="Table 52">
                <a:extLst>
                  <a:ext uri="{FF2B5EF4-FFF2-40B4-BE49-F238E27FC236}">
                    <a16:creationId xmlns:a16="http://schemas.microsoft.com/office/drawing/2014/main" id="{7A02F71F-2C61-0DF1-BB14-43D1E4BF4F5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083858" y="1246455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4" name="Table 52">
                <a:extLst>
                  <a:ext uri="{FF2B5EF4-FFF2-40B4-BE49-F238E27FC236}">
                    <a16:creationId xmlns:a16="http://schemas.microsoft.com/office/drawing/2014/main" id="{7A02F71F-2C61-0DF1-BB14-43D1E4BF4F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2336136"/>
                  </p:ext>
                </p:extLst>
              </p:nvPr>
            </p:nvGraphicFramePr>
            <p:xfrm>
              <a:off x="4083858" y="1246455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000" r="-567273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46473DB-15A1-5A3B-F821-B1A9E37B1D0C}"/>
                  </a:ext>
                </a:extLst>
              </p:cNvPr>
              <p:cNvSpPr txBox="1"/>
              <p:nvPr/>
            </p:nvSpPr>
            <p:spPr>
              <a:xfrm>
                <a:off x="6784362" y="1044075"/>
                <a:ext cx="28235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corresponds to the verifiable</a:t>
                </a:r>
                <a:br>
                  <a:rPr lang="en-US" sz="1400" dirty="0"/>
                </a:br>
                <a:r>
                  <a:rPr lang="en-US" sz="1400" dirty="0"/>
                  <a:t>part of a statement</a:t>
                </a: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146473DB-15A1-5A3B-F821-B1A9E37B1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62" y="1044075"/>
                <a:ext cx="2823593" cy="523220"/>
              </a:xfrm>
              <a:prstGeom prst="rect">
                <a:avLst/>
              </a:prstGeom>
              <a:blipFill>
                <a:blip r:embed="rId4"/>
                <a:stretch>
                  <a:fillRect l="-648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54905A6-3528-522C-259E-DE542E6F216E}"/>
                  </a:ext>
                </a:extLst>
              </p:cNvPr>
              <p:cNvSpPr txBox="1"/>
              <p:nvPr/>
            </p:nvSpPr>
            <p:spPr>
              <a:xfrm>
                <a:off x="6784362" y="2505113"/>
                <a:ext cx="28682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𝑒𝑥𝑡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corresponds to the falsifiable</a:t>
                </a:r>
                <a:br>
                  <a:rPr lang="en-US" sz="1400" dirty="0"/>
                </a:br>
                <a:r>
                  <a:rPr lang="en-US" sz="1400" dirty="0"/>
                  <a:t>part of a statement</a:t>
                </a: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54905A6-3528-522C-259E-DE542E6F2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62" y="2505113"/>
                <a:ext cx="2868286" cy="523220"/>
              </a:xfrm>
              <a:prstGeom prst="rect">
                <a:avLst/>
              </a:prstGeom>
              <a:blipFill>
                <a:blip r:embed="rId5"/>
                <a:stretch>
                  <a:fillRect l="-638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224C124-004C-5CC6-2275-A54E9780543E}"/>
                  </a:ext>
                </a:extLst>
              </p:cNvPr>
              <p:cNvSpPr txBox="1"/>
              <p:nvPr/>
            </p:nvSpPr>
            <p:spPr>
              <a:xfrm>
                <a:off x="6784362" y="1802627"/>
                <a:ext cx="2756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400" dirty="0"/>
                  <a:t> corresponds to the undecidable</a:t>
                </a:r>
                <a:br>
                  <a:rPr lang="en-US" sz="1400" dirty="0"/>
                </a:br>
                <a:r>
                  <a:rPr lang="en-US" sz="1400" dirty="0"/>
                  <a:t>part of a statement</a:t>
                </a: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224C124-004C-5CC6-2275-A54E97805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362" y="1802627"/>
                <a:ext cx="2756845" cy="523220"/>
              </a:xfrm>
              <a:prstGeom prst="rect">
                <a:avLst/>
              </a:prstGeom>
              <a:blipFill>
                <a:blip r:embed="rId6"/>
                <a:stretch>
                  <a:fillRect l="-664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4CE05E3-1DE2-F4EB-F3FC-C08CC8A336F1}"/>
              </a:ext>
            </a:extLst>
          </p:cNvPr>
          <p:cNvCxnSpPr>
            <a:endCxn id="105" idx="1"/>
          </p:cNvCxnSpPr>
          <p:nvPr/>
        </p:nvCxnSpPr>
        <p:spPr>
          <a:xfrm flipV="1">
            <a:off x="6304466" y="1305685"/>
            <a:ext cx="479896" cy="384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4F3C05-62F1-7DA4-6E66-B2BED61E8C60}"/>
              </a:ext>
            </a:extLst>
          </p:cNvPr>
          <p:cNvCxnSpPr>
            <a:endCxn id="107" idx="1"/>
          </p:cNvCxnSpPr>
          <p:nvPr/>
        </p:nvCxnSpPr>
        <p:spPr>
          <a:xfrm flipV="1">
            <a:off x="6304466" y="2064237"/>
            <a:ext cx="479896" cy="115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0F88A88-AD43-722E-7601-01BA96834E29}"/>
              </a:ext>
            </a:extLst>
          </p:cNvPr>
          <p:cNvCxnSpPr>
            <a:endCxn id="106" idx="1"/>
          </p:cNvCxnSpPr>
          <p:nvPr/>
        </p:nvCxnSpPr>
        <p:spPr>
          <a:xfrm>
            <a:off x="6304466" y="2585964"/>
            <a:ext cx="479896" cy="180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942268-AA18-2EB0-8682-A2A7105DBE38}"/>
                  </a:ext>
                </a:extLst>
              </p:cNvPr>
              <p:cNvSpPr txBox="1"/>
              <p:nvPr/>
            </p:nvSpPr>
            <p:spPr>
              <a:xfrm>
                <a:off x="3432310" y="3651209"/>
                <a:ext cx="9285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Borel set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𝑖𝑛𝑡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ℚ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𝑒𝑥𝑡</m:t>
                    </m:r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ℚ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en-US" sz="1400" dirty="0"/>
                  <a:t>)</a:t>
                </a:r>
                <a:r>
                  <a:rPr lang="en-US" sz="1400" b="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 </m:t>
                    </m:r>
                  </m:oMath>
                </a14:m>
                <a:r>
                  <a:rPr lang="en-US" sz="1400" dirty="0"/>
                  <a:t>Theoretical “the mass of the electron in KeV is a rational number” (undecidable)</a:t>
                </a: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CA942268-AA18-2EB0-8682-A2A7105DB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310" y="3651209"/>
                <a:ext cx="9285320" cy="307777"/>
              </a:xfrm>
              <a:prstGeom prst="rect">
                <a:avLst/>
              </a:prstGeom>
              <a:blipFill>
                <a:blip r:embed="rId7"/>
                <a:stretch>
                  <a:fillRect l="-197" t="-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AC1419C-9BE1-1F1F-4D2D-23605E2108EC}"/>
                  </a:ext>
                </a:extLst>
              </p:cNvPr>
              <p:cNvSpPr/>
              <p:nvPr/>
            </p:nvSpPr>
            <p:spPr>
              <a:xfrm>
                <a:off x="3432311" y="3049260"/>
                <a:ext cx="6096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Open set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400" dirty="0"/>
                      <m:t>5</m:t>
                    </m:r>
                    <m:r>
                      <m:rPr>
                        <m:nor/>
                      </m:rPr>
                      <a:rPr lang="en-US" sz="1400" b="0" i="0" dirty="0" smtClean="0"/>
                      <m:t>09.5, 510.5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1400" dirty="0"/>
                  <a:t> Verifiable “the mass of the electron is 510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dirty="0"/>
                  <a:t> 0.5 KeV”</a:t>
                </a: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BAC1419C-9BE1-1F1F-4D2D-23605E2108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311" y="3049260"/>
                <a:ext cx="6096000" cy="307777"/>
              </a:xfrm>
              <a:prstGeom prst="rect">
                <a:avLst/>
              </a:prstGeom>
              <a:blipFill>
                <a:blip r:embed="rId8"/>
                <a:stretch>
                  <a:fillRect l="-300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C65555D-39EA-CDC5-63B8-283EC376DA91}"/>
                  </a:ext>
                </a:extLst>
              </p:cNvPr>
              <p:cNvSpPr/>
              <p:nvPr/>
            </p:nvSpPr>
            <p:spPr>
              <a:xfrm>
                <a:off x="3432311" y="3358436"/>
                <a:ext cx="6096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/>
                  <a:t>Closed set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[510]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1400" dirty="0"/>
                  <a:t> Falsifiable “the mass of the electron is exactly 510 KeV”</a:t>
                </a: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C65555D-39EA-CDC5-63B8-283EC376DA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311" y="3358436"/>
                <a:ext cx="6096000" cy="307777"/>
              </a:xfrm>
              <a:prstGeom prst="rect">
                <a:avLst/>
              </a:prstGeom>
              <a:blipFill>
                <a:blip r:embed="rId9"/>
                <a:stretch>
                  <a:fillRect l="-30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3D98965B-162C-1080-D8FF-31167A020D53}"/>
              </a:ext>
            </a:extLst>
          </p:cNvPr>
          <p:cNvGrpSpPr/>
          <p:nvPr/>
        </p:nvGrpSpPr>
        <p:grpSpPr>
          <a:xfrm>
            <a:off x="523158" y="4444668"/>
            <a:ext cx="3208184" cy="1479650"/>
            <a:chOff x="608166" y="1348615"/>
            <a:chExt cx="7780826" cy="3588603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C88DDF36-0955-3A97-6B2B-CF73FB65656A}"/>
                </a:ext>
              </a:extLst>
            </p:cNvPr>
            <p:cNvGrpSpPr/>
            <p:nvPr/>
          </p:nvGrpSpPr>
          <p:grpSpPr>
            <a:xfrm>
              <a:off x="1001222" y="3472140"/>
              <a:ext cx="6797787" cy="1465078"/>
              <a:chOff x="2212388" y="3872190"/>
              <a:chExt cx="6797787" cy="1465078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4D800F1C-F0B3-4434-B3A4-01E1E759D498}"/>
                  </a:ext>
                </a:extLst>
              </p:cNvPr>
              <p:cNvGrpSpPr/>
              <p:nvPr/>
            </p:nvGrpSpPr>
            <p:grpSpPr>
              <a:xfrm>
                <a:off x="7267876" y="3872190"/>
                <a:ext cx="1742299" cy="1465078"/>
                <a:chOff x="7120424" y="4399613"/>
                <a:chExt cx="1742299" cy="1465078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31B2081D-56F9-9CD8-8A64-53A06DD31D3D}"/>
                    </a:ext>
                  </a:extLst>
                </p:cNvPr>
                <p:cNvSpPr/>
                <p:nvPr/>
              </p:nvSpPr>
              <p:spPr>
                <a:xfrm>
                  <a:off x="7120424" y="4399613"/>
                  <a:ext cx="1742299" cy="1465078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C5EE13C0-5775-1AD4-85E2-4D31557348A4}"/>
                    </a:ext>
                  </a:extLst>
                </p:cNvPr>
                <p:cNvSpPr/>
                <p:nvPr/>
              </p:nvSpPr>
              <p:spPr>
                <a:xfrm>
                  <a:off x="8325626" y="4896076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5183B65F-AABC-13A7-4D68-B2A5DB56E5A7}"/>
                    </a:ext>
                  </a:extLst>
                </p:cNvPr>
                <p:cNvSpPr/>
                <p:nvPr/>
              </p:nvSpPr>
              <p:spPr>
                <a:xfrm>
                  <a:off x="7407281" y="5122389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DC845337-8682-0F87-69C7-158EC9C7133C}"/>
                    </a:ext>
                  </a:extLst>
                </p:cNvPr>
                <p:cNvSpPr/>
                <p:nvPr/>
              </p:nvSpPr>
              <p:spPr>
                <a:xfrm>
                  <a:off x="8090010" y="5489145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7F70AA4F-0445-683E-828A-56FCE8904291}"/>
                    </a:ext>
                  </a:extLst>
                </p:cNvPr>
                <p:cNvSpPr/>
                <p:nvPr/>
              </p:nvSpPr>
              <p:spPr>
                <a:xfrm>
                  <a:off x="7930758" y="5202059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B01F7F7A-CA87-5B35-FA1C-5633F63A8DB7}"/>
                    </a:ext>
                  </a:extLst>
                </p:cNvPr>
                <p:cNvSpPr/>
                <p:nvPr/>
              </p:nvSpPr>
              <p:spPr>
                <a:xfrm>
                  <a:off x="7683115" y="4725385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29FF1D9D-0BB6-81C5-30B4-3E4E27D271ED}"/>
                  </a:ext>
                </a:extLst>
              </p:cNvPr>
              <p:cNvGrpSpPr/>
              <p:nvPr/>
            </p:nvGrpSpPr>
            <p:grpSpPr>
              <a:xfrm>
                <a:off x="2212388" y="3872190"/>
                <a:ext cx="1742299" cy="1465078"/>
                <a:chOff x="1936220" y="4385306"/>
                <a:chExt cx="1742299" cy="1465078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06482D70-E001-9125-1F80-C2A8F30D7422}"/>
                    </a:ext>
                  </a:extLst>
                </p:cNvPr>
                <p:cNvSpPr/>
                <p:nvPr/>
              </p:nvSpPr>
              <p:spPr>
                <a:xfrm>
                  <a:off x="1936220" y="4385306"/>
                  <a:ext cx="1742299" cy="1465078"/>
                </a:xfrm>
                <a:prstGeom prst="ellips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5F403653-62B4-D87A-325F-CC38D28C4F1C}"/>
                    </a:ext>
                  </a:extLst>
                </p:cNvPr>
                <p:cNvSpPr/>
                <p:nvPr/>
              </p:nvSpPr>
              <p:spPr>
                <a:xfrm>
                  <a:off x="3141422" y="4881769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09F92B7-5DF5-119B-FC82-4D0E766CFB99}"/>
                    </a:ext>
                  </a:extLst>
                </p:cNvPr>
                <p:cNvSpPr/>
                <p:nvPr/>
              </p:nvSpPr>
              <p:spPr>
                <a:xfrm>
                  <a:off x="2199116" y="5217137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D7EEE8CF-468D-CB89-FCCC-107F02649643}"/>
                    </a:ext>
                  </a:extLst>
                </p:cNvPr>
                <p:cNvSpPr/>
                <p:nvPr/>
              </p:nvSpPr>
              <p:spPr>
                <a:xfrm>
                  <a:off x="3296784" y="5217138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5418E216-A709-78A1-CC98-EF3C7DFB40D2}"/>
                    </a:ext>
                  </a:extLst>
                </p:cNvPr>
                <p:cNvSpPr/>
                <p:nvPr/>
              </p:nvSpPr>
              <p:spPr>
                <a:xfrm>
                  <a:off x="2552536" y="5489146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3F0E1D85-9DBD-B97D-DBB5-BADBAD80A3E9}"/>
                    </a:ext>
                  </a:extLst>
                </p:cNvPr>
                <p:cNvSpPr/>
                <p:nvPr/>
              </p:nvSpPr>
              <p:spPr>
                <a:xfrm>
                  <a:off x="2727129" y="5043214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45E19111-C121-1797-8ECE-BFF5BC146537}"/>
                    </a:ext>
                  </a:extLst>
                </p:cNvPr>
                <p:cNvSpPr/>
                <p:nvPr/>
              </p:nvSpPr>
              <p:spPr>
                <a:xfrm>
                  <a:off x="3012901" y="5453636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E6B9C8E2-2A61-56A1-B927-70A679AEBCB6}"/>
                    </a:ext>
                  </a:extLst>
                </p:cNvPr>
                <p:cNvSpPr/>
                <p:nvPr/>
              </p:nvSpPr>
              <p:spPr>
                <a:xfrm>
                  <a:off x="2790957" y="4616737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6DA8FA60-4B7A-92AB-B295-5CE53922200B}"/>
                    </a:ext>
                  </a:extLst>
                </p:cNvPr>
                <p:cNvSpPr/>
                <p:nvPr/>
              </p:nvSpPr>
              <p:spPr>
                <a:xfrm>
                  <a:off x="2262534" y="4820790"/>
                  <a:ext cx="71021" cy="71021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B08372CF-6248-CA38-4FF9-B4EE5F98B6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7590" y="4307674"/>
                <a:ext cx="4386514" cy="651658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54634B41-B019-D7F9-AF77-C5D948FED2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38146" y="4230631"/>
                <a:ext cx="4608740" cy="331424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9AD8863-A205-49F8-6C96-33206C657C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6933" y="4146006"/>
                <a:ext cx="4293715" cy="484470"/>
              </a:xfrm>
              <a:prstGeom prst="line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E72A7507-F1DD-3A21-C3A0-BFE10A21B5B8}"/>
                </a:ext>
              </a:extLst>
            </p:cNvPr>
            <p:cNvGrpSpPr/>
            <p:nvPr/>
          </p:nvGrpSpPr>
          <p:grpSpPr>
            <a:xfrm>
              <a:off x="608166" y="1348615"/>
              <a:ext cx="2715202" cy="1605910"/>
              <a:chOff x="1085238" y="2632678"/>
              <a:chExt cx="2715202" cy="1605910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A8609197-9094-B562-DADF-DD40C041A24E}"/>
                  </a:ext>
                </a:extLst>
              </p:cNvPr>
              <p:cNvSpPr/>
              <p:nvPr/>
            </p:nvSpPr>
            <p:spPr>
              <a:xfrm>
                <a:off x="1085238" y="2632678"/>
                <a:ext cx="2715202" cy="1605910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BE2BA702-70C5-B8ED-1874-2286A20D8C1C}"/>
                  </a:ext>
                </a:extLst>
              </p:cNvPr>
              <p:cNvSpPr/>
              <p:nvPr/>
            </p:nvSpPr>
            <p:spPr>
              <a:xfrm>
                <a:off x="2320031" y="303265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0ECA9EC-A6FF-E508-0A16-84B6D4A98E1B}"/>
                  </a:ext>
                </a:extLst>
              </p:cNvPr>
              <p:cNvSpPr/>
              <p:nvPr/>
            </p:nvSpPr>
            <p:spPr>
              <a:xfrm>
                <a:off x="1305017" y="3464510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E9B7479-02B9-6F74-AFD3-7D66D6D67EC7}"/>
                  </a:ext>
                </a:extLst>
              </p:cNvPr>
              <p:cNvSpPr/>
              <p:nvPr/>
            </p:nvSpPr>
            <p:spPr>
              <a:xfrm>
                <a:off x="2756516" y="3343681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4371C3F2-D023-B20D-6D69-AA9C456E0F0F}"/>
                  </a:ext>
                </a:extLst>
              </p:cNvPr>
              <p:cNvSpPr/>
              <p:nvPr/>
            </p:nvSpPr>
            <p:spPr>
              <a:xfrm>
                <a:off x="2756517" y="383121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1F903487-9A5D-A157-F555-9848EAAC70F8}"/>
                  </a:ext>
                </a:extLst>
              </p:cNvPr>
              <p:cNvSpPr/>
              <p:nvPr/>
            </p:nvSpPr>
            <p:spPr>
              <a:xfrm>
                <a:off x="2251969" y="354860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8FD807CB-CF25-41DB-A029-0216F63C29DC}"/>
                  </a:ext>
                </a:extLst>
              </p:cNvPr>
              <p:cNvSpPr/>
              <p:nvPr/>
            </p:nvSpPr>
            <p:spPr>
              <a:xfrm>
                <a:off x="1747421" y="362998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F39DE3B-8538-20B4-B89B-6C1ABB1AA4DF}"/>
                  </a:ext>
                </a:extLst>
              </p:cNvPr>
              <p:cNvSpPr/>
              <p:nvPr/>
            </p:nvSpPr>
            <p:spPr>
              <a:xfrm>
                <a:off x="1876147" y="3290586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5A473234-CFA0-8C30-B9A5-33919EF722A0}"/>
                  </a:ext>
                </a:extLst>
              </p:cNvPr>
              <p:cNvSpPr/>
              <p:nvPr/>
            </p:nvSpPr>
            <p:spPr>
              <a:xfrm>
                <a:off x="3016932" y="2961631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77611126-1223-2228-8CED-459A337CE50A}"/>
                  </a:ext>
                </a:extLst>
              </p:cNvPr>
              <p:cNvSpPr/>
              <p:nvPr/>
            </p:nvSpPr>
            <p:spPr>
              <a:xfrm>
                <a:off x="2243091" y="392841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E288CC2-A39F-704D-B210-4397A5087A02}"/>
                  </a:ext>
                </a:extLst>
              </p:cNvPr>
              <p:cNvSpPr/>
              <p:nvPr/>
            </p:nvSpPr>
            <p:spPr>
              <a:xfrm>
                <a:off x="1845078" y="296163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C3C7D405-B001-422A-FED0-CCE468FA2A1A}"/>
                  </a:ext>
                </a:extLst>
              </p:cNvPr>
              <p:cNvSpPr/>
              <p:nvPr/>
            </p:nvSpPr>
            <p:spPr>
              <a:xfrm>
                <a:off x="2562690" y="281246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8081EB1D-7BBF-D961-199E-3A9EEFEB079C}"/>
                  </a:ext>
                </a:extLst>
              </p:cNvPr>
              <p:cNvSpPr/>
              <p:nvPr/>
            </p:nvSpPr>
            <p:spPr>
              <a:xfrm>
                <a:off x="3087953" y="3733006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897183D5-64C7-0792-5737-DBC5240A0331}"/>
                  </a:ext>
                </a:extLst>
              </p:cNvPr>
              <p:cNvSpPr/>
              <p:nvPr/>
            </p:nvSpPr>
            <p:spPr>
              <a:xfrm>
                <a:off x="3435660" y="3429000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C8A75A38-CF1A-AF4A-C10E-D89A3D753438}"/>
                  </a:ext>
                </a:extLst>
              </p:cNvPr>
              <p:cNvSpPr/>
              <p:nvPr/>
            </p:nvSpPr>
            <p:spPr>
              <a:xfrm>
                <a:off x="1457419" y="3103673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9273DD29-01C7-4117-AA7A-695A14FC11B9}"/>
                </a:ext>
              </a:extLst>
            </p:cNvPr>
            <p:cNvGrpSpPr/>
            <p:nvPr/>
          </p:nvGrpSpPr>
          <p:grpSpPr>
            <a:xfrm>
              <a:off x="5673790" y="1372812"/>
              <a:ext cx="2715202" cy="1605910"/>
              <a:chOff x="1085238" y="2632678"/>
              <a:chExt cx="2715202" cy="1605910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F1C28D42-C85E-F9B6-BC5B-2629C58E382B}"/>
                  </a:ext>
                </a:extLst>
              </p:cNvPr>
              <p:cNvSpPr/>
              <p:nvPr/>
            </p:nvSpPr>
            <p:spPr>
              <a:xfrm>
                <a:off x="1085238" y="2632678"/>
                <a:ext cx="2715202" cy="1605910"/>
              </a:xfrm>
              <a:prstGeom prst="ellipse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8D8A3EAE-7DB8-3CD5-FFBF-BEB5002EEC59}"/>
                  </a:ext>
                </a:extLst>
              </p:cNvPr>
              <p:cNvSpPr/>
              <p:nvPr/>
            </p:nvSpPr>
            <p:spPr>
              <a:xfrm>
                <a:off x="2756516" y="3343681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B7CACF47-6589-3CB4-3B1D-875D35299C85}"/>
                  </a:ext>
                </a:extLst>
              </p:cNvPr>
              <p:cNvSpPr/>
              <p:nvPr/>
            </p:nvSpPr>
            <p:spPr>
              <a:xfrm>
                <a:off x="1747421" y="362998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9F468159-68A5-224A-9D62-8F896522F8D8}"/>
                  </a:ext>
                </a:extLst>
              </p:cNvPr>
              <p:cNvSpPr/>
              <p:nvPr/>
            </p:nvSpPr>
            <p:spPr>
              <a:xfrm>
                <a:off x="2243091" y="392841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EFFB02C-2D79-37BA-1207-90C114186C65}"/>
                  </a:ext>
                </a:extLst>
              </p:cNvPr>
              <p:cNvSpPr/>
              <p:nvPr/>
            </p:nvSpPr>
            <p:spPr>
              <a:xfrm>
                <a:off x="1845078" y="2961632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F5E3D1E-DE5A-E296-3E0A-33CCF14F8995}"/>
                  </a:ext>
                </a:extLst>
              </p:cNvPr>
              <p:cNvSpPr/>
              <p:nvPr/>
            </p:nvSpPr>
            <p:spPr>
              <a:xfrm>
                <a:off x="2562690" y="281246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CEBD845-40A2-0775-D2A7-99804E9F6118}"/>
                  </a:ext>
                </a:extLst>
              </p:cNvPr>
              <p:cNvSpPr/>
              <p:nvPr/>
            </p:nvSpPr>
            <p:spPr>
              <a:xfrm>
                <a:off x="3435660" y="3429000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A358C25D-7790-0D25-B5E1-8F6A084DE39B}"/>
                  </a:ext>
                </a:extLst>
              </p:cNvPr>
              <p:cNvSpPr/>
              <p:nvPr/>
            </p:nvSpPr>
            <p:spPr>
              <a:xfrm>
                <a:off x="1457419" y="3103673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AEB5DAB8-39D4-D9DE-5B44-5EF3A1251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858" y="1879854"/>
              <a:ext cx="3590544" cy="20116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E9CCBDD-EC6C-E761-6208-C66CD5FF5F99}"/>
                </a:ext>
              </a:extLst>
            </p:cNvPr>
            <p:cNvCxnSpPr>
              <a:cxnSpLocks/>
            </p:cNvCxnSpPr>
            <p:nvPr/>
          </p:nvCxnSpPr>
          <p:spPr>
            <a:xfrm>
              <a:off x="1885602" y="2306574"/>
              <a:ext cx="4401312" cy="9144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D3402922-B83C-A2D8-3346-CF95B6444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8706" y="2130639"/>
              <a:ext cx="4163206" cy="4791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BF73033B-1084-DC9E-9BC5-CB5309A8C686}"/>
                </a:ext>
              </a:extLst>
            </p:cNvPr>
            <p:cNvGrpSpPr/>
            <p:nvPr/>
          </p:nvGrpSpPr>
          <p:grpSpPr>
            <a:xfrm>
              <a:off x="1695844" y="2391071"/>
              <a:ext cx="5061844" cy="2370621"/>
              <a:chOff x="2907010" y="2791121"/>
              <a:chExt cx="5061844" cy="2370621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559869D7-59E3-8512-AEE3-DE5D6816E696}"/>
                  </a:ext>
                </a:extLst>
              </p:cNvPr>
              <p:cNvSpPr/>
              <p:nvPr/>
            </p:nvSpPr>
            <p:spPr>
              <a:xfrm rot="1485908">
                <a:off x="7508722" y="4044552"/>
                <a:ext cx="460132" cy="869557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277A007C-D278-0054-33CD-3803E92CAEFE}"/>
                  </a:ext>
                </a:extLst>
              </p:cNvPr>
              <p:cNvSpPr/>
              <p:nvPr/>
            </p:nvSpPr>
            <p:spPr>
              <a:xfrm rot="20779759">
                <a:off x="2907010" y="4013557"/>
                <a:ext cx="517041" cy="1148185"/>
              </a:xfrm>
              <a:prstGeom prst="ellipse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00F7A868-7FC2-F2BF-1333-FB87B137737B}"/>
                  </a:ext>
                </a:extLst>
              </p:cNvPr>
              <p:cNvCxnSpPr/>
              <p:nvPr/>
            </p:nvCxnSpPr>
            <p:spPr>
              <a:xfrm>
                <a:off x="7618160" y="2920014"/>
                <a:ext cx="212407" cy="1068148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9CA54428-0991-C566-CF0F-101AC0D57171}"/>
                  </a:ext>
                </a:extLst>
              </p:cNvPr>
              <p:cNvCxnSpPr/>
              <p:nvPr/>
            </p:nvCxnSpPr>
            <p:spPr>
              <a:xfrm>
                <a:off x="3048206" y="2791121"/>
                <a:ext cx="8878" cy="119704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368FF74E-0A59-C859-15B1-9A550F53829A}"/>
                  </a:ext>
                </a:extLst>
              </p:cNvPr>
              <p:cNvSpPr txBox="1"/>
              <p:nvPr/>
            </p:nvSpPr>
            <p:spPr>
              <a:xfrm>
                <a:off x="192045" y="4349522"/>
                <a:ext cx="4877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368FF74E-0A59-C859-15B1-9A550F538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45" y="4349522"/>
                <a:ext cx="48776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423958C-EFF4-1FBE-17C3-5DA9B4764FA6}"/>
                  </a:ext>
                </a:extLst>
              </p:cNvPr>
              <p:cNvSpPr txBox="1"/>
              <p:nvPr/>
            </p:nvSpPr>
            <p:spPr>
              <a:xfrm>
                <a:off x="2286661" y="4339574"/>
                <a:ext cx="481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423958C-EFF4-1FBE-17C3-5DA9B4764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661" y="4339574"/>
                <a:ext cx="48179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6F683A47-63B0-4528-8BBF-7468CD47524F}"/>
                  </a:ext>
                </a:extLst>
              </p:cNvPr>
              <p:cNvSpPr txBox="1"/>
              <p:nvPr/>
            </p:nvSpPr>
            <p:spPr>
              <a:xfrm>
                <a:off x="2515473" y="5643378"/>
                <a:ext cx="3595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6F683A47-63B0-4528-8BBF-7468CD475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73" y="5643378"/>
                <a:ext cx="359586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C7E0EB15-91F9-47E2-BBE0-8678CE9978DC}"/>
                  </a:ext>
                </a:extLst>
              </p:cNvPr>
              <p:cNvSpPr txBox="1"/>
              <p:nvPr/>
            </p:nvSpPr>
            <p:spPr>
              <a:xfrm>
                <a:off x="433764" y="5643378"/>
                <a:ext cx="3692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C7E0EB15-91F9-47E2-BBE0-8678CE997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64" y="5643378"/>
                <a:ext cx="369204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4133544B-4B5B-C76A-CF34-291CC2707D34}"/>
                  </a:ext>
                </a:extLst>
              </p:cNvPr>
              <p:cNvSpPr txBox="1"/>
              <p:nvPr/>
            </p:nvSpPr>
            <p:spPr>
              <a:xfrm>
                <a:off x="106242" y="4026458"/>
                <a:ext cx="4266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Inference relationship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𝓇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400" dirty="0"/>
                  <a:t> such that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𝓇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4133544B-4B5B-C76A-CF34-291CC2707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2" y="4026458"/>
                <a:ext cx="4266745" cy="307777"/>
              </a:xfrm>
              <a:prstGeom prst="rect">
                <a:avLst/>
              </a:prstGeom>
              <a:blipFill>
                <a:blip r:embed="rId14"/>
                <a:stretch>
                  <a:fillRect l="-429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1A6B2F69-1A7F-19A9-8D3E-36A302E68281}"/>
                  </a:ext>
                </a:extLst>
              </p:cNvPr>
              <p:cNvSpPr txBox="1"/>
              <p:nvPr/>
            </p:nvSpPr>
            <p:spPr>
              <a:xfrm>
                <a:off x="523158" y="6040850"/>
                <a:ext cx="37599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Causal relationship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1400" dirty="0"/>
                  <a:t> such that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1A6B2F69-1A7F-19A9-8D3E-36A302E6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58" y="6040850"/>
                <a:ext cx="3759940" cy="307777"/>
              </a:xfrm>
              <a:prstGeom prst="rect">
                <a:avLst/>
              </a:prstGeom>
              <a:blipFill>
                <a:blip r:embed="rId15"/>
                <a:stretch>
                  <a:fillRect l="-486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154C12AE-9F8C-5852-3B59-8B84757744F8}"/>
                  </a:ext>
                </a:extLst>
              </p:cNvPr>
              <p:cNvSpPr txBox="1"/>
              <p:nvPr/>
            </p:nvSpPr>
            <p:spPr>
              <a:xfrm>
                <a:off x="3937039" y="4453612"/>
                <a:ext cx="180286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5"/>
                    </a:solidFill>
                  </a:rPr>
                  <a:t>Inference relationship</a:t>
                </a:r>
                <a:br>
                  <a:rPr lang="en-US" sz="1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br>
                  <a:rPr lang="en-US" sz="1400" dirty="0">
                    <a:solidFill>
                      <a:schemeClr val="accent6"/>
                    </a:solidFill>
                  </a:rPr>
                </a:br>
                <a:r>
                  <a:rPr lang="en-US" sz="1400" dirty="0">
                    <a:solidFill>
                      <a:schemeClr val="accent6"/>
                    </a:solidFill>
                  </a:rPr>
                  <a:t>Causal relationship</a:t>
                </a:r>
                <a:endParaRPr lang="en-US" sz="1400" dirty="0"/>
              </a:p>
            </p:txBody>
          </p:sp>
        </mc:Choice>
        <mc:Fallback xmlns=""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154C12AE-9F8C-5852-3B59-8B8475774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039" y="4453612"/>
                <a:ext cx="1802866" cy="738664"/>
              </a:xfrm>
              <a:prstGeom prst="rect">
                <a:avLst/>
              </a:prstGeom>
              <a:blipFill>
                <a:blip r:embed="rId16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7" name="TextBox 236">
            <a:extLst>
              <a:ext uri="{FF2B5EF4-FFF2-40B4-BE49-F238E27FC236}">
                <a16:creationId xmlns:a16="http://schemas.microsoft.com/office/drawing/2014/main" id="{4F6E5D37-BF8F-ADC3-6C66-D0B5F454376E}"/>
              </a:ext>
            </a:extLst>
          </p:cNvPr>
          <p:cNvSpPr txBox="1"/>
          <p:nvPr/>
        </p:nvSpPr>
        <p:spPr>
          <a:xfrm>
            <a:off x="3746017" y="5280020"/>
            <a:ext cx="221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Relationships must be</a:t>
            </a:r>
            <a:br>
              <a:rPr lang="en-US" sz="1600" dirty="0"/>
            </a:br>
            <a:r>
              <a:rPr lang="en-US" sz="1600" dirty="0"/>
              <a:t>topologically continuous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A9094C7F-2D2E-455D-F907-46BE650BAF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74" y="4668167"/>
            <a:ext cx="2402560" cy="1779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4325D7E1-1A3B-C661-ED10-3E1263B60369}"/>
                  </a:ext>
                </a:extLst>
              </p:cNvPr>
              <p:cNvSpPr txBox="1"/>
              <p:nvPr/>
            </p:nvSpPr>
            <p:spPr>
              <a:xfrm>
                <a:off x="5875027" y="6382425"/>
                <a:ext cx="3793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Phase transition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1400" dirty="0"/>
                  <a:t> Topologically isolated regions</a:t>
                </a:r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4325D7E1-1A3B-C661-ED10-3E1263B60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027" y="6382425"/>
                <a:ext cx="3793219" cy="307777"/>
              </a:xfrm>
              <a:prstGeom prst="rect">
                <a:avLst/>
              </a:prstGeom>
              <a:blipFill>
                <a:blip r:embed="rId1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1" name="TextBox 240">
            <a:extLst>
              <a:ext uri="{FF2B5EF4-FFF2-40B4-BE49-F238E27FC236}">
                <a16:creationId xmlns:a16="http://schemas.microsoft.com/office/drawing/2014/main" id="{81F24FD1-1522-BCAB-7D3F-D815B49662C1}"/>
              </a:ext>
            </a:extLst>
          </p:cNvPr>
          <p:cNvSpPr txBox="1"/>
          <p:nvPr/>
        </p:nvSpPr>
        <p:spPr>
          <a:xfrm>
            <a:off x="5886953" y="4227492"/>
            <a:ext cx="3893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Topologically continuous consistent</a:t>
            </a:r>
            <a:br>
              <a:rPr lang="en-US" sz="1600" dirty="0"/>
            </a:br>
            <a:r>
              <a:rPr lang="en-US" sz="1600" dirty="0"/>
              <a:t>with analytic discontinuity on isolated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BA8F6EC1-439B-7EA6-CD6F-D527A697C9C9}"/>
                  </a:ext>
                </a:extLst>
              </p:cNvPr>
              <p:cNvSpPr txBox="1"/>
              <p:nvPr/>
            </p:nvSpPr>
            <p:spPr>
              <a:xfrm>
                <a:off x="9135331" y="223498"/>
                <a:ext cx="30047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Experimental verifiability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topology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-algebras</a:t>
                </a:r>
                <a:b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(foundation of geometry, probability, …)</a:t>
                </a:r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BA8F6EC1-439B-7EA6-CD6F-D527A697C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331" y="223498"/>
                <a:ext cx="3004739" cy="1200329"/>
              </a:xfrm>
              <a:prstGeom prst="rect">
                <a:avLst/>
              </a:prstGeom>
              <a:blipFill>
                <a:blip r:embed="rId19"/>
                <a:stretch>
                  <a:fillRect t="-3046" r="-325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3" name="TextBox 242">
            <a:extLst>
              <a:ext uri="{FF2B5EF4-FFF2-40B4-BE49-F238E27FC236}">
                <a16:creationId xmlns:a16="http://schemas.microsoft.com/office/drawing/2014/main" id="{BEDD5A49-4B16-6BB3-E269-D6B0E62D57BC}"/>
              </a:ext>
            </a:extLst>
          </p:cNvPr>
          <p:cNvSpPr txBox="1"/>
          <p:nvPr/>
        </p:nvSpPr>
        <p:spPr>
          <a:xfrm>
            <a:off x="9883520" y="1428386"/>
            <a:ext cx="22307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Perfect map between math and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05DA4D-1AB9-85FB-F3F0-D8D440EB772D}"/>
                  </a:ext>
                </a:extLst>
              </p:cNvPr>
              <p:cNvSpPr txBox="1"/>
              <p:nvPr/>
            </p:nvSpPr>
            <p:spPr>
              <a:xfrm>
                <a:off x="9518998" y="2688356"/>
                <a:ext cx="26075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C00000"/>
                    </a:solidFill>
                  </a:rPr>
                  <a:t>NB: in physics, topology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</a:rPr>
                  <a:t>-algebra are parts of the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same</a:t>
                </a:r>
                <a:r>
                  <a:rPr lang="en-US" sz="1600" dirty="0">
                    <a:solidFill>
                      <a:srgbClr val="C00000"/>
                    </a:solidFill>
                  </a:rPr>
                  <a:t> logic structure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605DA4D-1AB9-85FB-F3F0-D8D440EB7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998" y="2688356"/>
                <a:ext cx="2607533" cy="830997"/>
              </a:xfrm>
              <a:prstGeom prst="rect">
                <a:avLst/>
              </a:prstGeom>
              <a:blipFill>
                <a:blip r:embed="rId20"/>
                <a:stretch>
                  <a:fillRect t="-2206" r="-3513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473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3FD256-8EF3-2CAD-3891-DA63FAC9AC45}"/>
              </a:ext>
            </a:extLst>
          </p:cNvPr>
          <p:cNvGrpSpPr/>
          <p:nvPr/>
        </p:nvGrpSpPr>
        <p:grpSpPr>
          <a:xfrm>
            <a:off x="4710071" y="429936"/>
            <a:ext cx="6874792" cy="2141013"/>
            <a:chOff x="399019" y="972049"/>
            <a:chExt cx="8637977" cy="26901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9F3BCD-6C22-5015-4CA7-9B7479F446F0}"/>
                </a:ext>
              </a:extLst>
            </p:cNvPr>
            <p:cNvSpPr/>
            <p:nvPr/>
          </p:nvSpPr>
          <p:spPr>
            <a:xfrm>
              <a:off x="3795926" y="1329706"/>
              <a:ext cx="1844162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Physical theory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76610B-CEA6-FBB0-B9B5-0D9BF37FBC18}"/>
                </a:ext>
              </a:extLst>
            </p:cNvPr>
            <p:cNvSpPr/>
            <p:nvPr/>
          </p:nvSpPr>
          <p:spPr>
            <a:xfrm>
              <a:off x="6976707" y="1329706"/>
              <a:ext cx="2060289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Physical result/</a:t>
              </a:r>
              <a:br>
                <a:rPr lang="en-US" sz="1200" dirty="0"/>
              </a:br>
              <a:r>
                <a:rPr lang="en-US" sz="1200" dirty="0"/>
                <a:t>effect/prediction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BE36B8-A6D0-39C4-A154-AA905C41004F}"/>
                </a:ext>
              </a:extLst>
            </p:cNvPr>
            <p:cNvSpPr/>
            <p:nvPr/>
          </p:nvSpPr>
          <p:spPr>
            <a:xfrm>
              <a:off x="399019" y="1329706"/>
              <a:ext cx="2060289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Smallest set of assumptions required to rederive the theory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F24E5E-CCFF-20CC-B578-D81013155CA4}"/>
                </a:ext>
              </a:extLst>
            </p:cNvPr>
            <p:cNvSpPr/>
            <p:nvPr/>
          </p:nvSpPr>
          <p:spPr>
            <a:xfrm>
              <a:off x="3795926" y="2764005"/>
              <a:ext cx="1844162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Theorem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F5662A-11CC-A9A5-85A4-0EB4819E5760}"/>
                </a:ext>
              </a:extLst>
            </p:cNvPr>
            <p:cNvSpPr/>
            <p:nvPr/>
          </p:nvSpPr>
          <p:spPr>
            <a:xfrm>
              <a:off x="6976707" y="2764004"/>
              <a:ext cx="2060289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Mathematical result/</a:t>
              </a:r>
              <a:br>
                <a:rPr lang="en-US" sz="1200" dirty="0"/>
              </a:br>
              <a:r>
                <a:rPr lang="en-US" sz="1200" dirty="0"/>
                <a:t>corollary/calculation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283CDD-E5A5-6865-61C6-6F42896B003B}"/>
                </a:ext>
              </a:extLst>
            </p:cNvPr>
            <p:cNvSpPr/>
            <p:nvPr/>
          </p:nvSpPr>
          <p:spPr>
            <a:xfrm>
              <a:off x="399019" y="2755319"/>
              <a:ext cx="2060288" cy="8981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Smallest set of axioms required to prove the theorem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43AB2F-47D9-0ADF-0D6F-11DFC381E15E}"/>
                </a:ext>
              </a:extLst>
            </p:cNvPr>
            <p:cNvSpPr txBox="1"/>
            <p:nvPr/>
          </p:nvSpPr>
          <p:spPr>
            <a:xfrm>
              <a:off x="5919156" y="972049"/>
              <a:ext cx="794614" cy="34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Physics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CE97-EF76-6FBD-8BF6-63958D3DF9F5}"/>
                </a:ext>
              </a:extLst>
            </p:cNvPr>
            <p:cNvSpPr txBox="1"/>
            <p:nvPr/>
          </p:nvSpPr>
          <p:spPr>
            <a:xfrm>
              <a:off x="5670562" y="2406347"/>
              <a:ext cx="1263743" cy="34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Mathematics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11A4CC-2AB0-C80D-0310-4CB077E92EAC}"/>
                </a:ext>
              </a:extLst>
            </p:cNvPr>
            <p:cNvSpPr txBox="1"/>
            <p:nvPr/>
          </p:nvSpPr>
          <p:spPr>
            <a:xfrm>
              <a:off x="2138980" y="2406347"/>
              <a:ext cx="1922927" cy="34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Reverse Mathematics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0093B7-F63D-5525-9E8E-40428990E2CA}"/>
                </a:ext>
              </a:extLst>
            </p:cNvPr>
            <p:cNvSpPr txBox="1"/>
            <p:nvPr/>
          </p:nvSpPr>
          <p:spPr>
            <a:xfrm>
              <a:off x="2387574" y="977841"/>
              <a:ext cx="1453797" cy="348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Reverse Physics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BB041DDA-3315-88BA-4B5D-0B523133EFB6}"/>
                </a:ext>
              </a:extLst>
            </p:cNvPr>
            <p:cNvSpPr/>
            <p:nvPr/>
          </p:nvSpPr>
          <p:spPr>
            <a:xfrm>
              <a:off x="5841981" y="1582148"/>
              <a:ext cx="932834" cy="3932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F303E98-5098-A28D-C12A-2C380EA534C8}"/>
                </a:ext>
              </a:extLst>
            </p:cNvPr>
            <p:cNvSpPr/>
            <p:nvPr/>
          </p:nvSpPr>
          <p:spPr>
            <a:xfrm>
              <a:off x="5841981" y="3016446"/>
              <a:ext cx="932834" cy="3932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73ABAFE-21B5-F1AC-9A63-E9A373BC731A}"/>
                </a:ext>
              </a:extLst>
            </p:cNvPr>
            <p:cNvSpPr/>
            <p:nvPr/>
          </p:nvSpPr>
          <p:spPr>
            <a:xfrm flipH="1">
              <a:off x="2661200" y="1577251"/>
              <a:ext cx="932834" cy="3932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A86F3F47-F806-C396-9164-5D3FBBA5C453}"/>
                </a:ext>
              </a:extLst>
            </p:cNvPr>
            <p:cNvSpPr/>
            <p:nvPr/>
          </p:nvSpPr>
          <p:spPr>
            <a:xfrm flipH="1">
              <a:off x="2661199" y="3016446"/>
              <a:ext cx="932834" cy="3932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A84E64C-F062-6186-BFB5-ADE119629F4D}"/>
              </a:ext>
            </a:extLst>
          </p:cNvPr>
          <p:cNvSpPr txBox="1"/>
          <p:nvPr/>
        </p:nvSpPr>
        <p:spPr>
          <a:xfrm>
            <a:off x="312183" y="429936"/>
            <a:ext cx="41380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+mj-lt"/>
              </a:rPr>
              <a:t>Reverse physics</a:t>
            </a:r>
            <a:r>
              <a:rPr lang="en-US" sz="3200" dirty="0">
                <a:latin typeface="+mj-lt"/>
              </a:rPr>
              <a:t>:</a:t>
            </a:r>
            <a:br>
              <a:rPr lang="en-US" sz="3200" dirty="0">
                <a:latin typeface="+mj-lt"/>
              </a:rPr>
            </a:br>
            <a:r>
              <a:rPr lang="en-US" sz="2400" dirty="0"/>
              <a:t>Start with the equations,</a:t>
            </a:r>
            <a:br>
              <a:rPr lang="en-US" sz="2400" dirty="0"/>
            </a:br>
            <a:r>
              <a:rPr lang="en-US" sz="2400" dirty="0"/>
              <a:t>reverse engineer physical assumptions/principles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EBCFB-6C69-2A78-7DC7-BB2C9F6E8688}"/>
              </a:ext>
            </a:extLst>
          </p:cNvPr>
          <p:cNvSpPr txBox="1"/>
          <p:nvPr/>
        </p:nvSpPr>
        <p:spPr>
          <a:xfrm>
            <a:off x="312183" y="2889928"/>
            <a:ext cx="1163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Goal: find the right overall physical concepts, “elevate” the discussion from mathematical constructs to physical principles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A56BD7-6D62-3C17-6715-106FC651938E}"/>
              </a:ext>
            </a:extLst>
          </p:cNvPr>
          <p:cNvSpPr txBox="1"/>
          <p:nvPr/>
        </p:nvSpPr>
        <p:spPr>
          <a:xfrm>
            <a:off x="312184" y="3619907"/>
            <a:ext cx="43275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+mj-lt"/>
              </a:rPr>
              <a:t>Physical mathematics</a:t>
            </a:r>
            <a:r>
              <a:rPr lang="en-US" sz="3200">
                <a:latin typeface="+mj-lt"/>
              </a:rPr>
              <a:t>: </a:t>
            </a:r>
            <a:r>
              <a:rPr lang="en-US" sz="2400"/>
              <a:t>Start from scratch and rederive all mathematical structures from physical requirements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8CA008-AC4D-7585-97AA-7CB9439BF587}"/>
              </a:ext>
            </a:extLst>
          </p:cNvPr>
          <p:cNvSpPr txBox="1"/>
          <p:nvPr/>
        </p:nvSpPr>
        <p:spPr>
          <a:xfrm>
            <a:off x="312183" y="5752716"/>
            <a:ext cx="11634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Goal: get the details right, perfect one-to-one map between mathematical and physical objects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BEDE08-09D5-7EFF-9987-91627F5B13A4}"/>
              </a:ext>
            </a:extLst>
          </p:cNvPr>
          <p:cNvGrpSpPr/>
          <p:nvPr/>
        </p:nvGrpSpPr>
        <p:grpSpPr>
          <a:xfrm>
            <a:off x="5255523" y="3578239"/>
            <a:ext cx="2854992" cy="1887622"/>
            <a:chOff x="5664688" y="1950599"/>
            <a:chExt cx="3247734" cy="214729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6C4FC1-812B-C0D6-72F4-02BE99A16AC0}"/>
                </a:ext>
              </a:extLst>
            </p:cNvPr>
            <p:cNvSpPr/>
            <p:nvPr/>
          </p:nvSpPr>
          <p:spPr>
            <a:xfrm>
              <a:off x="6719639" y="1950599"/>
              <a:ext cx="1203649" cy="58607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Physics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C3AA9D-ECB2-0F25-ACE9-B17F803D53B0}"/>
                </a:ext>
              </a:extLst>
            </p:cNvPr>
            <p:cNvSpPr/>
            <p:nvPr/>
          </p:nvSpPr>
          <p:spPr>
            <a:xfrm>
              <a:off x="6719638" y="3511811"/>
              <a:ext cx="1533029" cy="586078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Physical mathematics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0AEFC6-FB5C-7016-C007-BC5685F5DCF3}"/>
                </a:ext>
              </a:extLst>
            </p:cNvPr>
            <p:cNvSpPr/>
            <p:nvPr/>
          </p:nvSpPr>
          <p:spPr>
            <a:xfrm>
              <a:off x="5664688" y="2701218"/>
              <a:ext cx="1533029" cy="58607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Physical requirements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21D225-5FE0-2CC6-CD7A-D80DB11F3DD9}"/>
                </a:ext>
              </a:extLst>
            </p:cNvPr>
            <p:cNvSpPr/>
            <p:nvPr/>
          </p:nvSpPr>
          <p:spPr>
            <a:xfrm>
              <a:off x="7379393" y="2701217"/>
              <a:ext cx="1533029" cy="58607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Semantics</a:t>
              </a:r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385D63F1-0B84-79A7-5A6D-89F1784C6586}"/>
                </a:ext>
              </a:extLst>
            </p:cNvPr>
            <p:cNvCxnSpPr>
              <a:cxnSpLocks/>
              <a:stCxn id="24" idx="1"/>
              <a:endCxn id="26" idx="0"/>
            </p:cNvCxnSpPr>
            <p:nvPr/>
          </p:nvCxnSpPr>
          <p:spPr>
            <a:xfrm rot="10800000" flipV="1">
              <a:off x="6431203" y="2243638"/>
              <a:ext cx="288436" cy="45757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48E3DC06-D692-BA12-57A9-7D57B0F99690}"/>
                </a:ext>
              </a:extLst>
            </p:cNvPr>
            <p:cNvCxnSpPr>
              <a:cxnSpLocks/>
              <a:stCxn id="24" idx="3"/>
              <a:endCxn id="27" idx="0"/>
            </p:cNvCxnSpPr>
            <p:nvPr/>
          </p:nvCxnSpPr>
          <p:spPr>
            <a:xfrm>
              <a:off x="7923288" y="2243639"/>
              <a:ext cx="222620" cy="45757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3532B734-C3AA-F223-19DB-DBDF89C0C67C}"/>
                </a:ext>
              </a:extLst>
            </p:cNvPr>
            <p:cNvCxnSpPr>
              <a:cxnSpLocks/>
              <a:stCxn id="26" idx="2"/>
              <a:endCxn id="25" idx="1"/>
            </p:cNvCxnSpPr>
            <p:nvPr/>
          </p:nvCxnSpPr>
          <p:spPr>
            <a:xfrm rot="16200000" flipH="1">
              <a:off x="6316644" y="3401855"/>
              <a:ext cx="517554" cy="28843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E67379-7191-B0CE-50CB-FD5FCC991021}"/>
              </a:ext>
            </a:extLst>
          </p:cNvPr>
          <p:cNvSpPr txBox="1"/>
          <p:nvPr/>
        </p:nvSpPr>
        <p:spPr>
          <a:xfrm>
            <a:off x="1729209" y="2113443"/>
            <a:ext cx="25911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/>
              <a:t>Found Phys</a:t>
            </a:r>
            <a:r>
              <a:rPr lang="en-US" dirty="0"/>
              <a:t> </a:t>
            </a:r>
            <a:r>
              <a:rPr lang="en-US" b="1" dirty="0"/>
              <a:t>52</a:t>
            </a:r>
            <a:r>
              <a:rPr lang="en-US" dirty="0"/>
              <a:t>, 40 (2022)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A16540-E440-B395-7EC3-66423D899F08}"/>
              </a:ext>
            </a:extLst>
          </p:cNvPr>
          <p:cNvSpPr txBox="1"/>
          <p:nvPr/>
        </p:nvSpPr>
        <p:spPr>
          <a:xfrm>
            <a:off x="3021164" y="233145"/>
            <a:ext cx="302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 the right overall concepts</a:t>
            </a:r>
          </a:p>
        </p:txBody>
      </p:sp>
    </p:spTree>
    <p:extLst>
      <p:ext uri="{BB962C8B-B14F-4D97-AF65-F5344CB8AC3E}">
        <p14:creationId xmlns:p14="http://schemas.microsoft.com/office/powerpoint/2010/main" val="1112326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EE44CF-61FE-C661-FB49-F8278C38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70387-873A-92C0-5263-4907144A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3A053-1F38-82E8-6927-946593D49479}"/>
              </a:ext>
            </a:extLst>
          </p:cNvPr>
          <p:cNvSpPr txBox="1"/>
          <p:nvPr/>
        </p:nvSpPr>
        <p:spPr>
          <a:xfrm>
            <a:off x="330365" y="159803"/>
            <a:ext cx="79348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the largest set of verifiable statements</a:t>
            </a:r>
            <a:br>
              <a:rPr lang="en-US" sz="3200" dirty="0"/>
            </a:br>
            <a:r>
              <a:rPr lang="en-US" sz="3200" dirty="0"/>
              <a:t>it makes sense to consider?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CA657-1E36-A323-ED3B-846E9CCC8118}"/>
              </a:ext>
            </a:extLst>
          </p:cNvPr>
          <p:cNvSpPr txBox="1"/>
          <p:nvPr/>
        </p:nvSpPr>
        <p:spPr>
          <a:xfrm>
            <a:off x="5448300" y="1373818"/>
            <a:ext cx="6423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Note: even assuming an indeterminate amount of time, we can only run up to countably many tests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D20F25-4045-FA6F-674A-3B316746E3CC}"/>
                  </a:ext>
                </a:extLst>
              </p:cNvPr>
              <p:cNvSpPr txBox="1"/>
              <p:nvPr/>
            </p:nvSpPr>
            <p:spPr>
              <a:xfrm>
                <a:off x="825910" y="1435373"/>
                <a:ext cx="39760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D20F25-4045-FA6F-674A-3B316746E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1435373"/>
                <a:ext cx="3976025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737FF4-1CBD-5A95-304F-49C9437D03BB}"/>
              </a:ext>
            </a:extLst>
          </p:cNvPr>
          <p:cNvSpPr txBox="1"/>
          <p:nvPr/>
        </p:nvSpPr>
        <p:spPr>
          <a:xfrm>
            <a:off x="5450881" y="2766345"/>
            <a:ext cx="6423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However, testing those statements implicitly tests all other statements that depend on those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CC1D14-7FF0-B168-97FC-5587799A4A8F}"/>
                  </a:ext>
                </a:extLst>
              </p:cNvPr>
              <p:cNvSpPr txBox="1"/>
              <p:nvPr/>
            </p:nvSpPr>
            <p:spPr>
              <a:xfrm>
                <a:off x="825910" y="2721114"/>
                <a:ext cx="39569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CC1D14-7FF0-B168-97FC-5587799A4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2721114"/>
                <a:ext cx="3956916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2BC8A7-7285-7985-CB7E-38B4807130A6}"/>
                  </a:ext>
                </a:extLst>
              </p:cNvPr>
              <p:cNvSpPr txBox="1"/>
              <p:nvPr/>
            </p:nvSpPr>
            <p:spPr>
              <a:xfrm>
                <a:off x="825910" y="4202570"/>
                <a:ext cx="802498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Set of verifiable statements whose truth can be verified by running countably many tests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2BC8A7-7285-7985-CB7E-38B480713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4202570"/>
                <a:ext cx="8024981" cy="1077218"/>
              </a:xfrm>
              <a:prstGeom prst="rect">
                <a:avLst/>
              </a:prstGeom>
              <a:blipFill>
                <a:blip r:embed="rId4"/>
                <a:stretch>
                  <a:fillRect l="-1898" t="-6780" r="-1822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7006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4B705-CEFD-B42D-CCCA-D8EF30C5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FA609-64B0-1514-2237-96CA7998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45AA6-9687-3B5B-99DB-2FFEC6136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" t="9135" r="869" b="5535"/>
          <a:stretch/>
        </p:blipFill>
        <p:spPr>
          <a:xfrm>
            <a:off x="45911" y="121444"/>
            <a:ext cx="11957970" cy="1231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41B25-5A1B-EF16-4D39-33A5500B7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" t="12165" r="806" b="5683"/>
          <a:stretch/>
        </p:blipFill>
        <p:spPr>
          <a:xfrm>
            <a:off x="76199" y="1421021"/>
            <a:ext cx="11957970" cy="77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C3281-AA52-BF11-F630-EF8E73A34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" t="3562" r="533" b="3093"/>
          <a:stretch/>
        </p:blipFill>
        <p:spPr>
          <a:xfrm>
            <a:off x="76200" y="2199690"/>
            <a:ext cx="11957970" cy="104873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C1DBD7-AE31-A7A7-487E-CD5B4E198897}"/>
              </a:ext>
            </a:extLst>
          </p:cNvPr>
          <p:cNvSpPr/>
          <p:nvPr/>
        </p:nvSpPr>
        <p:spPr>
          <a:xfrm>
            <a:off x="402026" y="3551548"/>
            <a:ext cx="4052856" cy="27962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C86E60-425F-74FA-C945-063F8A9E553F}"/>
              </a:ext>
            </a:extLst>
          </p:cNvPr>
          <p:cNvSpPr/>
          <p:nvPr/>
        </p:nvSpPr>
        <p:spPr>
          <a:xfrm>
            <a:off x="1421633" y="3782398"/>
            <a:ext cx="2466913" cy="14640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94327B-2755-D7EE-683C-6954EFC0641B}"/>
                  </a:ext>
                </a:extLst>
              </p:cNvPr>
              <p:cNvSpPr txBox="1"/>
              <p:nvPr/>
            </p:nvSpPr>
            <p:spPr>
              <a:xfrm>
                <a:off x="461019" y="3466115"/>
                <a:ext cx="6381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𝒟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D94327B-2755-D7EE-683C-6954EFC06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9" y="3466115"/>
                <a:ext cx="638187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76613B-317E-770A-15C1-67B541124B35}"/>
                  </a:ext>
                </a:extLst>
              </p:cNvPr>
              <p:cNvSpPr txBox="1"/>
              <p:nvPr/>
            </p:nvSpPr>
            <p:spPr>
              <a:xfrm>
                <a:off x="1896567" y="3952424"/>
                <a:ext cx="6154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ℬ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76613B-317E-770A-15C1-67B541124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567" y="3952424"/>
                <a:ext cx="61542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05B0D2-8D12-0653-45D4-94A413526816}"/>
                  </a:ext>
                </a:extLst>
              </p:cNvPr>
              <p:cNvSpPr txBox="1"/>
              <p:nvPr/>
            </p:nvSpPr>
            <p:spPr>
              <a:xfrm>
                <a:off x="4718943" y="3673155"/>
                <a:ext cx="419550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ℬ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,…}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05B0D2-8D12-0653-45D4-94A41352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943" y="3673155"/>
                <a:ext cx="4195508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3D598C-7AA0-9119-FEAE-636BE7650A45}"/>
                  </a:ext>
                </a:extLst>
              </p:cNvPr>
              <p:cNvSpPr txBox="1"/>
              <p:nvPr/>
            </p:nvSpPr>
            <p:spPr>
              <a:xfrm>
                <a:off x="4225603" y="5639956"/>
                <a:ext cx="479907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∨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3D598C-7AA0-9119-FEAE-636BE7650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03" y="5639956"/>
                <a:ext cx="479907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81E4-E4D5-9BF6-1132-53C26572B1AA}"/>
              </a:ext>
            </a:extLst>
          </p:cNvPr>
          <p:cNvCxnSpPr/>
          <p:nvPr/>
        </p:nvCxnSpPr>
        <p:spPr>
          <a:xfrm>
            <a:off x="5322277" y="4275589"/>
            <a:ext cx="615461" cy="323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52D2333-7B45-B3DB-A082-4C36CC8CF6AB}"/>
              </a:ext>
            </a:extLst>
          </p:cNvPr>
          <p:cNvSpPr txBox="1"/>
          <p:nvPr/>
        </p:nvSpPr>
        <p:spPr>
          <a:xfrm>
            <a:off x="5937738" y="4414062"/>
            <a:ext cx="166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Countable basis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5DD704-0BA5-8B47-FA36-000996872463}"/>
              </a:ext>
            </a:extLst>
          </p:cNvPr>
          <p:cNvCxnSpPr>
            <a:cxnSpLocks/>
          </p:cNvCxnSpPr>
          <p:nvPr/>
        </p:nvCxnSpPr>
        <p:spPr>
          <a:xfrm flipH="1" flipV="1">
            <a:off x="5817576" y="5380831"/>
            <a:ext cx="237608" cy="42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4233FE-972A-D9E6-B222-FF2982321BED}"/>
              </a:ext>
            </a:extLst>
          </p:cNvPr>
          <p:cNvSpPr txBox="1"/>
          <p:nvPr/>
        </p:nvSpPr>
        <p:spPr>
          <a:xfrm>
            <a:off x="4519401" y="5016523"/>
            <a:ext cx="479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finite conjunction and countable disjunction</a:t>
            </a:r>
          </a:p>
        </p:txBody>
      </p:sp>
    </p:spTree>
    <p:extLst>
      <p:ext uri="{BB962C8B-B14F-4D97-AF65-F5344CB8AC3E}">
        <p14:creationId xmlns:p14="http://schemas.microsoft.com/office/powerpoint/2010/main" val="1923212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14B705-CEFD-B42D-CCCA-D8EF30C5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DFA609-64B0-1514-2237-96CA7998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45AA6-9687-3B5B-99DB-2FFEC6136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" t="9135" r="869" b="5535"/>
          <a:stretch/>
        </p:blipFill>
        <p:spPr>
          <a:xfrm>
            <a:off x="45911" y="121444"/>
            <a:ext cx="11957970" cy="1231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41B25-5A1B-EF16-4D39-33A5500B7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" t="12165" r="806" b="5683"/>
          <a:stretch/>
        </p:blipFill>
        <p:spPr>
          <a:xfrm>
            <a:off x="76199" y="1421021"/>
            <a:ext cx="11957970" cy="778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C3281-AA52-BF11-F630-EF8E73A347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" t="3562" r="533" b="3093"/>
          <a:stretch/>
        </p:blipFill>
        <p:spPr>
          <a:xfrm>
            <a:off x="76200" y="2199690"/>
            <a:ext cx="11957970" cy="1048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EEC89E-90A3-5640-A02A-C3D9AD22D9EA}"/>
              </a:ext>
            </a:extLst>
          </p:cNvPr>
          <p:cNvSpPr txBox="1"/>
          <p:nvPr/>
        </p:nvSpPr>
        <p:spPr>
          <a:xfrm>
            <a:off x="356987" y="3488489"/>
            <a:ext cx="80249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Every physical theory must be fully characterized by an experimental domain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DD9914-6915-90E5-D3C2-D82A60431EA6}"/>
              </a:ext>
            </a:extLst>
          </p:cNvPr>
          <p:cNvSpPr txBox="1"/>
          <p:nvPr/>
        </p:nvSpPr>
        <p:spPr>
          <a:xfrm>
            <a:off x="1248507" y="4722313"/>
            <a:ext cx="648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its content must be expressible in terms of verifiable statements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BB3ED1-75C0-387B-58FA-1E9A9BD61361}"/>
              </a:ext>
            </a:extLst>
          </p:cNvPr>
          <p:cNvSpPr txBox="1"/>
          <p:nvPr/>
        </p:nvSpPr>
        <p:spPr>
          <a:xfrm>
            <a:off x="1248507" y="5091645"/>
            <a:ext cx="621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theory must be fully explorable with a countable set of tests</a:t>
            </a:r>
          </a:p>
        </p:txBody>
      </p:sp>
    </p:spTree>
    <p:extLst>
      <p:ext uri="{BB962C8B-B14F-4D97-AF65-F5344CB8AC3E}">
        <p14:creationId xmlns:p14="http://schemas.microsoft.com/office/powerpoint/2010/main" val="1388389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3EA949-A074-E71F-FBF6-072039A67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6" y="253069"/>
            <a:ext cx="11591882" cy="1887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5FFA44-A769-4543-7D50-E71F34468BC7}"/>
              </a:ext>
            </a:extLst>
          </p:cNvPr>
          <p:cNvSpPr txBox="1"/>
          <p:nvPr/>
        </p:nvSpPr>
        <p:spPr>
          <a:xfrm>
            <a:off x="727587" y="2588770"/>
            <a:ext cx="1055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Extend the domain to include all statements that are associated with a test, regardless of termination.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72C27-747E-4119-10AA-D91DC554AA1A}"/>
              </a:ext>
            </a:extLst>
          </p:cNvPr>
          <p:cNvSpPr txBox="1"/>
          <p:nvPr/>
        </p:nvSpPr>
        <p:spPr>
          <a:xfrm>
            <a:off x="727588" y="5123753"/>
            <a:ext cx="6115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No new information is captured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9F8885-DAFA-965A-4C20-E7D2EE333601}"/>
              </a:ext>
            </a:extLst>
          </p:cNvPr>
          <p:cNvSpPr txBox="1"/>
          <p:nvPr/>
        </p:nvSpPr>
        <p:spPr>
          <a:xfrm>
            <a:off x="914019" y="3979372"/>
            <a:ext cx="6570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statements depend on the verifiable statements</a:t>
            </a:r>
            <a:br>
              <a:rPr lang="en-US" sz="2400" dirty="0"/>
            </a:br>
            <a:r>
              <a:rPr lang="en-US" sz="2400" dirty="0"/>
              <a:t>(which depend on the basis)</a:t>
            </a:r>
          </a:p>
        </p:txBody>
      </p:sp>
    </p:spTree>
    <p:extLst>
      <p:ext uri="{BB962C8B-B14F-4D97-AF65-F5344CB8AC3E}">
        <p14:creationId xmlns:p14="http://schemas.microsoft.com/office/powerpoint/2010/main" val="33476563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963F44-E332-57A3-7729-08422A6F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1" y="248519"/>
            <a:ext cx="11625497" cy="1820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52">
                <a:extLst>
                  <a:ext uri="{FF2B5EF4-FFF2-40B4-BE49-F238E27FC236}">
                    <a16:creationId xmlns:a16="http://schemas.microsoft.com/office/drawing/2014/main" id="{2956F539-679C-3EF3-B711-017B5EDE5E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17671"/>
                  </p:ext>
                </p:extLst>
              </p:nvPr>
            </p:nvGraphicFramePr>
            <p:xfrm>
              <a:off x="4911919" y="2446126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2691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691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691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52">
                <a:extLst>
                  <a:ext uri="{FF2B5EF4-FFF2-40B4-BE49-F238E27FC236}">
                    <a16:creationId xmlns:a16="http://schemas.microsoft.com/office/drawing/2014/main" id="{2956F539-679C-3EF3-B711-017B5EDE5E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17671"/>
                  </p:ext>
                </p:extLst>
              </p:nvPr>
            </p:nvGraphicFramePr>
            <p:xfrm>
              <a:off x="4911919" y="2446126"/>
              <a:ext cx="2220608" cy="1524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633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888975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000" r="-567273" b="-42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4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0480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4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B11E7D-FD1C-BAF4-664B-9A0F72C394BE}"/>
                  </a:ext>
                </a:extLst>
              </p:cNvPr>
              <p:cNvSpPr txBox="1"/>
              <p:nvPr/>
            </p:nvSpPr>
            <p:spPr>
              <a:xfrm>
                <a:off x="7612423" y="2243746"/>
                <a:ext cx="4436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ver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corresponds to successful termination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B11E7D-FD1C-BAF4-664B-9A0F72C39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423" y="2243746"/>
                <a:ext cx="4436279" cy="369332"/>
              </a:xfrm>
              <a:prstGeom prst="rect">
                <a:avLst/>
              </a:prstGeom>
              <a:blipFill>
                <a:blip r:embed="rId4"/>
                <a:stretch>
                  <a:fillRect t="-8197" r="-55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323-4B11-CDB0-8576-2C6E50D10470}"/>
                  </a:ext>
                </a:extLst>
              </p:cNvPr>
              <p:cNvSpPr txBox="1"/>
              <p:nvPr/>
            </p:nvSpPr>
            <p:spPr>
              <a:xfrm>
                <a:off x="7612423" y="3704784"/>
                <a:ext cx="2843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fal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corresponds to failure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753323-4B11-CDB0-8576-2C6E50D10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423" y="3704784"/>
                <a:ext cx="2843727" cy="369332"/>
              </a:xfrm>
              <a:prstGeom prst="rect">
                <a:avLst/>
              </a:prstGeom>
              <a:blipFill>
                <a:blip r:embed="rId5"/>
                <a:stretch>
                  <a:fillRect t="-10000" r="-128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10AB52-59BE-AC25-B0BE-BC1F0AB84958}"/>
                  </a:ext>
                </a:extLst>
              </p:cNvPr>
              <p:cNvSpPr txBox="1"/>
              <p:nvPr/>
            </p:nvSpPr>
            <p:spPr>
              <a:xfrm>
                <a:off x="7612423" y="3002298"/>
                <a:ext cx="3933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und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corresponds to non-termination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10AB52-59BE-AC25-B0BE-BC1F0AB84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2423" y="3002298"/>
                <a:ext cx="3933449" cy="369332"/>
              </a:xfrm>
              <a:prstGeom prst="rect">
                <a:avLst/>
              </a:prstGeom>
              <a:blipFill>
                <a:blip r:embed="rId6"/>
                <a:stretch>
                  <a:fillRect t="-10000" r="-77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41921A-4BDC-6636-ADF1-FD5DC03D0EDA}"/>
              </a:ext>
            </a:extLst>
          </p:cNvPr>
          <p:cNvCxnSpPr>
            <a:endCxn id="8" idx="1"/>
          </p:cNvCxnSpPr>
          <p:nvPr/>
        </p:nvCxnSpPr>
        <p:spPr>
          <a:xfrm flipV="1">
            <a:off x="7132527" y="2428412"/>
            <a:ext cx="479896" cy="46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E886E6-9D1C-4D0B-274C-10293F88B11C}"/>
              </a:ext>
            </a:extLst>
          </p:cNvPr>
          <p:cNvCxnSpPr>
            <a:endCxn id="10" idx="1"/>
          </p:cNvCxnSpPr>
          <p:nvPr/>
        </p:nvCxnSpPr>
        <p:spPr>
          <a:xfrm flipV="1">
            <a:off x="7132527" y="3186964"/>
            <a:ext cx="479896" cy="192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13FB9F-50AB-6F49-8414-A08E984B6EA4}"/>
              </a:ext>
            </a:extLst>
          </p:cNvPr>
          <p:cNvCxnSpPr>
            <a:endCxn id="9" idx="1"/>
          </p:cNvCxnSpPr>
          <p:nvPr/>
        </p:nvCxnSpPr>
        <p:spPr>
          <a:xfrm>
            <a:off x="7132527" y="3785635"/>
            <a:ext cx="479896" cy="103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D671BD-EF68-DAEC-66E8-135846594C96}"/>
              </a:ext>
            </a:extLst>
          </p:cNvPr>
          <p:cNvSpPr txBox="1"/>
          <p:nvPr/>
        </p:nvSpPr>
        <p:spPr>
          <a:xfrm>
            <a:off x="453575" y="2397948"/>
            <a:ext cx="4587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Formalizing successful termination is indeed enough to characterize termination</a:t>
            </a:r>
          </a:p>
        </p:txBody>
      </p:sp>
    </p:spTree>
    <p:extLst>
      <p:ext uri="{BB962C8B-B14F-4D97-AF65-F5344CB8AC3E}">
        <p14:creationId xmlns:p14="http://schemas.microsoft.com/office/powerpoint/2010/main" val="27284365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51D6BB4-9B19-1DFE-D373-05E6C7985A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3663918"/>
                  </p:ext>
                </p:extLst>
              </p:nvPr>
            </p:nvGraphicFramePr>
            <p:xfrm>
              <a:off x="7631983" y="2058598"/>
              <a:ext cx="404976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51D6BB4-9B19-1DFE-D373-05E6C7985AF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33663918"/>
                  </p:ext>
                </p:extLst>
              </p:nvPr>
            </p:nvGraphicFramePr>
            <p:xfrm>
              <a:off x="7631983" y="2058598"/>
              <a:ext cx="404976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6220">
                      <a:extLst>
                        <a:ext uri="{9D8B030D-6E8A-4147-A177-3AD203B41FA5}">
                          <a16:colId xmlns:a16="http://schemas.microsoft.com/office/drawing/2014/main" val="75861847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1098698035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16527206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2205174137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3149540826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4004705110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771042273"/>
                        </a:ext>
                      </a:extLst>
                    </a:gridCol>
                    <a:gridCol w="506220">
                      <a:extLst>
                        <a:ext uri="{9D8B030D-6E8A-4147-A177-3AD203B41FA5}">
                          <a16:colId xmlns:a16="http://schemas.microsoft.com/office/drawing/2014/main" val="6447136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05" t="-1639" r="-70722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639" r="-598810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410" t="-1639" r="-50602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2410" t="-1639" r="-40602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2410" t="-1639" r="-306024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96429" t="-1639" r="-202381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03614" t="-1639" r="-104819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03614" t="-1639" r="-4819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35683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12674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4864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339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404416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81528AD-1FDE-BBB9-C899-2DFC3268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48681"/>
            <a:ext cx="11747500" cy="1489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5EFF5-A854-0B44-4A66-74C8F1C0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71" y="4637555"/>
            <a:ext cx="9099550" cy="573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3EFFA-FF5C-2C22-56AB-9A210AC30159}"/>
              </a:ext>
            </a:extLst>
          </p:cNvPr>
          <p:cNvSpPr txBox="1"/>
          <p:nvPr/>
        </p:nvSpPr>
        <p:spPr>
          <a:xfrm>
            <a:off x="355415" y="2044027"/>
            <a:ext cx="708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possibility of a domain is a statement that picks one assignment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A085C-2807-0F72-51A2-C8631EB69FE8}"/>
              </a:ext>
            </a:extLst>
          </p:cNvPr>
          <p:cNvSpPr txBox="1"/>
          <p:nvPr/>
        </p:nvSpPr>
        <p:spPr>
          <a:xfrm>
            <a:off x="355415" y="3154157"/>
            <a:ext cx="708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Possibilities: experimentally defined alternative cases defined by the verifiable cases</a:t>
            </a:r>
          </a:p>
        </p:txBody>
      </p:sp>
    </p:spTree>
    <p:extLst>
      <p:ext uri="{BB962C8B-B14F-4D97-AF65-F5344CB8AC3E}">
        <p14:creationId xmlns:p14="http://schemas.microsoft.com/office/powerpoint/2010/main" val="2847481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90F5773-0C1C-49A8-A121-C642EA436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830187"/>
                  </p:ext>
                </p:extLst>
              </p:nvPr>
            </p:nvGraphicFramePr>
            <p:xfrm>
              <a:off x="521298" y="1026855"/>
              <a:ext cx="7974154" cy="3620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34">
                      <a:extLst>
                        <a:ext uri="{9D8B030D-6E8A-4147-A177-3AD203B41FA5}">
                          <a16:colId xmlns:a16="http://schemas.microsoft.com/office/drawing/2014/main" val="3244629165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2384728520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3585965069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1755852268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570807982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2236752928"/>
                        </a:ext>
                      </a:extLst>
                    </a:gridCol>
                    <a:gridCol w="290146">
                      <a:extLst>
                        <a:ext uri="{9D8B030D-6E8A-4147-A177-3AD203B41FA5}">
                          <a16:colId xmlns:a16="http://schemas.microsoft.com/office/drawing/2014/main" val="1753003395"/>
                        </a:ext>
                      </a:extLst>
                    </a:gridCol>
                    <a:gridCol w="1626577">
                      <a:extLst>
                        <a:ext uri="{9D8B030D-6E8A-4147-A177-3AD203B41FA5}">
                          <a16:colId xmlns:a16="http://schemas.microsoft.com/office/drawing/2014/main" val="320098512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4178426847"/>
                        </a:ext>
                      </a:extLst>
                    </a:gridCol>
                    <a:gridCol w="360484">
                      <a:extLst>
                        <a:ext uri="{9D8B030D-6E8A-4147-A177-3AD203B41FA5}">
                          <a16:colId xmlns:a16="http://schemas.microsoft.com/office/drawing/2014/main" val="1787636415"/>
                        </a:ext>
                      </a:extLst>
                    </a:gridCol>
                  </a:tblGrid>
                  <a:tr h="51714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Basis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𝓑</m:t>
                              </m:r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Experimental domain 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Theoretical domain     a</a:t>
                          </a:r>
                          <a:endParaRPr lang="en-US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7141971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∨¬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=¬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323511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177087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624386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30265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325463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4039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90F5773-0C1C-49A8-A121-C642EA436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2830187"/>
                  </p:ext>
                </p:extLst>
              </p:nvPr>
            </p:nvGraphicFramePr>
            <p:xfrm>
              <a:off x="521298" y="1026855"/>
              <a:ext cx="7974154" cy="3620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34">
                      <a:extLst>
                        <a:ext uri="{9D8B030D-6E8A-4147-A177-3AD203B41FA5}">
                          <a16:colId xmlns:a16="http://schemas.microsoft.com/office/drawing/2014/main" val="3244629165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2384728520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3585965069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1755852268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570807982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2236752928"/>
                        </a:ext>
                      </a:extLst>
                    </a:gridCol>
                    <a:gridCol w="290146">
                      <a:extLst>
                        <a:ext uri="{9D8B030D-6E8A-4147-A177-3AD203B41FA5}">
                          <a16:colId xmlns:a16="http://schemas.microsoft.com/office/drawing/2014/main" val="1753003395"/>
                        </a:ext>
                      </a:extLst>
                    </a:gridCol>
                    <a:gridCol w="1626577">
                      <a:extLst>
                        <a:ext uri="{9D8B030D-6E8A-4147-A177-3AD203B41FA5}">
                          <a16:colId xmlns:a16="http://schemas.microsoft.com/office/drawing/2014/main" val="320098512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4178426847"/>
                        </a:ext>
                      </a:extLst>
                    </a:gridCol>
                    <a:gridCol w="360484">
                      <a:extLst>
                        <a:ext uri="{9D8B030D-6E8A-4147-A177-3AD203B41FA5}">
                          <a16:colId xmlns:a16="http://schemas.microsoft.com/office/drawing/2014/main" val="1787636415"/>
                        </a:ext>
                      </a:extLst>
                    </a:gridCol>
                  </a:tblGrid>
                  <a:tr h="517144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95" t="-1176" r="-418972" b="-6035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7834" t="-1176" r="-99623" b="-6035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Theoretical domain     a</a:t>
                          </a:r>
                          <a:endParaRPr lang="en-US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7141971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87" t="-101176" r="-198412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101176" r="-1853125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3175" t="-101176" r="-1782540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4959" t="-101176" r="-33801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5809" t="-101176" r="-239419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4007" t="-101176" r="-9812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28643" t="-101176" r="-31658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323511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177087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624386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30265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325463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40395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6B0303-2C07-467A-AC93-DBF4CCC64ABE}"/>
                  </a:ext>
                </a:extLst>
              </p:cNvPr>
              <p:cNvSpPr/>
              <p:nvPr/>
            </p:nvSpPr>
            <p:spPr>
              <a:xfrm>
                <a:off x="8507644" y="2037541"/>
                <a:ext cx="682166" cy="2609320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dirty="0"/>
                  <a:t>Possibilities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6B0303-2C07-467A-AC93-DBF4CCC64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7644" y="2037541"/>
                <a:ext cx="682166" cy="2609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918B55F-2014-46B8-A80F-994E040D93AD}"/>
              </a:ext>
            </a:extLst>
          </p:cNvPr>
          <p:cNvGrpSpPr/>
          <p:nvPr/>
        </p:nvGrpSpPr>
        <p:grpSpPr>
          <a:xfrm>
            <a:off x="606642" y="3672910"/>
            <a:ext cx="7809679" cy="386861"/>
            <a:chOff x="402336" y="3622431"/>
            <a:chExt cx="7809679" cy="38686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5124C4-6F7E-463A-B96F-D7DD1B2BC587}"/>
                </a:ext>
              </a:extLst>
            </p:cNvPr>
            <p:cNvCxnSpPr/>
            <p:nvPr/>
          </p:nvCxnSpPr>
          <p:spPr>
            <a:xfrm>
              <a:off x="402336" y="3622431"/>
              <a:ext cx="7809679" cy="3868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2C9A7D-1756-41AA-8FFF-44917BB15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336" y="3622431"/>
              <a:ext cx="7809679" cy="3868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A56798-FAAD-44C6-A6D8-F799E54C46E7}"/>
              </a:ext>
            </a:extLst>
          </p:cNvPr>
          <p:cNvSpPr txBox="1"/>
          <p:nvPr/>
        </p:nvSpPr>
        <p:spPr>
          <a:xfrm>
            <a:off x="193942" y="144512"/>
            <a:ext cx="258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a countable set</a:t>
            </a:r>
            <a:br>
              <a:rPr lang="en-US" dirty="0"/>
            </a:br>
            <a:r>
              <a:rPr lang="en-US" dirty="0"/>
              <a:t>of verifiable statements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82AE9-6988-4942-86FD-6EAD6839A6AE}"/>
              </a:ext>
            </a:extLst>
          </p:cNvPr>
          <p:cNvSpPr txBox="1"/>
          <p:nvPr/>
        </p:nvSpPr>
        <p:spPr>
          <a:xfrm>
            <a:off x="2911182" y="161003"/>
            <a:ext cx="3992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all dependent verifiable statements </a:t>
            </a:r>
            <a:br>
              <a:rPr lang="en-US" dirty="0"/>
            </a:br>
            <a:r>
              <a:rPr lang="en-US" dirty="0"/>
              <a:t>(close under finite AND countable OR)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E310C-64EC-4EBC-890F-B7F6CDB03ECD}"/>
              </a:ext>
            </a:extLst>
          </p:cNvPr>
          <p:cNvSpPr txBox="1"/>
          <p:nvPr/>
        </p:nvSpPr>
        <p:spPr>
          <a:xfrm>
            <a:off x="8196992" y="163978"/>
            <a:ext cx="298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all statements with tests</a:t>
            </a:r>
          </a:p>
          <a:p>
            <a:r>
              <a:rPr lang="en-US" dirty="0"/>
              <a:t>(close under negation as well)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BDFF23-BC69-42A2-A626-A85323C2D85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487085" y="790843"/>
            <a:ext cx="0" cy="2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6EB0FC-1F51-414E-8102-5D0A8C807076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4508375" y="807334"/>
            <a:ext cx="110016" cy="219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9ED542-AA94-4D11-8583-11DBDA9A391C}"/>
              </a:ext>
            </a:extLst>
          </p:cNvPr>
          <p:cNvCxnSpPr>
            <a:cxnSpLocks/>
          </p:cNvCxnSpPr>
          <p:nvPr/>
        </p:nvCxnSpPr>
        <p:spPr>
          <a:xfrm flipH="1">
            <a:off x="7928948" y="660121"/>
            <a:ext cx="268044" cy="286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04B6FC8-39C0-4443-AA0E-00ADCA97621B}"/>
              </a:ext>
            </a:extLst>
          </p:cNvPr>
          <p:cNvSpPr txBox="1"/>
          <p:nvPr/>
        </p:nvSpPr>
        <p:spPr>
          <a:xfrm>
            <a:off x="556514" y="5535205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in all possible</a:t>
            </a:r>
            <a:br>
              <a:rPr lang="en-US" dirty="0"/>
            </a:br>
            <a:r>
              <a:rPr lang="en-US" dirty="0"/>
              <a:t>assignments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40DBFB-FAF4-4AAD-A115-D7144D4A1F72}"/>
              </a:ext>
            </a:extLst>
          </p:cNvPr>
          <p:cNvCxnSpPr/>
          <p:nvPr/>
        </p:nvCxnSpPr>
        <p:spPr>
          <a:xfrm flipH="1">
            <a:off x="347347" y="3337195"/>
            <a:ext cx="85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0D6103-0A0F-45A8-96F2-52D54AA9F141}"/>
              </a:ext>
            </a:extLst>
          </p:cNvPr>
          <p:cNvCxnSpPr>
            <a:cxnSpLocks/>
          </p:cNvCxnSpPr>
          <p:nvPr/>
        </p:nvCxnSpPr>
        <p:spPr>
          <a:xfrm flipH="1">
            <a:off x="181623" y="2752344"/>
            <a:ext cx="12319" cy="3106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B48C2B-579D-4788-A039-7EA5B56405DA}"/>
              </a:ext>
            </a:extLst>
          </p:cNvPr>
          <p:cNvCxnSpPr/>
          <p:nvPr/>
        </p:nvCxnSpPr>
        <p:spPr>
          <a:xfrm>
            <a:off x="347347" y="5013595"/>
            <a:ext cx="231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D99C5C1-7F40-4138-A031-6401BA807C0C}"/>
                  </a:ext>
                </a:extLst>
              </p:cNvPr>
              <p:cNvSpPr/>
              <p:nvPr/>
            </p:nvSpPr>
            <p:spPr>
              <a:xfrm>
                <a:off x="578995" y="4828929"/>
                <a:ext cx="27172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=¬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∧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∧…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D99C5C1-7F40-4138-A031-6401BA807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95" y="4828929"/>
                <a:ext cx="271721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95848384-E148-43D8-8906-F574C9F169D5}"/>
              </a:ext>
            </a:extLst>
          </p:cNvPr>
          <p:cNvSpPr txBox="1"/>
          <p:nvPr/>
        </p:nvSpPr>
        <p:spPr>
          <a:xfrm>
            <a:off x="3356287" y="4783263"/>
            <a:ext cx="5139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possible assignment we have a theoretical statement that is true only in that case (</a:t>
            </a:r>
            <a:r>
              <a:rPr lang="en-US" dirty="0" err="1"/>
              <a:t>minterm</a:t>
            </a:r>
            <a:r>
              <a:rPr lang="en-US" dirty="0"/>
              <a:t>). We call these statements possibilities of the domain.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58330A-34CF-4B28-BE61-CBDEF4E80C62}"/>
              </a:ext>
            </a:extLst>
          </p:cNvPr>
          <p:cNvCxnSpPr>
            <a:cxnSpLocks/>
          </p:cNvCxnSpPr>
          <p:nvPr/>
        </p:nvCxnSpPr>
        <p:spPr>
          <a:xfrm flipV="1">
            <a:off x="181623" y="2746249"/>
            <a:ext cx="165724" cy="6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5168F53-E90E-4562-9E24-751202F6FDB5}"/>
              </a:ext>
            </a:extLst>
          </p:cNvPr>
          <p:cNvCxnSpPr>
            <a:cxnSpLocks/>
          </p:cNvCxnSpPr>
          <p:nvPr/>
        </p:nvCxnSpPr>
        <p:spPr>
          <a:xfrm flipV="1">
            <a:off x="8836535" y="4783263"/>
            <a:ext cx="0" cy="230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935087A-8DDF-416E-A620-82C7DA2DD8A3}"/>
              </a:ext>
            </a:extLst>
          </p:cNvPr>
          <p:cNvCxnSpPr>
            <a:cxnSpLocks/>
          </p:cNvCxnSpPr>
          <p:nvPr/>
        </p:nvCxnSpPr>
        <p:spPr>
          <a:xfrm flipH="1">
            <a:off x="8553149" y="5013595"/>
            <a:ext cx="2833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D177C7F-2E33-4A57-AA8A-07480B8A462F}"/>
              </a:ext>
            </a:extLst>
          </p:cNvPr>
          <p:cNvSpPr/>
          <p:nvPr/>
        </p:nvSpPr>
        <p:spPr>
          <a:xfrm>
            <a:off x="521298" y="2034941"/>
            <a:ext cx="7974152" cy="26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E056D9-C2EC-440C-85B7-B07C817851F8}"/>
              </a:ext>
            </a:extLst>
          </p:cNvPr>
          <p:cNvSpPr/>
          <p:nvPr/>
        </p:nvSpPr>
        <p:spPr>
          <a:xfrm>
            <a:off x="2066945" y="1014009"/>
            <a:ext cx="3231471" cy="102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A6E302B-8C00-4614-B63E-9DD69DF2A146}"/>
                  </a:ext>
                </a:extLst>
              </p:cNvPr>
              <p:cNvSpPr/>
              <p:nvPr/>
            </p:nvSpPr>
            <p:spPr>
              <a:xfrm>
                <a:off x="7684328" y="1115620"/>
                <a:ext cx="512664" cy="346970"/>
              </a:xfrm>
              <a:prstGeom prst="rect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A6E302B-8C00-4614-B63E-9DD69DF2A1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328" y="1115620"/>
                <a:ext cx="512664" cy="346970"/>
              </a:xfrm>
              <a:prstGeom prst="rect">
                <a:avLst/>
              </a:prstGeom>
              <a:blipFill>
                <a:blip r:embed="rId5"/>
                <a:stretch>
                  <a:fillRect b="-3509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026FDA52-5C63-48D4-B1A9-B9F46D067C81}"/>
              </a:ext>
            </a:extLst>
          </p:cNvPr>
          <p:cNvSpPr/>
          <p:nvPr/>
        </p:nvSpPr>
        <p:spPr>
          <a:xfrm>
            <a:off x="8519836" y="2045185"/>
            <a:ext cx="694360" cy="259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CEAE0C-4012-44B4-9533-C7D06031EEB8}"/>
              </a:ext>
            </a:extLst>
          </p:cNvPr>
          <p:cNvSpPr/>
          <p:nvPr/>
        </p:nvSpPr>
        <p:spPr>
          <a:xfrm>
            <a:off x="521297" y="1024253"/>
            <a:ext cx="1547311" cy="102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3B11DD-DBF6-4A29-8B73-DFE63019B55F}"/>
              </a:ext>
            </a:extLst>
          </p:cNvPr>
          <p:cNvSpPr txBox="1"/>
          <p:nvPr/>
        </p:nvSpPr>
        <p:spPr>
          <a:xfrm>
            <a:off x="9674088" y="1364586"/>
            <a:ext cx="2256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 points of the space (the possibilities, the distinguishable cases) are not given a priori but are constructed from the chosen verifiable statements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00E6F-58A0-4E24-BA85-50369B92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9B80F-07E4-4BB0-B1BA-9724F7AB10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66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0D1B4C-2103-45B8-8A1B-55C831C028F7}"/>
              </a:ext>
            </a:extLst>
          </p:cNvPr>
          <p:cNvCxnSpPr>
            <a:cxnSpLocks/>
          </p:cNvCxnSpPr>
          <p:nvPr/>
        </p:nvCxnSpPr>
        <p:spPr>
          <a:xfrm>
            <a:off x="347347" y="3343291"/>
            <a:ext cx="0" cy="1670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AD6236-FCA8-AC26-519F-2B1D230A0D8A}"/>
              </a:ext>
            </a:extLst>
          </p:cNvPr>
          <p:cNvCxnSpPr>
            <a:endCxn id="29" idx="1"/>
          </p:cNvCxnSpPr>
          <p:nvPr/>
        </p:nvCxnSpPr>
        <p:spPr>
          <a:xfrm>
            <a:off x="181623" y="5858370"/>
            <a:ext cx="37489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AC44C1C-01FF-AEFF-8453-45CDB22E6D63}"/>
              </a:ext>
            </a:extLst>
          </p:cNvPr>
          <p:cNvSpPr/>
          <p:nvPr/>
        </p:nvSpPr>
        <p:spPr>
          <a:xfrm>
            <a:off x="5288365" y="1027566"/>
            <a:ext cx="3231471" cy="102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9" grpId="0"/>
      <p:bldP spid="33" grpId="0"/>
      <p:bldP spid="34" grpId="0"/>
      <p:bldP spid="3" grpId="0" animBg="1"/>
      <p:bldP spid="26" grpId="0" animBg="1"/>
      <p:bldP spid="35" grpId="0" animBg="1"/>
      <p:bldP spid="38" grpId="0" animBg="1"/>
      <p:bldP spid="39" grpId="0"/>
      <p:bldP spid="5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90F5773-0C1C-49A8-A121-C642EA436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1481883"/>
                  </p:ext>
                </p:extLst>
              </p:nvPr>
            </p:nvGraphicFramePr>
            <p:xfrm>
              <a:off x="527047" y="1022762"/>
              <a:ext cx="7974154" cy="3620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34">
                      <a:extLst>
                        <a:ext uri="{9D8B030D-6E8A-4147-A177-3AD203B41FA5}">
                          <a16:colId xmlns:a16="http://schemas.microsoft.com/office/drawing/2014/main" val="3244629165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2384728520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3585965069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1755852268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570807982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2236752928"/>
                        </a:ext>
                      </a:extLst>
                    </a:gridCol>
                    <a:gridCol w="290146">
                      <a:extLst>
                        <a:ext uri="{9D8B030D-6E8A-4147-A177-3AD203B41FA5}">
                          <a16:colId xmlns:a16="http://schemas.microsoft.com/office/drawing/2014/main" val="1753003395"/>
                        </a:ext>
                      </a:extLst>
                    </a:gridCol>
                    <a:gridCol w="1626577">
                      <a:extLst>
                        <a:ext uri="{9D8B030D-6E8A-4147-A177-3AD203B41FA5}">
                          <a16:colId xmlns:a16="http://schemas.microsoft.com/office/drawing/2014/main" val="320098512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4178426847"/>
                        </a:ext>
                      </a:extLst>
                    </a:gridCol>
                    <a:gridCol w="360484">
                      <a:extLst>
                        <a:ext uri="{9D8B030D-6E8A-4147-A177-3AD203B41FA5}">
                          <a16:colId xmlns:a16="http://schemas.microsoft.com/office/drawing/2014/main" val="1787636415"/>
                        </a:ext>
                      </a:extLst>
                    </a:gridCol>
                  </a:tblGrid>
                  <a:tr h="517144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Basis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𝓑</m:t>
                              </m:r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Experimental domain </a:t>
                          </a:r>
                          <a:r>
                            <a:rPr lang="en-US" baseline="0" dirty="0"/>
                            <a:t> </a:t>
                          </a:r>
                          <a:r>
                            <a:rPr lang="en-US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Theoretical domain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7141971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∨¬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=¬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323511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177087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624386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30265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325463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4039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90F5773-0C1C-49A8-A121-C642EA436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1481883"/>
                  </p:ext>
                </p:extLst>
              </p:nvPr>
            </p:nvGraphicFramePr>
            <p:xfrm>
              <a:off x="527047" y="1022762"/>
              <a:ext cx="7974154" cy="36200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5934">
                      <a:extLst>
                        <a:ext uri="{9D8B030D-6E8A-4147-A177-3AD203B41FA5}">
                          <a16:colId xmlns:a16="http://schemas.microsoft.com/office/drawing/2014/main" val="3244629165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2384728520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3585965069"/>
                        </a:ext>
                      </a:extLst>
                    </a:gridCol>
                    <a:gridCol w="385934">
                      <a:extLst>
                        <a:ext uri="{9D8B030D-6E8A-4147-A177-3AD203B41FA5}">
                          <a16:colId xmlns:a16="http://schemas.microsoft.com/office/drawing/2014/main" val="1755852268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570807982"/>
                        </a:ext>
                      </a:extLst>
                    </a:gridCol>
                    <a:gridCol w="1469936">
                      <a:extLst>
                        <a:ext uri="{9D8B030D-6E8A-4147-A177-3AD203B41FA5}">
                          <a16:colId xmlns:a16="http://schemas.microsoft.com/office/drawing/2014/main" val="2236752928"/>
                        </a:ext>
                      </a:extLst>
                    </a:gridCol>
                    <a:gridCol w="290146">
                      <a:extLst>
                        <a:ext uri="{9D8B030D-6E8A-4147-A177-3AD203B41FA5}">
                          <a16:colId xmlns:a16="http://schemas.microsoft.com/office/drawing/2014/main" val="1753003395"/>
                        </a:ext>
                      </a:extLst>
                    </a:gridCol>
                    <a:gridCol w="1626577">
                      <a:extLst>
                        <a:ext uri="{9D8B030D-6E8A-4147-A177-3AD203B41FA5}">
                          <a16:colId xmlns:a16="http://schemas.microsoft.com/office/drawing/2014/main" val="320098512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4178426847"/>
                        </a:ext>
                      </a:extLst>
                    </a:gridCol>
                    <a:gridCol w="360484">
                      <a:extLst>
                        <a:ext uri="{9D8B030D-6E8A-4147-A177-3AD203B41FA5}">
                          <a16:colId xmlns:a16="http://schemas.microsoft.com/office/drawing/2014/main" val="1787636415"/>
                        </a:ext>
                      </a:extLst>
                    </a:gridCol>
                  </a:tblGrid>
                  <a:tr h="517144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95" t="-1176" r="-418972" b="-6035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7834" t="-1176" r="-99623" b="-6035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9524" t="-1176" r="-762" b="-6035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7141971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587" t="-101176" r="-198412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000" t="-101176" r="-1853125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3175" t="-101176" r="-1782540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4959" t="-101176" r="-33801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5809" t="-101176" r="-239419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94007" t="-101176" r="-98127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28643" t="-101176" r="-31658" b="-50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323511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177087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8624386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16302653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3254632"/>
                      </a:ext>
                    </a:extLst>
                  </a:tr>
                  <a:tr h="5171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…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740395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6B0303-2C07-467A-AC93-DBF4CCC64ABE}"/>
                  </a:ext>
                </a:extLst>
              </p:cNvPr>
              <p:cNvSpPr/>
              <p:nvPr/>
            </p:nvSpPr>
            <p:spPr>
              <a:xfrm>
                <a:off x="8501201" y="2033448"/>
                <a:ext cx="682166" cy="2609320"/>
              </a:xfrm>
              <a:prstGeom prst="rect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dirty="0"/>
                  <a:t>Possibilities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𝓓</m:t>
                            </m:r>
                          </m:e>
                        </m:acc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E6B0303-2C07-467A-AC93-DBF4CCC64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201" y="2033448"/>
                <a:ext cx="682166" cy="2609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918B55F-2014-46B8-A80F-994E040D93AD}"/>
              </a:ext>
            </a:extLst>
          </p:cNvPr>
          <p:cNvGrpSpPr/>
          <p:nvPr/>
        </p:nvGrpSpPr>
        <p:grpSpPr>
          <a:xfrm>
            <a:off x="612391" y="3668817"/>
            <a:ext cx="7809679" cy="386861"/>
            <a:chOff x="402336" y="3622431"/>
            <a:chExt cx="7809679" cy="38686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75124C4-6F7E-463A-B96F-D7DD1B2BC587}"/>
                </a:ext>
              </a:extLst>
            </p:cNvPr>
            <p:cNvCxnSpPr/>
            <p:nvPr/>
          </p:nvCxnSpPr>
          <p:spPr>
            <a:xfrm>
              <a:off x="402336" y="3622431"/>
              <a:ext cx="7809679" cy="3868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2C9A7D-1756-41AA-8FFF-44917BB15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336" y="3622431"/>
              <a:ext cx="7809679" cy="3868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A56798-FAAD-44C6-A6D8-F799E54C46E7}"/>
                  </a:ext>
                </a:extLst>
              </p:cNvPr>
              <p:cNvSpPr txBox="1"/>
              <p:nvPr/>
            </p:nvSpPr>
            <p:spPr>
              <a:xfrm>
                <a:off x="224628" y="42509"/>
                <a:ext cx="264245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Each column (statement)</a:t>
                </a:r>
                <a:br>
                  <a:rPr lang="en-US" dirty="0"/>
                </a:br>
                <a:r>
                  <a:rPr lang="en-US" dirty="0"/>
                  <a:t>is also a set of possibilities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⋁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A56798-FAAD-44C6-A6D8-F799E54C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28" y="42509"/>
                <a:ext cx="2642455" cy="923330"/>
              </a:xfrm>
              <a:prstGeom prst="rect">
                <a:avLst/>
              </a:prstGeom>
              <a:blipFill>
                <a:blip r:embed="rId4"/>
                <a:stretch>
                  <a:fillRect l="-2079" t="-3974" r="-1617" b="-58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5582AE9-6988-4942-86FD-6EAD6839A6AE}"/>
              </a:ext>
            </a:extLst>
          </p:cNvPr>
          <p:cNvSpPr txBox="1"/>
          <p:nvPr/>
        </p:nvSpPr>
        <p:spPr>
          <a:xfrm>
            <a:off x="2827588" y="84064"/>
            <a:ext cx="3827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AND </a:t>
            </a:r>
            <a:r>
              <a:rPr lang="en-US" dirty="0" err="1"/>
              <a:t>and</a:t>
            </a:r>
            <a:r>
              <a:rPr lang="en-US" dirty="0"/>
              <a:t> countable OR become</a:t>
            </a:r>
            <a:br>
              <a:rPr lang="en-US" dirty="0"/>
            </a:br>
            <a:r>
              <a:rPr lang="en-US" dirty="0"/>
              <a:t>finite intersection and countable union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E310C-64EC-4EBC-890F-B7F6CDB03ECD}"/>
              </a:ext>
            </a:extLst>
          </p:cNvPr>
          <p:cNvSpPr txBox="1"/>
          <p:nvPr/>
        </p:nvSpPr>
        <p:spPr>
          <a:xfrm>
            <a:off x="7421374" y="140987"/>
            <a:ext cx="371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Negation and countable AND become</a:t>
            </a:r>
          </a:p>
          <a:p>
            <a:r>
              <a:rPr lang="en-US" dirty="0"/>
              <a:t>complement and countable union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BDFF23-BC69-42A2-A626-A85323C2D853}"/>
              </a:ext>
            </a:extLst>
          </p:cNvPr>
          <p:cNvCxnSpPr>
            <a:cxnSpLocks/>
          </p:cNvCxnSpPr>
          <p:nvPr/>
        </p:nvCxnSpPr>
        <p:spPr>
          <a:xfrm>
            <a:off x="399823" y="1022760"/>
            <a:ext cx="100843" cy="419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6EB0FC-1F51-414E-8102-5D0A8C807076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4531360" y="730395"/>
            <a:ext cx="210214" cy="235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9ED542-AA94-4D11-8583-11DBDA9A391C}"/>
              </a:ext>
            </a:extLst>
          </p:cNvPr>
          <p:cNvCxnSpPr>
            <a:cxnSpLocks/>
          </p:cNvCxnSpPr>
          <p:nvPr/>
        </p:nvCxnSpPr>
        <p:spPr>
          <a:xfrm flipH="1">
            <a:off x="7305040" y="787318"/>
            <a:ext cx="355600" cy="178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8E5AEBA-2D05-464C-B225-6DC575F9953A}"/>
                  </a:ext>
                </a:extLst>
              </p:cNvPr>
              <p:cNvSpPr/>
              <p:nvPr/>
            </p:nvSpPr>
            <p:spPr>
              <a:xfrm>
                <a:off x="5620488" y="4814261"/>
                <a:ext cx="38953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The theoretical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 induces a (</a:t>
                </a:r>
                <a:r>
                  <a:rPr lang="en-US" sz="2000" dirty="0" err="1">
                    <a:solidFill>
                      <a:schemeClr val="accent6">
                        <a:lumMod val="75000"/>
                      </a:schemeClr>
                    </a:solidFill>
                  </a:rPr>
                  <a:t>Borel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</a:rPr>
                  <a:t>-algebra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8E5AEBA-2D05-464C-B225-6DC575F99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88" y="4814261"/>
                <a:ext cx="3895353" cy="707886"/>
              </a:xfrm>
              <a:prstGeom prst="rect">
                <a:avLst/>
              </a:prstGeom>
              <a:blipFill>
                <a:blip r:embed="rId5"/>
                <a:stretch>
                  <a:fillRect l="-1721" t="-5172" r="-939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553BDAB-3896-4844-9284-C863F6BDC7ED}"/>
              </a:ext>
            </a:extLst>
          </p:cNvPr>
          <p:cNvSpPr/>
          <p:nvPr/>
        </p:nvSpPr>
        <p:spPr>
          <a:xfrm>
            <a:off x="2064100" y="1022760"/>
            <a:ext cx="3230019" cy="3620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7981D67-CA76-4B73-B1F4-B8DAFFF7B8B8}"/>
              </a:ext>
            </a:extLst>
          </p:cNvPr>
          <p:cNvSpPr/>
          <p:nvPr/>
        </p:nvSpPr>
        <p:spPr>
          <a:xfrm>
            <a:off x="5309344" y="1022760"/>
            <a:ext cx="3191858" cy="36200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C096D8-F651-4FB6-903D-657E17163FD5}"/>
              </a:ext>
            </a:extLst>
          </p:cNvPr>
          <p:cNvSpPr/>
          <p:nvPr/>
        </p:nvSpPr>
        <p:spPr>
          <a:xfrm>
            <a:off x="527047" y="1528104"/>
            <a:ext cx="399134" cy="3114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D00829-63AA-48F4-81BD-1C49EDB68915}"/>
                  </a:ext>
                </a:extLst>
              </p:cNvPr>
              <p:cNvSpPr txBox="1"/>
              <p:nvPr/>
            </p:nvSpPr>
            <p:spPr>
              <a:xfrm>
                <a:off x="9195311" y="1216334"/>
                <a:ext cx="278400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Topologies (needed for manifold/geometric spaces) 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-algebras (needed for integration and probability spaces) naturally arise from requiring experimental verifiability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3D00829-63AA-48F4-81BD-1C49EDB689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311" y="1216334"/>
                <a:ext cx="2784005" cy="2554545"/>
              </a:xfrm>
              <a:prstGeom prst="rect">
                <a:avLst/>
              </a:prstGeom>
              <a:blipFill>
                <a:blip r:embed="rId6"/>
                <a:stretch>
                  <a:fillRect t="-1432" r="-4376" b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98A5A-D875-47D9-99E1-8033893F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FA0723-22B6-476D-82C3-DF694A2A9A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25C5174-7E96-40C8-B99D-23301337F755}"/>
                  </a:ext>
                </a:extLst>
              </p:cNvPr>
              <p:cNvSpPr txBox="1"/>
              <p:nvPr/>
            </p:nvSpPr>
            <p:spPr>
              <a:xfrm>
                <a:off x="527047" y="4845872"/>
                <a:ext cx="4521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The experimental domain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induces a topology on the possibilities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25C5174-7E96-40C8-B99D-23301337F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47" y="4845872"/>
                <a:ext cx="4521200" cy="707886"/>
              </a:xfrm>
              <a:prstGeom prst="rect">
                <a:avLst/>
              </a:prstGeom>
              <a:blipFill>
                <a:blip r:embed="rId7"/>
                <a:stretch>
                  <a:fillRect l="-1348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307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5" grpId="0"/>
      <p:bldP spid="7" grpId="0" animBg="1"/>
      <p:bldP spid="41" grpId="0" animBg="1"/>
      <p:bldP spid="44" grpId="0"/>
      <p:bldP spid="4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30B45-3007-4379-A019-B4C3A6C70AC6}"/>
              </a:ext>
            </a:extLst>
          </p:cNvPr>
          <p:cNvSpPr txBox="1"/>
          <p:nvPr/>
        </p:nvSpPr>
        <p:spPr>
          <a:xfrm>
            <a:off x="328477" y="1231351"/>
            <a:ext cx="399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definitions and all proofs about these structures have precise physical meaning in this 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38EB341B-8746-4AA9-B47F-2A5F9F5350D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950520" y="1196733"/>
              <a:ext cx="298907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640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542678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2">
                <a:extLst>
                  <a:ext uri="{FF2B5EF4-FFF2-40B4-BE49-F238E27FC236}">
                    <a16:creationId xmlns:a16="http://schemas.microsoft.com/office/drawing/2014/main" id="{38EB341B-8746-4AA9-B47F-2A5F9F5350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0938338"/>
                  </p:ext>
                </p:extLst>
              </p:nvPr>
            </p:nvGraphicFramePr>
            <p:xfrm>
              <a:off x="4950520" y="1196733"/>
              <a:ext cx="2989078" cy="1854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640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2542678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8197" r="-573973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3D0E5-3D06-42AB-A206-B5EDDECE79F4}"/>
                  </a:ext>
                </a:extLst>
              </p:cNvPr>
              <p:cNvSpPr txBox="1"/>
              <p:nvPr/>
            </p:nvSpPr>
            <p:spPr>
              <a:xfrm>
                <a:off x="8505310" y="1058959"/>
                <a:ext cx="35830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corresponds to the verifiable</a:t>
                </a:r>
                <a:br>
                  <a:rPr lang="en-US" dirty="0"/>
                </a:br>
                <a:r>
                  <a:rPr lang="en-US" dirty="0"/>
                  <a:t>part of a statement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3D0E5-3D06-42AB-A206-B5EDDECE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310" y="1058959"/>
                <a:ext cx="3583097" cy="646331"/>
              </a:xfrm>
              <a:prstGeom prst="rect">
                <a:avLst/>
              </a:prstGeom>
              <a:blipFill>
                <a:blip r:embed="rId4"/>
                <a:stretch>
                  <a:fillRect l="-1361" t="-5660" r="-102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A17C14-1BB7-4F3E-9838-5FB9844686AC}"/>
                  </a:ext>
                </a:extLst>
              </p:cNvPr>
              <p:cNvSpPr txBox="1"/>
              <p:nvPr/>
            </p:nvSpPr>
            <p:spPr>
              <a:xfrm>
                <a:off x="8505310" y="2782669"/>
                <a:ext cx="36353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𝑒𝑥𝑡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corresponds to the falsifiable</a:t>
                </a:r>
                <a:br>
                  <a:rPr lang="en-US" dirty="0"/>
                </a:br>
                <a:r>
                  <a:rPr lang="en-US" dirty="0"/>
                  <a:t>part of a statement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4A17C14-1BB7-4F3E-9838-5FB984468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310" y="2782669"/>
                <a:ext cx="3635354" cy="646331"/>
              </a:xfrm>
              <a:prstGeom prst="rect">
                <a:avLst/>
              </a:prstGeom>
              <a:blipFill>
                <a:blip r:embed="rId5"/>
                <a:stretch>
                  <a:fillRect l="-1340" t="-4673" r="-1005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46A901-F8E8-4A1F-BD40-C6666B4C8B22}"/>
                  </a:ext>
                </a:extLst>
              </p:cNvPr>
              <p:cNvSpPr txBox="1"/>
              <p:nvPr/>
            </p:nvSpPr>
            <p:spPr>
              <a:xfrm>
                <a:off x="8505310" y="1920814"/>
                <a:ext cx="3494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corresponds to the undecidable</a:t>
                </a:r>
                <a:br>
                  <a:rPr lang="en-US" dirty="0"/>
                </a:br>
                <a:r>
                  <a:rPr lang="en-US" dirty="0"/>
                  <a:t>part of a statement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46A901-F8E8-4A1F-BD40-C6666B4C8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310" y="1920814"/>
                <a:ext cx="3494739" cy="646331"/>
              </a:xfrm>
              <a:prstGeom prst="rect">
                <a:avLst/>
              </a:prstGeom>
              <a:blipFill>
                <a:blip r:embed="rId6"/>
                <a:stretch>
                  <a:fillRect l="-1394" t="-4717" r="-87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0D2F9E3-7E9A-4F2C-9967-C48A8EC83E7C}"/>
              </a:ext>
            </a:extLst>
          </p:cNvPr>
          <p:cNvCxnSpPr>
            <a:endCxn id="6" idx="1"/>
          </p:cNvCxnSpPr>
          <p:nvPr/>
        </p:nvCxnSpPr>
        <p:spPr>
          <a:xfrm flipV="1">
            <a:off x="8025414" y="1382125"/>
            <a:ext cx="479896" cy="323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5A9821-101C-49FD-9DC4-38E0AEBF3D40}"/>
              </a:ext>
            </a:extLst>
          </p:cNvPr>
          <p:cNvCxnSpPr>
            <a:endCxn id="8" idx="1"/>
          </p:cNvCxnSpPr>
          <p:nvPr/>
        </p:nvCxnSpPr>
        <p:spPr>
          <a:xfrm flipV="1">
            <a:off x="7982506" y="2243980"/>
            <a:ext cx="522804" cy="53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6D0144-3908-4B93-8768-18DA79568640}"/>
              </a:ext>
            </a:extLst>
          </p:cNvPr>
          <p:cNvCxnSpPr>
            <a:endCxn id="7" idx="1"/>
          </p:cNvCxnSpPr>
          <p:nvPr/>
        </p:nvCxnSpPr>
        <p:spPr>
          <a:xfrm>
            <a:off x="7961052" y="2863520"/>
            <a:ext cx="544258" cy="242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ED5F7D-2BF1-4062-8717-CDD94B51BBCE}"/>
                  </a:ext>
                </a:extLst>
              </p:cNvPr>
              <p:cNvSpPr txBox="1"/>
              <p:nvPr/>
            </p:nvSpPr>
            <p:spPr>
              <a:xfrm>
                <a:off x="38716" y="4723996"/>
                <a:ext cx="63652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 err="1"/>
                  <a:t>Borel</a:t>
                </a:r>
                <a:r>
                  <a:rPr lang="en-US" dirty="0"/>
                  <a:t> set then “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” is a theoretical statement: a test can be created, though we have no guarantee of termination</a:t>
                </a:r>
                <a:br>
                  <a:rPr lang="en-US" dirty="0"/>
                </a:br>
                <a:r>
                  <a:rPr lang="en-US" dirty="0"/>
                  <a:t>(e.g. “the mass of the electron in KeV is a rational number” is undecidable, the test will never terminate)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ED5F7D-2BF1-4062-8717-CDD94B51B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6" y="4723996"/>
                <a:ext cx="6365289" cy="1200329"/>
              </a:xfrm>
              <a:prstGeom prst="rect">
                <a:avLst/>
              </a:prstGeom>
              <a:blipFill>
                <a:blip r:embed="rId7"/>
                <a:stretch>
                  <a:fillRect l="-766" t="-3046" r="-383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C1FF1AF-ABC4-4F54-A373-9D97EF8D5CDB}"/>
                  </a:ext>
                </a:extLst>
              </p:cNvPr>
              <p:cNvSpPr/>
              <p:nvPr/>
            </p:nvSpPr>
            <p:spPr>
              <a:xfrm>
                <a:off x="38717" y="3165942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an open set then “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” is a verifiable statement</a:t>
                </a:r>
                <a:br>
                  <a:rPr lang="en-US" dirty="0"/>
                </a:br>
                <a:r>
                  <a:rPr lang="en-US" dirty="0"/>
                  <a:t>(e.g. “the mass of the electron is 511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0.5 KeV”)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C1FF1AF-ABC4-4F54-A373-9D97EF8D5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7" y="3165942"/>
                <a:ext cx="6096000" cy="646331"/>
              </a:xfrm>
              <a:prstGeom prst="rect">
                <a:avLst/>
              </a:prstGeom>
              <a:blipFill>
                <a:blip r:embed="rId8"/>
                <a:stretch>
                  <a:fillRect l="-800" t="-4717" r="-9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3CB08CA-A470-46EE-B96F-DD52B3A40BCF}"/>
                  </a:ext>
                </a:extLst>
              </p:cNvPr>
              <p:cNvSpPr/>
              <p:nvPr/>
            </p:nvSpPr>
            <p:spPr>
              <a:xfrm>
                <a:off x="38717" y="3927091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closed set then “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” is a falsifiable statement</a:t>
                </a:r>
                <a:br>
                  <a:rPr lang="en-US" dirty="0"/>
                </a:br>
                <a:r>
                  <a:rPr lang="en-US" dirty="0"/>
                  <a:t>(e.g. “the mass of the electron is exactly 511 KeV”)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3CB08CA-A470-46EE-B96F-DD52B3A40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7" y="3927091"/>
                <a:ext cx="6096000" cy="646331"/>
              </a:xfrm>
              <a:prstGeom prst="rect">
                <a:avLst/>
              </a:prstGeom>
              <a:blipFill>
                <a:blip r:embed="rId9"/>
                <a:stretch>
                  <a:fillRect l="-800" t="-4717" r="-60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2BEACE-1BB6-4C89-9ECF-81E87720B0A0}"/>
                  </a:ext>
                </a:extLst>
              </p:cNvPr>
              <p:cNvSpPr txBox="1"/>
              <p:nvPr/>
            </p:nvSpPr>
            <p:spPr>
              <a:xfrm>
                <a:off x="6280213" y="4313961"/>
                <a:ext cx="3531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Topologies and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sz="2400" b="1" dirty="0"/>
                  <a:t>-algebras each capture part of the formal structure</a:t>
                </a:r>
              </a:p>
              <a:p>
                <a:endParaRPr lang="en-US" sz="2400" b="1" dirty="0"/>
              </a:p>
              <a:p>
                <a:r>
                  <a:rPr lang="en-US" sz="2400" b="1" dirty="0"/>
                  <a:t>For us, they are part of a single unified structure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2BEACE-1BB6-4C89-9ECF-81E87720B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213" y="4313961"/>
                <a:ext cx="3531586" cy="2308324"/>
              </a:xfrm>
              <a:prstGeom prst="rect">
                <a:avLst/>
              </a:prstGeom>
              <a:blipFill>
                <a:blip r:embed="rId10"/>
                <a:stretch>
                  <a:fillRect l="-2586" t="-2116" r="-3448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F068867-7679-4159-9C4D-2F79AC3971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431" y="136525"/>
                <a:ext cx="11843238" cy="8974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dirty="0"/>
                  <a:t>Topologies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-algebras</a:t>
                </a: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3F068867-7679-4159-9C4D-2F79AC397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136525"/>
                <a:ext cx="11843238" cy="897425"/>
              </a:xfrm>
              <a:prstGeom prst="rect">
                <a:avLst/>
              </a:prstGeom>
              <a:blipFill>
                <a:blip r:embed="rId11"/>
                <a:stretch>
                  <a:fillRect t="-9459" b="-20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17CFCB-BAA5-496A-9C6B-C84920C4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9656A4-BC26-4BE3-B35A-5FB5697C67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61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1899-88C6-46D8-8E73-F3AB1A560591}"/>
              </a:ext>
            </a:extLst>
          </p:cNvPr>
          <p:cNvSpPr txBox="1">
            <a:spLocks/>
          </p:cNvSpPr>
          <p:nvPr/>
        </p:nvSpPr>
        <p:spPr>
          <a:xfrm>
            <a:off x="193431" y="136525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B9E1941-1F3E-4D69-BEFE-AE0F21DCA63F}"/>
                  </a:ext>
                </a:extLst>
              </p:cNvPr>
              <p:cNvSpPr/>
              <p:nvPr/>
            </p:nvSpPr>
            <p:spPr>
              <a:xfrm>
                <a:off x="4615589" y="1115435"/>
                <a:ext cx="7250277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Standard topology on integers</a:t>
                </a:r>
                <a:br>
                  <a:rPr lang="en-US" sz="2400" i="1" dirty="0"/>
                </a:br>
                <a:r>
                  <a:rPr lang="en-US" i="1" dirty="0"/>
                  <a:t>Decidable domain (all statements are decidable)</a:t>
                </a:r>
              </a:p>
              <a:p>
                <a:r>
                  <a:rPr lang="en-US" dirty="0"/>
                  <a:t>Discrete topology (every set is </a:t>
                </a:r>
                <a:r>
                  <a:rPr lang="en-US" dirty="0" err="1"/>
                  <a:t>clopen</a:t>
                </a:r>
                <a:r>
                  <a:rPr lang="en-US" dirty="0"/>
                  <a:t>); topology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 both coincide with the power set</a:t>
                </a: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B9E1941-1F3E-4D69-BEFE-AE0F21DCA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589" y="1115435"/>
                <a:ext cx="7250277" cy="1292662"/>
              </a:xfrm>
              <a:prstGeom prst="rect">
                <a:avLst/>
              </a:prstGeom>
              <a:blipFill>
                <a:blip r:embed="rId2"/>
                <a:stretch>
                  <a:fillRect l="-1261" t="-3774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Oval 61">
            <a:extLst>
              <a:ext uri="{FF2B5EF4-FFF2-40B4-BE49-F238E27FC236}">
                <a16:creationId xmlns:a16="http://schemas.microsoft.com/office/drawing/2014/main" id="{C55116B5-4D8B-4109-ACE4-D29821421C86}"/>
              </a:ext>
            </a:extLst>
          </p:cNvPr>
          <p:cNvSpPr/>
          <p:nvPr/>
        </p:nvSpPr>
        <p:spPr>
          <a:xfrm>
            <a:off x="262270" y="1278649"/>
            <a:ext cx="4017887" cy="1129448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7B02B2D-6A23-4117-875B-AD9E3B5AB67A}"/>
              </a:ext>
            </a:extLst>
          </p:cNvPr>
          <p:cNvSpPr/>
          <p:nvPr/>
        </p:nvSpPr>
        <p:spPr>
          <a:xfrm>
            <a:off x="3515833" y="1702233"/>
            <a:ext cx="240118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DEE5C0-0645-4E21-8E66-22AC44F76481}"/>
              </a:ext>
            </a:extLst>
          </p:cNvPr>
          <p:cNvSpPr txBox="1"/>
          <p:nvPr/>
        </p:nvSpPr>
        <p:spPr>
          <a:xfrm>
            <a:off x="800605" y="162611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D20A2D-5066-4271-901F-69D49B2D2ED9}"/>
              </a:ext>
            </a:extLst>
          </p:cNvPr>
          <p:cNvSpPr txBox="1"/>
          <p:nvPr/>
        </p:nvSpPr>
        <p:spPr>
          <a:xfrm>
            <a:off x="1181120" y="16261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CBF12A6-0A53-46FC-B3D8-8F94D16270F8}"/>
              </a:ext>
            </a:extLst>
          </p:cNvPr>
          <p:cNvSpPr txBox="1"/>
          <p:nvPr/>
        </p:nvSpPr>
        <p:spPr>
          <a:xfrm>
            <a:off x="1561635" y="162611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69B40A8-A65F-499F-806E-1C9B7C856A22}"/>
              </a:ext>
            </a:extLst>
          </p:cNvPr>
          <p:cNvSpPr txBox="1"/>
          <p:nvPr/>
        </p:nvSpPr>
        <p:spPr>
          <a:xfrm>
            <a:off x="1942150" y="162611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07A0B2-136A-4F45-B804-FF399D5D439B}"/>
              </a:ext>
            </a:extLst>
          </p:cNvPr>
          <p:cNvSpPr txBox="1"/>
          <p:nvPr/>
        </p:nvSpPr>
        <p:spPr>
          <a:xfrm>
            <a:off x="2322665" y="162611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D633F9-8136-4275-A5EB-2DDA224E2CFC}"/>
              </a:ext>
            </a:extLst>
          </p:cNvPr>
          <p:cNvSpPr txBox="1"/>
          <p:nvPr/>
        </p:nvSpPr>
        <p:spPr>
          <a:xfrm>
            <a:off x="2703180" y="16261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B5ACAD7-84A1-429A-9CD6-8AFBF1DC4C8C}"/>
              </a:ext>
            </a:extLst>
          </p:cNvPr>
          <p:cNvSpPr txBox="1"/>
          <p:nvPr/>
        </p:nvSpPr>
        <p:spPr>
          <a:xfrm>
            <a:off x="3083695" y="1626113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7EDB03-BB6C-44C2-AFC0-FE19EF96757C}"/>
              </a:ext>
            </a:extLst>
          </p:cNvPr>
          <p:cNvSpPr txBox="1"/>
          <p:nvPr/>
        </p:nvSpPr>
        <p:spPr>
          <a:xfrm>
            <a:off x="3464210" y="161381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E859CDE-3A4E-4C76-A318-D76F00380416}"/>
              </a:ext>
            </a:extLst>
          </p:cNvPr>
          <p:cNvSpPr/>
          <p:nvPr/>
        </p:nvSpPr>
        <p:spPr>
          <a:xfrm>
            <a:off x="3029957" y="1666134"/>
            <a:ext cx="857477" cy="32008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7AE5450-7DB7-4BA8-8B92-69AD621BA5C1}"/>
              </a:ext>
            </a:extLst>
          </p:cNvPr>
          <p:cNvSpPr/>
          <p:nvPr/>
        </p:nvSpPr>
        <p:spPr>
          <a:xfrm>
            <a:off x="2675568" y="1613813"/>
            <a:ext cx="1272353" cy="43619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FDE71BD-6087-4368-90F1-13D903A5E73F}"/>
              </a:ext>
            </a:extLst>
          </p:cNvPr>
          <p:cNvSpPr/>
          <p:nvPr/>
        </p:nvSpPr>
        <p:spPr>
          <a:xfrm>
            <a:off x="2268927" y="1558783"/>
            <a:ext cx="1739481" cy="55771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08194A6-D4DE-4010-A9BB-B2B51A02B8DB}"/>
              </a:ext>
            </a:extLst>
          </p:cNvPr>
          <p:cNvSpPr/>
          <p:nvPr/>
        </p:nvSpPr>
        <p:spPr>
          <a:xfrm>
            <a:off x="1914538" y="1496981"/>
            <a:ext cx="2154357" cy="69278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0636E1A-49B8-4B7C-92F6-3E4ED86CFA75}"/>
              </a:ext>
            </a:extLst>
          </p:cNvPr>
          <p:cNvSpPr/>
          <p:nvPr/>
        </p:nvSpPr>
        <p:spPr>
          <a:xfrm>
            <a:off x="1482807" y="1434517"/>
            <a:ext cx="2646576" cy="82917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EC3C8ED-FC37-4378-94E5-38CE547C4FD5}"/>
              </a:ext>
            </a:extLst>
          </p:cNvPr>
          <p:cNvSpPr/>
          <p:nvPr/>
        </p:nvSpPr>
        <p:spPr>
          <a:xfrm>
            <a:off x="1159565" y="1367892"/>
            <a:ext cx="3030304" cy="97389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E76E200-F746-44A4-A4C8-371FC0AEC829}"/>
              </a:ext>
            </a:extLst>
          </p:cNvPr>
          <p:cNvSpPr/>
          <p:nvPr/>
        </p:nvSpPr>
        <p:spPr>
          <a:xfrm>
            <a:off x="838600" y="1692567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05425A7-4890-4C9F-88C0-952FDB40B7F2}"/>
              </a:ext>
            </a:extLst>
          </p:cNvPr>
          <p:cNvSpPr/>
          <p:nvPr/>
        </p:nvSpPr>
        <p:spPr>
          <a:xfrm>
            <a:off x="1210989" y="1692567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2B88DB3-EFFD-4E01-9757-103C9E9381B7}"/>
              </a:ext>
            </a:extLst>
          </p:cNvPr>
          <p:cNvSpPr/>
          <p:nvPr/>
        </p:nvSpPr>
        <p:spPr>
          <a:xfrm>
            <a:off x="1590219" y="1692142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624F6AA-C53F-4B54-8ACD-4E5F5E35412C}"/>
              </a:ext>
            </a:extLst>
          </p:cNvPr>
          <p:cNvSpPr/>
          <p:nvPr/>
        </p:nvSpPr>
        <p:spPr>
          <a:xfrm>
            <a:off x="1969449" y="1691717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276DC91-1405-481B-A76E-751DEA86405E}"/>
              </a:ext>
            </a:extLst>
          </p:cNvPr>
          <p:cNvSpPr/>
          <p:nvPr/>
        </p:nvSpPr>
        <p:spPr>
          <a:xfrm>
            <a:off x="2348679" y="1691292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5312C71-2B2E-4E8B-9C28-5B0D516CE45F}"/>
              </a:ext>
            </a:extLst>
          </p:cNvPr>
          <p:cNvSpPr/>
          <p:nvPr/>
        </p:nvSpPr>
        <p:spPr>
          <a:xfrm>
            <a:off x="2727909" y="1690867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E074EDB-FC24-4712-9D4B-6ABBF620DA3E}"/>
              </a:ext>
            </a:extLst>
          </p:cNvPr>
          <p:cNvSpPr/>
          <p:nvPr/>
        </p:nvSpPr>
        <p:spPr>
          <a:xfrm>
            <a:off x="3107139" y="1690442"/>
            <a:ext cx="232404" cy="2364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C40175-A636-42F1-AE84-DDD41D050F01}"/>
              </a:ext>
            </a:extLst>
          </p:cNvPr>
          <p:cNvGrpSpPr/>
          <p:nvPr/>
        </p:nvGrpSpPr>
        <p:grpSpPr>
          <a:xfrm flipH="1">
            <a:off x="354046" y="1367892"/>
            <a:ext cx="3030304" cy="973890"/>
            <a:chOff x="1311965" y="3304672"/>
            <a:chExt cx="3030304" cy="97389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939619D-E18E-463D-96B3-0A3331B0E855}"/>
                </a:ext>
              </a:extLst>
            </p:cNvPr>
            <p:cNvSpPr/>
            <p:nvPr/>
          </p:nvSpPr>
          <p:spPr>
            <a:xfrm>
              <a:off x="3182357" y="3602914"/>
              <a:ext cx="857477" cy="32008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6040F45-55B4-4161-A604-64B7078B40A0}"/>
                </a:ext>
              </a:extLst>
            </p:cNvPr>
            <p:cNvSpPr/>
            <p:nvPr/>
          </p:nvSpPr>
          <p:spPr>
            <a:xfrm>
              <a:off x="2827968" y="3550593"/>
              <a:ext cx="1272353" cy="436192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18C2324-AEFC-4230-A149-CCEE5D41E0C3}"/>
                </a:ext>
              </a:extLst>
            </p:cNvPr>
            <p:cNvSpPr/>
            <p:nvPr/>
          </p:nvSpPr>
          <p:spPr>
            <a:xfrm>
              <a:off x="2421327" y="3495563"/>
              <a:ext cx="1739481" cy="55771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24AE5A9-DC1A-470C-A3EC-0325B7BED292}"/>
                </a:ext>
              </a:extLst>
            </p:cNvPr>
            <p:cNvSpPr/>
            <p:nvPr/>
          </p:nvSpPr>
          <p:spPr>
            <a:xfrm>
              <a:off x="2066938" y="3433761"/>
              <a:ext cx="2154357" cy="692784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F39A4B-A367-42FF-A295-D29665176A7B}"/>
                </a:ext>
              </a:extLst>
            </p:cNvPr>
            <p:cNvSpPr/>
            <p:nvPr/>
          </p:nvSpPr>
          <p:spPr>
            <a:xfrm>
              <a:off x="1635207" y="3371297"/>
              <a:ext cx="2646576" cy="829176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3FA54EA-ECEC-4355-AE3D-5568AE5DA89B}"/>
                </a:ext>
              </a:extLst>
            </p:cNvPr>
            <p:cNvSpPr/>
            <p:nvPr/>
          </p:nvSpPr>
          <p:spPr>
            <a:xfrm>
              <a:off x="1311965" y="3304672"/>
              <a:ext cx="3030304" cy="973890"/>
            </a:xfrm>
            <a:prstGeom prst="ellipse">
              <a:avLst/>
            </a:prstGeom>
            <a:noFill/>
            <a:ln w="127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6C2D0CC-D080-4707-99F5-230A466BECA7}"/>
                  </a:ext>
                </a:extLst>
              </p:cNvPr>
              <p:cNvSpPr/>
              <p:nvPr/>
            </p:nvSpPr>
            <p:spPr>
              <a:xfrm>
                <a:off x="262295" y="3018899"/>
                <a:ext cx="725027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Standard topology on the reals</a:t>
                </a:r>
                <a:br>
                  <a:rPr lang="en-US" sz="2400" i="1" dirty="0"/>
                </a:br>
                <a:r>
                  <a:rPr lang="en-US" i="1" dirty="0"/>
                  <a:t>Finite precision measurements (open intervals are verifiable)</a:t>
                </a:r>
              </a:p>
              <a:p>
                <a:r>
                  <a:rPr lang="en-US" dirty="0"/>
                  <a:t>Topology generated by open intervals (coincides with order and metric topology); separable, complete, connected (no </a:t>
                </a:r>
                <a:r>
                  <a:rPr lang="en-US" dirty="0" err="1"/>
                  <a:t>clopen</a:t>
                </a:r>
                <a:r>
                  <a:rPr lang="en-US" dirty="0"/>
                  <a:t> sets except full and empty set);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 is the </a:t>
                </a:r>
                <a:r>
                  <a:rPr lang="en-US" dirty="0" err="1"/>
                  <a:t>Borel</a:t>
                </a:r>
                <a:r>
                  <a:rPr lang="en-US" dirty="0"/>
                  <a:t> algebra (strict subset of power set)</a:t>
                </a: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6C2D0CC-D080-4707-99F5-230A466BE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95" y="3018899"/>
                <a:ext cx="7250277" cy="1569660"/>
              </a:xfrm>
              <a:prstGeom prst="rect">
                <a:avLst/>
              </a:prstGeom>
              <a:blipFill>
                <a:blip r:embed="rId3"/>
                <a:stretch>
                  <a:fillRect l="-1262" t="-3101" b="-5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FBD1F1D-EF34-45F4-B142-8C4AC19BC5F7}"/>
              </a:ext>
            </a:extLst>
          </p:cNvPr>
          <p:cNvGrpSpPr/>
          <p:nvPr/>
        </p:nvGrpSpPr>
        <p:grpSpPr>
          <a:xfrm>
            <a:off x="7893640" y="3466325"/>
            <a:ext cx="3778103" cy="212657"/>
            <a:chOff x="9093790" y="3735565"/>
            <a:chExt cx="3778103" cy="21265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6C0FDC1-BD83-42E6-A6A3-926910386E64}"/>
                </a:ext>
              </a:extLst>
            </p:cNvPr>
            <p:cNvCxnSpPr>
              <a:cxnSpLocks/>
            </p:cNvCxnSpPr>
            <p:nvPr/>
          </p:nvCxnSpPr>
          <p:spPr>
            <a:xfrm>
              <a:off x="9093790" y="3841897"/>
              <a:ext cx="377810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A3BEF62-0B19-42F4-93D4-6A658B7E062A}"/>
                </a:ext>
              </a:extLst>
            </p:cNvPr>
            <p:cNvCxnSpPr>
              <a:cxnSpLocks/>
            </p:cNvCxnSpPr>
            <p:nvPr/>
          </p:nvCxnSpPr>
          <p:spPr>
            <a:xfrm>
              <a:off x="9344541" y="3735571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2A07856-75FB-48D4-B952-75B092DB835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641" y="3735570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A854C7C-6FBB-431C-8398-F3A7C7940E3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741" y="3735569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CE1963B-C0DA-4017-A509-BDC1AF1A0839}"/>
                </a:ext>
              </a:extLst>
            </p:cNvPr>
            <p:cNvCxnSpPr>
              <a:cxnSpLocks/>
            </p:cNvCxnSpPr>
            <p:nvPr/>
          </p:nvCxnSpPr>
          <p:spPr>
            <a:xfrm>
              <a:off x="10982841" y="3735568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93F51A6-0547-485A-9CF5-DE1225C8A13C}"/>
                </a:ext>
              </a:extLst>
            </p:cNvPr>
            <p:cNvCxnSpPr>
              <a:cxnSpLocks/>
            </p:cNvCxnSpPr>
            <p:nvPr/>
          </p:nvCxnSpPr>
          <p:spPr>
            <a:xfrm>
              <a:off x="11528941" y="3735567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42441C5-2CD9-4CEA-A13F-2C1DFF4A4CC1}"/>
                </a:ext>
              </a:extLst>
            </p:cNvPr>
            <p:cNvCxnSpPr>
              <a:cxnSpLocks/>
            </p:cNvCxnSpPr>
            <p:nvPr/>
          </p:nvCxnSpPr>
          <p:spPr>
            <a:xfrm>
              <a:off x="12075041" y="3735566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9A60A86-A1BA-4FE7-A78C-8AD1FEAC13AF}"/>
                </a:ext>
              </a:extLst>
            </p:cNvPr>
            <p:cNvCxnSpPr>
              <a:cxnSpLocks/>
            </p:cNvCxnSpPr>
            <p:nvPr/>
          </p:nvCxnSpPr>
          <p:spPr>
            <a:xfrm>
              <a:off x="12621141" y="3735565"/>
              <a:ext cx="0" cy="21265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Arc 13">
            <a:extLst>
              <a:ext uri="{FF2B5EF4-FFF2-40B4-BE49-F238E27FC236}">
                <a16:creationId xmlns:a16="http://schemas.microsoft.com/office/drawing/2014/main" id="{1078F4A3-0DF7-4BE2-9630-969F3119391E}"/>
              </a:ext>
            </a:extLst>
          </p:cNvPr>
          <p:cNvSpPr/>
          <p:nvPr/>
        </p:nvSpPr>
        <p:spPr>
          <a:xfrm>
            <a:off x="8745244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B9D1240F-DB06-48CC-9E64-09986C39F090}"/>
              </a:ext>
            </a:extLst>
          </p:cNvPr>
          <p:cNvSpPr/>
          <p:nvPr/>
        </p:nvSpPr>
        <p:spPr>
          <a:xfrm>
            <a:off x="9441592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372DBC6A-7D6C-4164-BCA2-6CA03286D978}"/>
              </a:ext>
            </a:extLst>
          </p:cNvPr>
          <p:cNvSpPr/>
          <p:nvPr/>
        </p:nvSpPr>
        <p:spPr>
          <a:xfrm>
            <a:off x="10035440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F4227FB9-9F18-4140-85A5-BFF1EAF08929}"/>
              </a:ext>
            </a:extLst>
          </p:cNvPr>
          <p:cNvSpPr/>
          <p:nvPr/>
        </p:nvSpPr>
        <p:spPr>
          <a:xfrm>
            <a:off x="10941788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0EC349F7-EFAB-47D6-A238-D58C4B472DB5}"/>
              </a:ext>
            </a:extLst>
          </p:cNvPr>
          <p:cNvSpPr/>
          <p:nvPr/>
        </p:nvSpPr>
        <p:spPr>
          <a:xfrm flipH="1">
            <a:off x="10624140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c 125">
            <a:extLst>
              <a:ext uri="{FF2B5EF4-FFF2-40B4-BE49-F238E27FC236}">
                <a16:creationId xmlns:a16="http://schemas.microsoft.com/office/drawing/2014/main" id="{CB0A723A-30D9-467C-8792-70B67C8656CB}"/>
              </a:ext>
            </a:extLst>
          </p:cNvPr>
          <p:cNvSpPr/>
          <p:nvPr/>
        </p:nvSpPr>
        <p:spPr>
          <a:xfrm flipH="1">
            <a:off x="9935689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Arc 126">
            <a:extLst>
              <a:ext uri="{FF2B5EF4-FFF2-40B4-BE49-F238E27FC236}">
                <a16:creationId xmlns:a16="http://schemas.microsoft.com/office/drawing/2014/main" id="{C90F4AF2-F6E3-439D-B391-03ABFD396661}"/>
              </a:ext>
            </a:extLst>
          </p:cNvPr>
          <p:cNvSpPr/>
          <p:nvPr/>
        </p:nvSpPr>
        <p:spPr>
          <a:xfrm flipH="1">
            <a:off x="9025115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Arc 127">
            <a:extLst>
              <a:ext uri="{FF2B5EF4-FFF2-40B4-BE49-F238E27FC236}">
                <a16:creationId xmlns:a16="http://schemas.microsoft.com/office/drawing/2014/main" id="{67A637B8-F429-4EA9-B0DF-CE1785E54D48}"/>
              </a:ext>
            </a:extLst>
          </p:cNvPr>
          <p:cNvSpPr/>
          <p:nvPr/>
        </p:nvSpPr>
        <p:spPr>
          <a:xfrm flipH="1">
            <a:off x="8114541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D53BA659-15B4-460B-B0EB-4A4329B4022E}"/>
              </a:ext>
            </a:extLst>
          </p:cNvPr>
          <p:cNvSpPr/>
          <p:nvPr/>
        </p:nvSpPr>
        <p:spPr>
          <a:xfrm flipH="1">
            <a:off x="8437752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DE47AA92-BE86-41ED-B33E-1CD0873F9891}"/>
              </a:ext>
            </a:extLst>
          </p:cNvPr>
          <p:cNvSpPr/>
          <p:nvPr/>
        </p:nvSpPr>
        <p:spPr>
          <a:xfrm>
            <a:off x="9235169" y="3391904"/>
            <a:ext cx="116958" cy="361492"/>
          </a:xfrm>
          <a:prstGeom prst="arc">
            <a:avLst>
              <a:gd name="adj1" fmla="val 16200000"/>
              <a:gd name="adj2" fmla="val 5386003"/>
            </a:avLst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5411D62-EA04-48FE-9819-02170712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B58749-B345-456D-A6E4-C5BA609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2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82C3-A092-FA85-1231-9008571D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Mathematics:</a:t>
            </a:r>
            <a:br>
              <a:rPr lang="en-US" dirty="0"/>
            </a:br>
            <a:r>
              <a:rPr lang="en-US" dirty="0"/>
              <a:t>Foundational Structures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C823A-1000-EF79-2BD0-6904BA1D3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22107-DDF2-BDC8-0F1B-4630A10D6898}"/>
              </a:ext>
            </a:extLst>
          </p:cNvPr>
          <p:cNvSpPr txBox="1"/>
          <p:nvPr/>
        </p:nvSpPr>
        <p:spPr>
          <a:xfrm>
            <a:off x="399262" y="5092266"/>
            <a:ext cx="269336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/>
              <a:t>Assumptions of Physics</a:t>
            </a:r>
            <a:r>
              <a:rPr lang="en-US" sz="1600" i="1" dirty="0"/>
              <a:t>,</a:t>
            </a:r>
            <a:br>
              <a:rPr lang="en-US" sz="1600" i="1" dirty="0"/>
            </a:br>
            <a:r>
              <a:rPr lang="en-US" sz="1600" i="1" dirty="0"/>
              <a:t>Michigan Publishing </a:t>
            </a:r>
            <a:r>
              <a:rPr lang="en-US" sz="1600" dirty="0"/>
              <a:t>(v2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F1323-9DDB-0EDB-1D66-3B74A7CD09FA}"/>
              </a:ext>
            </a:extLst>
          </p:cNvPr>
          <p:cNvSpPr txBox="1"/>
          <p:nvPr/>
        </p:nvSpPr>
        <p:spPr>
          <a:xfrm>
            <a:off x="249381" y="211841"/>
            <a:ext cx="3147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This session</a:t>
            </a:r>
          </a:p>
        </p:txBody>
      </p:sp>
    </p:spTree>
    <p:extLst>
      <p:ext uri="{BB962C8B-B14F-4D97-AF65-F5344CB8AC3E}">
        <p14:creationId xmlns:p14="http://schemas.microsoft.com/office/powerpoint/2010/main" val="4077606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1899-88C6-46D8-8E73-F3AB1A560591}"/>
              </a:ext>
            </a:extLst>
          </p:cNvPr>
          <p:cNvSpPr txBox="1">
            <a:spLocks/>
          </p:cNvSpPr>
          <p:nvPr/>
        </p:nvSpPr>
        <p:spPr>
          <a:xfrm>
            <a:off x="193431" y="136525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D84C321-7FEE-4AC1-A0D1-D47CA4F87037}"/>
                  </a:ext>
                </a:extLst>
              </p:cNvPr>
              <p:cNvSpPr/>
              <p:nvPr/>
            </p:nvSpPr>
            <p:spPr>
              <a:xfrm>
                <a:off x="956928" y="1030470"/>
                <a:ext cx="8988057" cy="1049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Does extra-terrestrial life exist? </a:t>
                </a:r>
              </a:p>
              <a:p>
                <a:r>
                  <a:rPr lang="en-US" i="1" dirty="0"/>
                  <a:t>Semi-decidable question</a:t>
                </a:r>
              </a:p>
              <a:p>
                <a:r>
                  <a:rPr lang="en-US" dirty="0"/>
                  <a:t>Topology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∅,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is strictly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 is the power set</a:t>
                </a:r>
              </a:p>
            </p:txBody>
          </p:sp>
        </mc:Choice>
        <mc:Fallback xmlns="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D84C321-7FEE-4AC1-A0D1-D47CA4F870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28" y="1030470"/>
                <a:ext cx="8988057" cy="1049967"/>
              </a:xfrm>
              <a:prstGeom prst="rect">
                <a:avLst/>
              </a:prstGeom>
              <a:blipFill>
                <a:blip r:embed="rId2"/>
                <a:stretch>
                  <a:fillRect l="-1085" t="-4651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B9E1941-1F3E-4D69-BEFE-AE0F21DCA63F}"/>
                  </a:ext>
                </a:extLst>
              </p:cNvPr>
              <p:cNvSpPr/>
              <p:nvPr/>
            </p:nvSpPr>
            <p:spPr>
              <a:xfrm>
                <a:off x="5222250" y="2552414"/>
                <a:ext cx="6728958" cy="1661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How many leptons (electron-like particles) are there?</a:t>
                </a:r>
                <a:br>
                  <a:rPr lang="en-US" sz="2400" i="1" dirty="0"/>
                </a:br>
                <a:r>
                  <a:rPr lang="en-US" sz="2400" i="1" dirty="0"/>
                  <a:t>(through direct observation)</a:t>
                </a:r>
              </a:p>
              <a:p>
                <a:r>
                  <a:rPr lang="en-US" i="1" dirty="0"/>
                  <a:t>Can only measure lower bound (e.g.  “there are at least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/>
                  <a:t>”) </a:t>
                </a:r>
              </a:p>
              <a:p>
                <a:r>
                  <a:rPr lang="en-US" dirty="0"/>
                  <a:t>Topology contains empty set and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+2, …</m:t>
                        </m:r>
                      </m:e>
                    </m:d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; strictly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 is the power set</a:t>
                </a: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B9E1941-1F3E-4D69-BEFE-AE0F21DCA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250" y="2552414"/>
                <a:ext cx="6728958" cy="1661993"/>
              </a:xfrm>
              <a:prstGeom prst="rect">
                <a:avLst/>
              </a:prstGeom>
              <a:blipFill>
                <a:blip r:embed="rId3"/>
                <a:stretch>
                  <a:fillRect l="-1449" t="-2941" r="-996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0E07761-141B-4476-BA72-07E4B6A661BF}"/>
              </a:ext>
            </a:extLst>
          </p:cNvPr>
          <p:cNvGrpSpPr/>
          <p:nvPr/>
        </p:nvGrpSpPr>
        <p:grpSpPr>
          <a:xfrm>
            <a:off x="1253693" y="2839516"/>
            <a:ext cx="3536826" cy="1129448"/>
            <a:chOff x="843516" y="4368156"/>
            <a:chExt cx="3536826" cy="1129448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55116B5-4D8B-4109-ACE4-D29821421C86}"/>
                </a:ext>
              </a:extLst>
            </p:cNvPr>
            <p:cNvSpPr/>
            <p:nvPr/>
          </p:nvSpPr>
          <p:spPr>
            <a:xfrm>
              <a:off x="843516" y="4368156"/>
              <a:ext cx="3536826" cy="1129448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7B02B2D-6A23-4117-875B-AD9E3B5AB67A}"/>
                </a:ext>
              </a:extLst>
            </p:cNvPr>
            <p:cNvSpPr/>
            <p:nvPr/>
          </p:nvSpPr>
          <p:spPr>
            <a:xfrm>
              <a:off x="3545022" y="4791740"/>
              <a:ext cx="382110" cy="23642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ADEE5C0-0645-4E21-8E66-22AC44F76481}"/>
                </a:ext>
              </a:extLst>
            </p:cNvPr>
            <p:cNvSpPr txBox="1"/>
            <p:nvPr/>
          </p:nvSpPr>
          <p:spPr>
            <a:xfrm>
              <a:off x="900790" y="472484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4D20A2D-5066-4271-901F-69D49B2D2ED9}"/>
                </a:ext>
              </a:extLst>
            </p:cNvPr>
            <p:cNvSpPr txBox="1"/>
            <p:nvPr/>
          </p:nvSpPr>
          <p:spPr>
            <a:xfrm>
              <a:off x="1281305" y="47217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CBF12A6-0A53-46FC-B3D8-8F94D16270F8}"/>
                </a:ext>
              </a:extLst>
            </p:cNvPr>
            <p:cNvSpPr txBox="1"/>
            <p:nvPr/>
          </p:nvSpPr>
          <p:spPr>
            <a:xfrm>
              <a:off x="1661820" y="4718695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69B40A8-A65F-499F-806E-1C9B7C856A22}"/>
                </a:ext>
              </a:extLst>
            </p:cNvPr>
            <p:cNvSpPr txBox="1"/>
            <p:nvPr/>
          </p:nvSpPr>
          <p:spPr>
            <a:xfrm>
              <a:off x="2042335" y="4715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07A0B2-136A-4F45-B804-FF399D5D439B}"/>
                </a:ext>
              </a:extLst>
            </p:cNvPr>
            <p:cNvSpPr txBox="1"/>
            <p:nvPr/>
          </p:nvSpPr>
          <p:spPr>
            <a:xfrm>
              <a:off x="2422850" y="471254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D633F9-8136-4275-A5EB-2DDA224E2CFC}"/>
                </a:ext>
              </a:extLst>
            </p:cNvPr>
            <p:cNvSpPr txBox="1"/>
            <p:nvPr/>
          </p:nvSpPr>
          <p:spPr>
            <a:xfrm>
              <a:off x="2803365" y="470947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B5ACAD7-84A1-429A-9CD6-8AFBF1DC4C8C}"/>
                </a:ext>
              </a:extLst>
            </p:cNvPr>
            <p:cNvSpPr txBox="1"/>
            <p:nvPr/>
          </p:nvSpPr>
          <p:spPr>
            <a:xfrm>
              <a:off x="3183880" y="470639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87EDB03-BB6C-44C2-AFC0-FE19EF96757C}"/>
                </a:ext>
              </a:extLst>
            </p:cNvPr>
            <p:cNvSpPr txBox="1"/>
            <p:nvPr/>
          </p:nvSpPr>
          <p:spPr>
            <a:xfrm>
              <a:off x="3564395" y="4703320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E859CDE-3A4E-4C76-A318-D76F00380416}"/>
                </a:ext>
              </a:extLst>
            </p:cNvPr>
            <p:cNvSpPr/>
            <p:nvPr/>
          </p:nvSpPr>
          <p:spPr>
            <a:xfrm>
              <a:off x="3130142" y="4755641"/>
              <a:ext cx="857477" cy="320086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7AE5450-7DB7-4BA8-8B92-69AD621BA5C1}"/>
                </a:ext>
              </a:extLst>
            </p:cNvPr>
            <p:cNvSpPr/>
            <p:nvPr/>
          </p:nvSpPr>
          <p:spPr>
            <a:xfrm>
              <a:off x="2775753" y="4703320"/>
              <a:ext cx="1272353" cy="43619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FDE71BD-6087-4368-90F1-13D903A5E73F}"/>
                </a:ext>
              </a:extLst>
            </p:cNvPr>
            <p:cNvSpPr/>
            <p:nvPr/>
          </p:nvSpPr>
          <p:spPr>
            <a:xfrm>
              <a:off x="2369112" y="4648290"/>
              <a:ext cx="1739481" cy="557716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08194A6-D4DE-4010-A9BB-B2B51A02B8DB}"/>
                </a:ext>
              </a:extLst>
            </p:cNvPr>
            <p:cNvSpPr/>
            <p:nvPr/>
          </p:nvSpPr>
          <p:spPr>
            <a:xfrm>
              <a:off x="2014723" y="4586488"/>
              <a:ext cx="2154357" cy="69278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636E1A-49B8-4B7C-92F6-3E4ED86CFA75}"/>
                </a:ext>
              </a:extLst>
            </p:cNvPr>
            <p:cNvSpPr/>
            <p:nvPr/>
          </p:nvSpPr>
          <p:spPr>
            <a:xfrm>
              <a:off x="1582992" y="4524024"/>
              <a:ext cx="2646576" cy="829176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EC3C8ED-FC37-4378-94E5-38CE547C4FD5}"/>
                </a:ext>
              </a:extLst>
            </p:cNvPr>
            <p:cNvSpPr/>
            <p:nvPr/>
          </p:nvSpPr>
          <p:spPr>
            <a:xfrm>
              <a:off x="1259750" y="4457399"/>
              <a:ext cx="3030304" cy="97389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146C4D5-A3C6-483E-820D-A14B447A0D2D}"/>
              </a:ext>
            </a:extLst>
          </p:cNvPr>
          <p:cNvGrpSpPr/>
          <p:nvPr/>
        </p:nvGrpSpPr>
        <p:grpSpPr>
          <a:xfrm>
            <a:off x="8937246" y="1016605"/>
            <a:ext cx="1454871" cy="742246"/>
            <a:chOff x="9234958" y="2511783"/>
            <a:chExt cx="1454871" cy="742246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4F2C871-5DE8-4A90-A85D-134C31C39067}"/>
                </a:ext>
              </a:extLst>
            </p:cNvPr>
            <p:cNvSpPr/>
            <p:nvPr/>
          </p:nvSpPr>
          <p:spPr>
            <a:xfrm>
              <a:off x="9234958" y="2511783"/>
              <a:ext cx="1454871" cy="742246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DF3986F-331B-43EE-9BE8-D0E951B7D0C0}"/>
                </a:ext>
              </a:extLst>
            </p:cNvPr>
            <p:cNvSpPr/>
            <p:nvPr/>
          </p:nvSpPr>
          <p:spPr>
            <a:xfrm>
              <a:off x="9321179" y="2697344"/>
              <a:ext cx="509398" cy="37112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7F60189-2DEC-4031-A57B-0FBCED0DE009}"/>
                </a:ext>
              </a:extLst>
            </p:cNvPr>
            <p:cNvSpPr txBox="1"/>
            <p:nvPr/>
          </p:nvSpPr>
          <p:spPr>
            <a:xfrm>
              <a:off x="9427440" y="269093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A32670F-B44A-43BF-A1A7-3233E06D0FA9}"/>
                </a:ext>
              </a:extLst>
            </p:cNvPr>
            <p:cNvSpPr txBox="1"/>
            <p:nvPr/>
          </p:nvSpPr>
          <p:spPr>
            <a:xfrm>
              <a:off x="10196390" y="2690930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105F2-4F97-4A84-8062-353615370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1E02E-21C2-41BD-910B-27127781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07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CAC9-9887-4841-98D2-2721D2344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Physical meaning of separation axioms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3EE2C-8D55-40FD-B5D9-3F71583419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955" y="1075038"/>
                <a:ext cx="8455845" cy="52099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All topologies are Kolmogorov (i.e.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Possibilities are experimentally well-defined</a:t>
                </a:r>
                <a:br>
                  <a:rPr lang="en-US" dirty="0"/>
                </a:br>
                <a:r>
                  <a:rPr lang="en-US" dirty="0"/>
                  <a:t>i.e. possibilities constructible from a base by countable AND/OR and NOT (singletons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-algebra)</a:t>
                </a:r>
              </a:p>
              <a:p>
                <a:r>
                  <a:rPr lang="en-US" dirty="0"/>
                  <a:t>The topology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if all possibilities are approximately verifiable</a:t>
                </a:r>
              </a:p>
              <a:p>
                <a:pPr lvl="1"/>
                <a:r>
                  <a:rPr lang="en-US" dirty="0"/>
                  <a:t>Possibilities are the limit of a sequence of verifiable statements</a:t>
                </a:r>
                <a:br>
                  <a:rPr lang="en-US" dirty="0"/>
                </a:br>
                <a:r>
                  <a:rPr lang="en-US" dirty="0"/>
                  <a:t>i.e. possibilities are the countable conjunction of verifiable statements</a:t>
                </a:r>
              </a:p>
              <a:p>
                <a:r>
                  <a:rPr lang="en-US" dirty="0"/>
                  <a:t>The topology is </a:t>
                </a:r>
                <a:r>
                  <a:rPr lang="en-US" dirty="0" err="1"/>
                  <a:t>Hausdorff</a:t>
                </a:r>
                <a:r>
                  <a:rPr lang="en-US" dirty="0"/>
                  <a:t> (i.e.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 if all possibilities are pairwise experimentally distinguishable</a:t>
                </a:r>
              </a:p>
              <a:p>
                <a:pPr lvl="1"/>
                <a:r>
                  <a:rPr lang="en-US" dirty="0"/>
                  <a:t>Given two possibilities, we can find a test that confirms one and excludes the other</a:t>
                </a:r>
              </a:p>
              <a:p>
                <a:pPr lvl="1"/>
                <a:r>
                  <a:rPr lang="en-US" dirty="0"/>
                  <a:t>i.e. for 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there is a statement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such that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𝑣𝑒𝑟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𝑓𝑎𝑙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3EE2C-8D55-40FD-B5D9-3F71583419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955" y="1075038"/>
                <a:ext cx="8455845" cy="5209938"/>
              </a:xfrm>
              <a:blipFill>
                <a:blip r:embed="rId2"/>
                <a:stretch>
                  <a:fillRect l="-1081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46D1A-26FE-4F3C-9792-FA52F794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348FC-C4CF-4F8B-A8AD-7F10326E35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2">
                <a:extLst>
                  <a:ext uri="{FF2B5EF4-FFF2-40B4-BE49-F238E27FC236}">
                    <a16:creationId xmlns:a16="http://schemas.microsoft.com/office/drawing/2014/main" id="{C057631E-50E1-440C-BFB5-44A9B7534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9241707"/>
                  </p:ext>
                </p:extLst>
              </p:nvPr>
            </p:nvGraphicFramePr>
            <p:xfrm>
              <a:off x="6962470" y="4993382"/>
              <a:ext cx="2269994" cy="169013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436752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311150">
                      <a:extLst>
                        <a:ext uri="{9D8B030D-6E8A-4147-A177-3AD203B41FA5}">
                          <a16:colId xmlns:a16="http://schemas.microsoft.com/office/drawing/2014/main" val="41297981"/>
                        </a:ext>
                      </a:extLst>
                    </a:gridCol>
                    <a:gridCol w="313812">
                      <a:extLst>
                        <a:ext uri="{9D8B030D-6E8A-4147-A177-3AD203B41FA5}">
                          <a16:colId xmlns:a16="http://schemas.microsoft.com/office/drawing/2014/main" val="997363736"/>
                        </a:ext>
                      </a:extLst>
                    </a:gridCol>
                  </a:tblGrid>
                  <a:tr h="2354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00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35465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0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709417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35465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000" dirty="0"/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4166221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2">
                <a:extLst>
                  <a:ext uri="{FF2B5EF4-FFF2-40B4-BE49-F238E27FC236}">
                    <a16:creationId xmlns:a16="http://schemas.microsoft.com/office/drawing/2014/main" id="{C057631E-50E1-440C-BFB5-44A9B753400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9241707"/>
                  </p:ext>
                </p:extLst>
              </p:nvPr>
            </p:nvGraphicFramePr>
            <p:xfrm>
              <a:off x="6962470" y="4993382"/>
              <a:ext cx="2269994" cy="169013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08280">
                      <a:extLst>
                        <a:ext uri="{9D8B030D-6E8A-4147-A177-3AD203B41FA5}">
                          <a16:colId xmlns:a16="http://schemas.microsoft.com/office/drawing/2014/main" val="3919644959"/>
                        </a:ext>
                      </a:extLst>
                    </a:gridCol>
                    <a:gridCol w="1436752">
                      <a:extLst>
                        <a:ext uri="{9D8B030D-6E8A-4147-A177-3AD203B41FA5}">
                          <a16:colId xmlns:a16="http://schemas.microsoft.com/office/drawing/2014/main" val="3379705832"/>
                        </a:ext>
                      </a:extLst>
                    </a:gridCol>
                    <a:gridCol w="311150">
                      <a:extLst>
                        <a:ext uri="{9D8B030D-6E8A-4147-A177-3AD203B41FA5}">
                          <a16:colId xmlns:a16="http://schemas.microsoft.com/office/drawing/2014/main" val="41297981"/>
                        </a:ext>
                      </a:extLst>
                    </a:gridCol>
                    <a:gridCol w="313812">
                      <a:extLst>
                        <a:ext uri="{9D8B030D-6E8A-4147-A177-3AD203B41FA5}">
                          <a16:colId xmlns:a16="http://schemas.microsoft.com/office/drawing/2014/main" val="997363736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1000000" b="-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Test Result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29412" r="-103922" b="-6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17308" r="-1923" b="-6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586678"/>
                      </a:ext>
                    </a:extLst>
                  </a:tr>
                  <a:tr h="24384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000" dirty="0">
                              <a:solidFill>
                                <a:schemeClr val="accent6"/>
                              </a:solidFill>
                            </a:rPr>
                            <a:t>SUCCESS (in finite time)</a:t>
                          </a:r>
                          <a:endParaRPr lang="en-US" sz="1000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576678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709417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UNDEFINED</a:t>
                          </a: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35337734"/>
                      </a:ext>
                    </a:extLst>
                  </a:tr>
                  <a:tr h="243840"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F</a:t>
                          </a:r>
                        </a:p>
                      </a:txBody>
                      <a:tcPr anchor="ctr"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UNDEFINED</a:t>
                          </a:r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8961383"/>
                      </a:ext>
                    </a:extLst>
                  </a:tr>
                  <a:tr h="235465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000" dirty="0"/>
                        </a:p>
                      </a:txBody>
                      <a:tcPr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4166221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solidFill>
                                <a:srgbClr val="FF0000"/>
                              </a:solidFill>
                            </a:rPr>
                            <a:t>FAILURE (in finite time)</a:t>
                          </a: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0" dirty="0"/>
                        </a:p>
                      </a:txBody>
                      <a:tcP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/>
                            <a:t>T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708564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B9110527-7A60-4107-B2DD-A54EB1540FE8}"/>
              </a:ext>
            </a:extLst>
          </p:cNvPr>
          <p:cNvGrpSpPr/>
          <p:nvPr/>
        </p:nvGrpSpPr>
        <p:grpSpPr>
          <a:xfrm>
            <a:off x="9091809" y="2772162"/>
            <a:ext cx="2326331" cy="1149350"/>
            <a:chOff x="9337136" y="2965450"/>
            <a:chExt cx="2326331" cy="11493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4EA33B-BC8F-48A6-9308-5D257C21FE56}"/>
                </a:ext>
              </a:extLst>
            </p:cNvPr>
            <p:cNvGrpSpPr/>
            <p:nvPr/>
          </p:nvGrpSpPr>
          <p:grpSpPr>
            <a:xfrm>
              <a:off x="9337136" y="2965450"/>
              <a:ext cx="2326331" cy="1149350"/>
              <a:chOff x="843516" y="4368156"/>
              <a:chExt cx="3536826" cy="11294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198F8C5-7D28-4AED-AB21-B7063D65E9B8}"/>
                  </a:ext>
                </a:extLst>
              </p:cNvPr>
              <p:cNvSpPr/>
              <p:nvPr/>
            </p:nvSpPr>
            <p:spPr>
              <a:xfrm>
                <a:off x="843516" y="4368156"/>
                <a:ext cx="3536826" cy="1129448"/>
              </a:xfrm>
              <a:prstGeom prst="ellipse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300FE77-2554-43C2-A5CA-6179C20A3154}"/>
                  </a:ext>
                </a:extLst>
              </p:cNvPr>
              <p:cNvSpPr/>
              <p:nvPr/>
            </p:nvSpPr>
            <p:spPr>
              <a:xfrm>
                <a:off x="3426833" y="4823679"/>
                <a:ext cx="500300" cy="180961"/>
              </a:xfrm>
              <a:prstGeom prst="ellipse">
                <a:avLst/>
              </a:prstGeom>
              <a:noFill/>
              <a:ln>
                <a:prstDash val="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E3A53B0-5034-463B-A358-DAF866568B18}"/>
                  </a:ext>
                </a:extLst>
              </p:cNvPr>
              <p:cNvSpPr/>
              <p:nvPr/>
            </p:nvSpPr>
            <p:spPr>
              <a:xfrm>
                <a:off x="3130142" y="4755641"/>
                <a:ext cx="857477" cy="320086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2588FC2-6706-4111-AED6-BC7DDB34A965}"/>
                  </a:ext>
                </a:extLst>
              </p:cNvPr>
              <p:cNvSpPr/>
              <p:nvPr/>
            </p:nvSpPr>
            <p:spPr>
              <a:xfrm>
                <a:off x="2775753" y="4703320"/>
                <a:ext cx="1272353" cy="436192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5C41935-0254-447A-A6A3-BFF29E0ABBE2}"/>
                  </a:ext>
                </a:extLst>
              </p:cNvPr>
              <p:cNvSpPr/>
              <p:nvPr/>
            </p:nvSpPr>
            <p:spPr>
              <a:xfrm>
                <a:off x="2369112" y="4648290"/>
                <a:ext cx="1739481" cy="557716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85C0DB7-5CCA-4948-BB99-B87967DCF96B}"/>
                  </a:ext>
                </a:extLst>
              </p:cNvPr>
              <p:cNvSpPr/>
              <p:nvPr/>
            </p:nvSpPr>
            <p:spPr>
              <a:xfrm>
                <a:off x="2014723" y="4586488"/>
                <a:ext cx="2154357" cy="692784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3E414E5-59CF-4677-A559-10137D1BCEF7}"/>
                  </a:ext>
                </a:extLst>
              </p:cNvPr>
              <p:cNvSpPr/>
              <p:nvPr/>
            </p:nvSpPr>
            <p:spPr>
              <a:xfrm>
                <a:off x="1582992" y="4524024"/>
                <a:ext cx="2646576" cy="829176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6F714D0-CF4D-4738-A396-03D239B9604F}"/>
                  </a:ext>
                </a:extLst>
              </p:cNvPr>
              <p:cNvSpPr/>
              <p:nvPr/>
            </p:nvSpPr>
            <p:spPr>
              <a:xfrm>
                <a:off x="1259750" y="4457399"/>
                <a:ext cx="3030304" cy="973890"/>
              </a:xfrm>
              <a:prstGeom prst="ellipse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CFAC8C3-514B-4037-9F90-E635B94A38C3}"/>
                </a:ext>
              </a:extLst>
            </p:cNvPr>
            <p:cNvSpPr/>
            <p:nvPr/>
          </p:nvSpPr>
          <p:spPr>
            <a:xfrm>
              <a:off x="11211881" y="347720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4E72C66-2E87-4BF3-B58E-50DA87B73B2C}"/>
                </a:ext>
              </a:extLst>
            </p:cNvPr>
            <p:cNvSpPr/>
            <p:nvPr/>
          </p:nvSpPr>
          <p:spPr>
            <a:xfrm>
              <a:off x="9681707" y="317949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3AEADBB-B672-4A57-813C-3C33C232558C}"/>
                </a:ext>
              </a:extLst>
            </p:cNvPr>
            <p:cNvSpPr/>
            <p:nvPr/>
          </p:nvSpPr>
          <p:spPr>
            <a:xfrm>
              <a:off x="9728625" y="336740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AF068C3-9178-4470-A63F-886952404330}"/>
                </a:ext>
              </a:extLst>
            </p:cNvPr>
            <p:cNvSpPr/>
            <p:nvPr/>
          </p:nvSpPr>
          <p:spPr>
            <a:xfrm>
              <a:off x="10060043" y="330527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A572E13-4603-4ED3-8910-3A8E2529C9C7}"/>
                </a:ext>
              </a:extLst>
            </p:cNvPr>
            <p:cNvSpPr/>
            <p:nvPr/>
          </p:nvSpPr>
          <p:spPr>
            <a:xfrm>
              <a:off x="10293141" y="334078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FA6D8D5-7FDF-4ED4-9EEC-4A7AF37C03BE}"/>
                </a:ext>
              </a:extLst>
            </p:cNvPr>
            <p:cNvSpPr/>
            <p:nvPr/>
          </p:nvSpPr>
          <p:spPr>
            <a:xfrm>
              <a:off x="10056833" y="315211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D9AAC8-C48A-450D-98B2-0D1CBE0E3563}"/>
                </a:ext>
              </a:extLst>
            </p:cNvPr>
            <p:cNvSpPr/>
            <p:nvPr/>
          </p:nvSpPr>
          <p:spPr>
            <a:xfrm>
              <a:off x="10693909" y="371488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F96F75B-BC82-4889-8FC8-E975A3209E1E}"/>
                </a:ext>
              </a:extLst>
            </p:cNvPr>
            <p:cNvSpPr/>
            <p:nvPr/>
          </p:nvSpPr>
          <p:spPr>
            <a:xfrm>
              <a:off x="11012669" y="359539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8F5623-555E-436A-8A3A-C4D251A078AE}"/>
                </a:ext>
              </a:extLst>
            </p:cNvPr>
            <p:cNvSpPr/>
            <p:nvPr/>
          </p:nvSpPr>
          <p:spPr>
            <a:xfrm>
              <a:off x="10973168" y="340810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07FAB-F741-4D3F-B7FB-4BE2C98F806D}"/>
                </a:ext>
              </a:extLst>
            </p:cNvPr>
            <p:cNvSpPr/>
            <p:nvPr/>
          </p:nvSpPr>
          <p:spPr>
            <a:xfrm>
              <a:off x="10776985" y="359539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55A4BEC-F4AE-4F9D-A8AD-4028585EE9EE}"/>
                </a:ext>
              </a:extLst>
            </p:cNvPr>
            <p:cNvSpPr/>
            <p:nvPr/>
          </p:nvSpPr>
          <p:spPr>
            <a:xfrm>
              <a:off x="10592638" y="332640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7CD5BB0-89F3-458A-8D4E-E3EFADC396BF}"/>
                </a:ext>
              </a:extLst>
            </p:cNvPr>
            <p:cNvSpPr/>
            <p:nvPr/>
          </p:nvSpPr>
          <p:spPr>
            <a:xfrm>
              <a:off x="10429280" y="315211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BF2563-A4B1-4659-AF7B-10E529AEC909}"/>
                </a:ext>
              </a:extLst>
            </p:cNvPr>
            <p:cNvSpPr/>
            <p:nvPr/>
          </p:nvSpPr>
          <p:spPr>
            <a:xfrm>
              <a:off x="10552726" y="378985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5819E0-5752-4933-9586-EBE35BE3FB26}"/>
                </a:ext>
              </a:extLst>
            </p:cNvPr>
            <p:cNvSpPr/>
            <p:nvPr/>
          </p:nvSpPr>
          <p:spPr>
            <a:xfrm>
              <a:off x="10279932" y="393737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C33205C-19A0-48A1-8A5F-43CC6361A57E}"/>
                </a:ext>
              </a:extLst>
            </p:cNvPr>
            <p:cNvSpPr/>
            <p:nvPr/>
          </p:nvSpPr>
          <p:spPr>
            <a:xfrm>
              <a:off x="9877598" y="392994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5482056-53BC-4102-9F3F-5A589EC9EE37}"/>
                </a:ext>
              </a:extLst>
            </p:cNvPr>
            <p:cNvSpPr/>
            <p:nvPr/>
          </p:nvSpPr>
          <p:spPr>
            <a:xfrm>
              <a:off x="9657604" y="382092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A861959-FAEF-4889-8433-7209F84D0E1E}"/>
                </a:ext>
              </a:extLst>
            </p:cNvPr>
            <p:cNvSpPr/>
            <p:nvPr/>
          </p:nvSpPr>
          <p:spPr>
            <a:xfrm>
              <a:off x="9540004" y="368581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FC7BCE8-E45C-4AC3-B4F4-32D2ACF4D479}"/>
                </a:ext>
              </a:extLst>
            </p:cNvPr>
            <p:cNvSpPr/>
            <p:nvPr/>
          </p:nvSpPr>
          <p:spPr>
            <a:xfrm>
              <a:off x="9406807" y="3595395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C94081-B904-4FEE-B076-846A447372B4}"/>
                </a:ext>
              </a:extLst>
            </p:cNvPr>
            <p:cNvSpPr/>
            <p:nvPr/>
          </p:nvSpPr>
          <p:spPr>
            <a:xfrm>
              <a:off x="9511410" y="344164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7384449-EEFF-4C99-8015-6A3DACE4BB13}"/>
                </a:ext>
              </a:extLst>
            </p:cNvPr>
            <p:cNvSpPr/>
            <p:nvPr/>
          </p:nvSpPr>
          <p:spPr>
            <a:xfrm>
              <a:off x="9541416" y="328404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6C34F92-1CFD-41D7-972E-0A3A3D9CD17E}"/>
                </a:ext>
              </a:extLst>
            </p:cNvPr>
            <p:cNvSpPr/>
            <p:nvPr/>
          </p:nvSpPr>
          <p:spPr>
            <a:xfrm>
              <a:off x="9799646" y="371435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7309847-8968-4995-8B48-C5756CC730A6}"/>
                </a:ext>
              </a:extLst>
            </p:cNvPr>
            <p:cNvSpPr/>
            <p:nvPr/>
          </p:nvSpPr>
          <p:spPr>
            <a:xfrm>
              <a:off x="9904219" y="345743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8A7AA91-5B39-4882-879C-AEFC972A7AC6}"/>
                </a:ext>
              </a:extLst>
            </p:cNvPr>
            <p:cNvSpPr/>
            <p:nvPr/>
          </p:nvSpPr>
          <p:spPr>
            <a:xfrm>
              <a:off x="10019124" y="360934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F58B09-FBCD-4C32-A042-7BA6F5D3C336}"/>
                </a:ext>
              </a:extLst>
            </p:cNvPr>
            <p:cNvSpPr/>
            <p:nvPr/>
          </p:nvSpPr>
          <p:spPr>
            <a:xfrm>
              <a:off x="10211205" y="349947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DB23E1F-FF70-4BFF-8BCE-6F129FA6D603}"/>
                </a:ext>
              </a:extLst>
            </p:cNvPr>
            <p:cNvSpPr/>
            <p:nvPr/>
          </p:nvSpPr>
          <p:spPr>
            <a:xfrm>
              <a:off x="10501581" y="343589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ED35592-A2F3-4D99-909B-DA541A071D10}"/>
                </a:ext>
              </a:extLst>
            </p:cNvPr>
            <p:cNvSpPr/>
            <p:nvPr/>
          </p:nvSpPr>
          <p:spPr>
            <a:xfrm>
              <a:off x="10791957" y="337230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937AF1-57C8-4404-A713-7417929D7187}"/>
                </a:ext>
              </a:extLst>
            </p:cNvPr>
            <p:cNvSpPr/>
            <p:nvPr/>
          </p:nvSpPr>
          <p:spPr>
            <a:xfrm>
              <a:off x="10684086" y="345654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800546-78B6-4871-83B5-0E063E6441E6}"/>
                </a:ext>
              </a:extLst>
            </p:cNvPr>
            <p:cNvSpPr/>
            <p:nvPr/>
          </p:nvSpPr>
          <p:spPr>
            <a:xfrm>
              <a:off x="10517215" y="356980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0A99735-B86A-4A83-A7B0-73908ED15AEE}"/>
                </a:ext>
              </a:extLst>
            </p:cNvPr>
            <p:cNvSpPr/>
            <p:nvPr/>
          </p:nvSpPr>
          <p:spPr>
            <a:xfrm>
              <a:off x="10322100" y="368604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724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5E4A234-6513-4B9D-8136-3D6FCABFEF72}"/>
              </a:ext>
            </a:extLst>
          </p:cNvPr>
          <p:cNvSpPr txBox="1">
            <a:spLocks/>
          </p:cNvSpPr>
          <p:nvPr/>
        </p:nvSpPr>
        <p:spPr>
          <a:xfrm>
            <a:off x="168676" y="150921"/>
            <a:ext cx="11825056" cy="84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Maximum cardinality of distinguishable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8FB55119-5185-4A7E-B0D3-80C1E14F3C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573" y="5212060"/>
                <a:ext cx="8908067" cy="127398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Sets with greater cardinality (e.g. the set of all discontinuous functions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) cannot represent physical objects</a:t>
                </a:r>
              </a:p>
              <a:p>
                <a:r>
                  <a:rPr lang="en-US" dirty="0"/>
                  <a:t>Issues about higher infinities (e.g. large cardinals) are not relevant, but those surrounding the continuum hypothesis may be</a:t>
                </a: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8FB55119-5185-4A7E-B0D3-80C1E14F3C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573" y="5212060"/>
                <a:ext cx="8908067" cy="1273986"/>
              </a:xfrm>
              <a:blipFill>
                <a:blip r:embed="rId3"/>
                <a:stretch>
                  <a:fillRect l="-889" t="-11005" b="-9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C860FA99-B01B-4509-8E7C-99A0D1768C64}"/>
              </a:ext>
            </a:extLst>
          </p:cNvPr>
          <p:cNvGrpSpPr/>
          <p:nvPr/>
        </p:nvGrpSpPr>
        <p:grpSpPr>
          <a:xfrm>
            <a:off x="276573" y="1005668"/>
            <a:ext cx="2902197" cy="3832987"/>
            <a:chOff x="276573" y="1005668"/>
            <a:chExt cx="2902197" cy="383298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DD5DF5F-FB5D-4928-A854-723991FA6402}"/>
                </a:ext>
              </a:extLst>
            </p:cNvPr>
            <p:cNvSpPr/>
            <p:nvPr/>
          </p:nvSpPr>
          <p:spPr>
            <a:xfrm>
              <a:off x="276573" y="1419400"/>
              <a:ext cx="2725444" cy="3419255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967375-DF1E-4EDD-999F-B5A9F5D9BBA5}"/>
                </a:ext>
              </a:extLst>
            </p:cNvPr>
            <p:cNvSpPr txBox="1"/>
            <p:nvPr/>
          </p:nvSpPr>
          <p:spPr>
            <a:xfrm>
              <a:off x="435006" y="1005668"/>
              <a:ext cx="2743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Set of distinguishable cases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618899C-DF7B-4513-958C-93705DBE85BB}"/>
                </a:ext>
              </a:extLst>
            </p:cNvPr>
            <p:cNvSpPr/>
            <p:nvPr/>
          </p:nvSpPr>
          <p:spPr>
            <a:xfrm>
              <a:off x="1597981" y="2623283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491EBCF-46F2-4251-A415-AF7C0C374C08}"/>
                </a:ext>
              </a:extLst>
            </p:cNvPr>
            <p:cNvSpPr/>
            <p:nvPr/>
          </p:nvSpPr>
          <p:spPr>
            <a:xfrm>
              <a:off x="1750381" y="334385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237ABEC-3AEE-4F55-B866-873CF65D3B77}"/>
                </a:ext>
              </a:extLst>
            </p:cNvPr>
            <p:cNvSpPr/>
            <p:nvPr/>
          </p:nvSpPr>
          <p:spPr>
            <a:xfrm>
              <a:off x="2044824" y="280379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BEBF768-2E29-4D1A-BE74-BB7379B1B6C4}"/>
                </a:ext>
              </a:extLst>
            </p:cNvPr>
            <p:cNvSpPr/>
            <p:nvPr/>
          </p:nvSpPr>
          <p:spPr>
            <a:xfrm>
              <a:off x="2135080" y="2263734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8BA7ED5-8BB3-4AD7-8EFC-83AAB4203815}"/>
                </a:ext>
              </a:extLst>
            </p:cNvPr>
            <p:cNvSpPr/>
            <p:nvPr/>
          </p:nvSpPr>
          <p:spPr>
            <a:xfrm>
              <a:off x="1630532" y="198112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C20193-9801-4137-B063-B5D5BF0E19C8}"/>
                </a:ext>
              </a:extLst>
            </p:cNvPr>
            <p:cNvSpPr/>
            <p:nvPr/>
          </p:nvSpPr>
          <p:spPr>
            <a:xfrm>
              <a:off x="1125984" y="2062509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7F322F-DF0B-40F0-BA43-ABFA7AE66FEE}"/>
                </a:ext>
              </a:extLst>
            </p:cNvPr>
            <p:cNvSpPr/>
            <p:nvPr/>
          </p:nvSpPr>
          <p:spPr>
            <a:xfrm>
              <a:off x="719091" y="289849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8F5A77C-1A7B-45F7-8213-A2A1CC457801}"/>
                </a:ext>
              </a:extLst>
            </p:cNvPr>
            <p:cNvSpPr/>
            <p:nvPr/>
          </p:nvSpPr>
          <p:spPr>
            <a:xfrm>
              <a:off x="1137822" y="2997628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831617-2D62-43D2-A725-5363EDD16E41}"/>
                </a:ext>
              </a:extLst>
            </p:cNvPr>
            <p:cNvSpPr/>
            <p:nvPr/>
          </p:nvSpPr>
          <p:spPr>
            <a:xfrm>
              <a:off x="1290222" y="361166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1A6689A-DEF8-4754-B2D2-A1C9A0ADF775}"/>
                </a:ext>
              </a:extLst>
            </p:cNvPr>
            <p:cNvSpPr/>
            <p:nvPr/>
          </p:nvSpPr>
          <p:spPr>
            <a:xfrm>
              <a:off x="1682320" y="422570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DC12690-C5AB-478E-8F1C-F0C6D40E206F}"/>
                </a:ext>
              </a:extLst>
            </p:cNvPr>
            <p:cNvSpPr/>
            <p:nvPr/>
          </p:nvSpPr>
          <p:spPr>
            <a:xfrm>
              <a:off x="2074418" y="393422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995705A-9E4D-4A8E-BCEB-7C09DF39AC59}"/>
                </a:ext>
              </a:extLst>
            </p:cNvPr>
            <p:cNvSpPr/>
            <p:nvPr/>
          </p:nvSpPr>
          <p:spPr>
            <a:xfrm>
              <a:off x="2466516" y="340304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628FD43-09D5-4DD2-8238-3CB84103D396}"/>
                </a:ext>
              </a:extLst>
            </p:cNvPr>
            <p:cNvSpPr/>
            <p:nvPr/>
          </p:nvSpPr>
          <p:spPr>
            <a:xfrm>
              <a:off x="2601159" y="277420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EE0D8D-7C22-47DC-8B3A-5D7078B5BE71}"/>
                </a:ext>
              </a:extLst>
            </p:cNvPr>
            <p:cNvSpPr/>
            <p:nvPr/>
          </p:nvSpPr>
          <p:spPr>
            <a:xfrm>
              <a:off x="1137822" y="414284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554DD01-8959-4968-B374-C9C7475598D8}"/>
              </a:ext>
            </a:extLst>
          </p:cNvPr>
          <p:cNvGrpSpPr/>
          <p:nvPr/>
        </p:nvGrpSpPr>
        <p:grpSpPr>
          <a:xfrm>
            <a:off x="1701553" y="1122116"/>
            <a:ext cx="5004836" cy="2257248"/>
            <a:chOff x="1701553" y="1122116"/>
            <a:chExt cx="5004836" cy="2257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38E957-3554-4BD1-93C9-DC5F2345DC92}"/>
                </a:ext>
              </a:extLst>
            </p:cNvPr>
            <p:cNvSpPr txBox="1"/>
            <p:nvPr/>
          </p:nvSpPr>
          <p:spPr>
            <a:xfrm>
              <a:off x="3784277" y="1491448"/>
              <a:ext cx="23117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FTFFFTTTFTFTT…</a:t>
              </a:r>
            </a:p>
            <a:p>
              <a:r>
                <a:rPr lang="en-US" sz="2400" dirty="0"/>
                <a:t>TFFTTFTTFFFTF…</a:t>
              </a:r>
            </a:p>
            <a:p>
              <a:r>
                <a:rPr lang="en-US" sz="2400" dirty="0"/>
                <a:t>FTFFFTTFTFFTF…</a:t>
              </a:r>
            </a:p>
            <a:p>
              <a:r>
                <a:rPr lang="en-US" sz="2400" dirty="0"/>
                <a:t>FTTFTFTTFTFFT…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8611D7-BAB0-4BDE-B305-40967D4976C5}"/>
                </a:ext>
              </a:extLst>
            </p:cNvPr>
            <p:cNvSpPr txBox="1"/>
            <p:nvPr/>
          </p:nvSpPr>
          <p:spPr>
            <a:xfrm>
              <a:off x="3648501" y="1122116"/>
              <a:ext cx="3057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Test results for countable basis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AB707DE-0E2F-40E8-A4DA-ADD6168CD3DD}"/>
                </a:ext>
              </a:extLst>
            </p:cNvPr>
            <p:cNvCxnSpPr>
              <a:stCxn id="28" idx="6"/>
            </p:cNvCxnSpPr>
            <p:nvPr/>
          </p:nvCxnSpPr>
          <p:spPr>
            <a:xfrm flipV="1">
              <a:off x="1701553" y="1757779"/>
              <a:ext cx="2082724" cy="2588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AFA901-2592-4D5C-AFD2-ABADFDB74EDE}"/>
                </a:ext>
              </a:extLst>
            </p:cNvPr>
            <p:cNvCxnSpPr/>
            <p:nvPr/>
          </p:nvCxnSpPr>
          <p:spPr>
            <a:xfrm flipV="1">
              <a:off x="2283897" y="2096550"/>
              <a:ext cx="1500380" cy="1797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5FA2243-93AB-42BE-978C-19F384144040}"/>
                </a:ext>
              </a:extLst>
            </p:cNvPr>
            <p:cNvCxnSpPr/>
            <p:nvPr/>
          </p:nvCxnSpPr>
          <p:spPr>
            <a:xfrm flipV="1">
              <a:off x="1717830" y="2471787"/>
              <a:ext cx="2066447" cy="1870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95EF262-2784-4623-B67F-A255E7D66C1C}"/>
                </a:ext>
              </a:extLst>
            </p:cNvPr>
            <p:cNvCxnSpPr/>
            <p:nvPr/>
          </p:nvCxnSpPr>
          <p:spPr>
            <a:xfrm flipV="1">
              <a:off x="2601159" y="2857605"/>
              <a:ext cx="1183118" cy="5217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424FB8-A5A4-424A-81E5-1537CF7BA38B}"/>
              </a:ext>
            </a:extLst>
          </p:cNvPr>
          <p:cNvGrpSpPr/>
          <p:nvPr/>
        </p:nvGrpSpPr>
        <p:grpSpPr>
          <a:xfrm>
            <a:off x="4384190" y="3251322"/>
            <a:ext cx="3845461" cy="1862431"/>
            <a:chOff x="4384190" y="3251322"/>
            <a:chExt cx="3845461" cy="18624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EB26C5-5840-442D-965A-DEA3ABDB682D}"/>
                </a:ext>
              </a:extLst>
            </p:cNvPr>
            <p:cNvSpPr txBox="1"/>
            <p:nvPr/>
          </p:nvSpPr>
          <p:spPr>
            <a:xfrm>
              <a:off x="5326485" y="3544093"/>
              <a:ext cx="241925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0100011101011…</a:t>
              </a:r>
            </a:p>
            <a:p>
              <a:r>
                <a:rPr lang="en-US" sz="2400" dirty="0"/>
                <a:t>1001101100010…</a:t>
              </a:r>
            </a:p>
            <a:p>
              <a:r>
                <a:rPr lang="en-US" sz="2400" dirty="0"/>
                <a:t>0100011010010…</a:t>
              </a:r>
            </a:p>
            <a:p>
              <a:r>
                <a:rPr lang="en-US" sz="2400" dirty="0"/>
                <a:t>0110101101001…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47AD0B-1782-44DD-BE2D-75818AD34312}"/>
                </a:ext>
              </a:extLst>
            </p:cNvPr>
            <p:cNvSpPr txBox="1"/>
            <p:nvPr/>
          </p:nvSpPr>
          <p:spPr>
            <a:xfrm>
              <a:off x="4657135" y="3251322"/>
              <a:ext cx="35725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Correspondence to binary sequence</a:t>
              </a:r>
            </a:p>
          </p:txBody>
        </p:sp>
        <p:sp>
          <p:nvSpPr>
            <p:cNvPr id="51" name="Arrow: Bent 50">
              <a:extLst>
                <a:ext uri="{FF2B5EF4-FFF2-40B4-BE49-F238E27FC236}">
                  <a16:creationId xmlns:a16="http://schemas.microsoft.com/office/drawing/2014/main" id="{D26B9471-400E-4A00-AA8D-C27934C8A36D}"/>
                </a:ext>
              </a:extLst>
            </p:cNvPr>
            <p:cNvSpPr/>
            <p:nvPr/>
          </p:nvSpPr>
          <p:spPr>
            <a:xfrm flipV="1">
              <a:off x="4384190" y="3536457"/>
              <a:ext cx="577644" cy="930061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89B4E2B-B79A-4EDC-B907-6DBA50C8CC73}"/>
              </a:ext>
            </a:extLst>
          </p:cNvPr>
          <p:cNvGrpSpPr/>
          <p:nvPr/>
        </p:nvGrpSpPr>
        <p:grpSpPr>
          <a:xfrm>
            <a:off x="7488649" y="1122754"/>
            <a:ext cx="3179525" cy="3345313"/>
            <a:chOff x="7488649" y="1122754"/>
            <a:chExt cx="3179525" cy="33453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A54179-4FB1-4FF5-B01F-3C756ABAB141}"/>
                </a:ext>
              </a:extLst>
            </p:cNvPr>
            <p:cNvSpPr txBox="1"/>
            <p:nvPr/>
          </p:nvSpPr>
          <p:spPr>
            <a:xfrm>
              <a:off x="7752568" y="1496940"/>
              <a:ext cx="26516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0.0100011101011…</a:t>
              </a:r>
            </a:p>
            <a:p>
              <a:r>
                <a:rPr lang="en-US" sz="2400" dirty="0"/>
                <a:t>0.1001101100010…</a:t>
              </a:r>
            </a:p>
            <a:p>
              <a:r>
                <a:rPr lang="en-US" sz="2400" dirty="0"/>
                <a:t>0.0100011010010…</a:t>
              </a:r>
            </a:p>
            <a:p>
              <a:r>
                <a:rPr lang="en-US" sz="2400" dirty="0"/>
                <a:t>0.0110101101001…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2FE4DB-C3C4-4B41-B342-DD95E5D2964A}"/>
                </a:ext>
              </a:extLst>
            </p:cNvPr>
            <p:cNvSpPr txBox="1"/>
            <p:nvPr/>
          </p:nvSpPr>
          <p:spPr>
            <a:xfrm>
              <a:off x="7488649" y="1122754"/>
              <a:ext cx="317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Correspond to binary expansion</a:t>
              </a:r>
            </a:p>
          </p:txBody>
        </p:sp>
        <p:sp>
          <p:nvSpPr>
            <p:cNvPr id="52" name="Arrow: Bent 51">
              <a:extLst>
                <a:ext uri="{FF2B5EF4-FFF2-40B4-BE49-F238E27FC236}">
                  <a16:creationId xmlns:a16="http://schemas.microsoft.com/office/drawing/2014/main" id="{0C1C8D95-4ED7-42D5-BEDB-7FD58861079E}"/>
                </a:ext>
              </a:extLst>
            </p:cNvPr>
            <p:cNvSpPr/>
            <p:nvPr/>
          </p:nvSpPr>
          <p:spPr>
            <a:xfrm rot="16200000" flipV="1">
              <a:off x="7945557" y="3714712"/>
              <a:ext cx="929071" cy="57764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563D0B6-891F-4A58-8F24-53A20C2548E4}"/>
              </a:ext>
            </a:extLst>
          </p:cNvPr>
          <p:cNvGrpSpPr/>
          <p:nvPr/>
        </p:nvGrpSpPr>
        <p:grpSpPr>
          <a:xfrm>
            <a:off x="10371152" y="324082"/>
            <a:ext cx="1689671" cy="3724663"/>
            <a:chOff x="10239725" y="1220201"/>
            <a:chExt cx="1689671" cy="372466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73FC69-5866-4621-B5E2-8DB41828D4FF}"/>
                </a:ext>
              </a:extLst>
            </p:cNvPr>
            <p:cNvCxnSpPr>
              <a:cxnSpLocks/>
            </p:cNvCxnSpPr>
            <p:nvPr/>
          </p:nvCxnSpPr>
          <p:spPr>
            <a:xfrm>
              <a:off x="11434443" y="1866532"/>
              <a:ext cx="0" cy="307833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F48D1F5-0A00-4D3B-BF18-C7ACFD60270E}"/>
                    </a:ext>
                  </a:extLst>
                </p:cNvPr>
                <p:cNvSpPr txBox="1"/>
                <p:nvPr/>
              </p:nvSpPr>
              <p:spPr>
                <a:xfrm>
                  <a:off x="11164924" y="1220201"/>
                  <a:ext cx="4090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F48D1F5-0A00-4D3B-BF18-C7ACFD602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4924" y="1220201"/>
                  <a:ext cx="409086" cy="646331"/>
                </a:xfrm>
                <a:prstGeom prst="rect">
                  <a:avLst/>
                </a:prstGeom>
                <a:blipFill>
                  <a:blip r:embed="rId4"/>
                  <a:stretch>
                    <a:fillRect r="-59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AD4AC9-49C2-420D-8731-2A48C5ED331C}"/>
                </a:ext>
              </a:extLst>
            </p:cNvPr>
            <p:cNvCxnSpPr/>
            <p:nvPr/>
          </p:nvCxnSpPr>
          <p:spPr>
            <a:xfrm>
              <a:off x="11301278" y="2627792"/>
              <a:ext cx="2727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6EC736-0317-49B5-AF47-BF2106D99A23}"/>
                </a:ext>
              </a:extLst>
            </p:cNvPr>
            <p:cNvCxnSpPr/>
            <p:nvPr/>
          </p:nvCxnSpPr>
          <p:spPr>
            <a:xfrm>
              <a:off x="11320513" y="4298273"/>
              <a:ext cx="2727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04B276-14A9-4590-B894-83FCDA7D5B7B}"/>
                </a:ext>
              </a:extLst>
            </p:cNvPr>
            <p:cNvSpPr txBox="1"/>
            <p:nvPr/>
          </p:nvSpPr>
          <p:spPr>
            <a:xfrm>
              <a:off x="11627710" y="411360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948E44-0518-42BF-96A8-06CC82DF4EE1}"/>
                </a:ext>
              </a:extLst>
            </p:cNvPr>
            <p:cNvSpPr txBox="1"/>
            <p:nvPr/>
          </p:nvSpPr>
          <p:spPr>
            <a:xfrm>
              <a:off x="11627710" y="24431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0ABA7F-0992-4152-9B5A-CF6E93B31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284094" y="3029649"/>
              <a:ext cx="1116962" cy="444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422FE6A-70E8-4CEF-A086-A39B4F7DB411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726" y="3735423"/>
              <a:ext cx="1194717" cy="197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71E4A8C-C0BC-4E7A-8455-196837049F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725" y="3374796"/>
              <a:ext cx="1210710" cy="7174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FDEF15-C22C-45C3-B203-274A8AD71269}"/>
                </a:ext>
              </a:extLst>
            </p:cNvPr>
            <p:cNvCxnSpPr>
              <a:cxnSpLocks/>
            </p:cNvCxnSpPr>
            <p:nvPr/>
          </p:nvCxnSpPr>
          <p:spPr>
            <a:xfrm>
              <a:off x="10272829" y="2697578"/>
              <a:ext cx="1164815" cy="1333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8B300A-75D8-4665-A4B4-0F243C8E2CBE}"/>
                  </a:ext>
                </a:extLst>
              </p:cNvPr>
              <p:cNvSpPr txBox="1"/>
              <p:nvPr/>
            </p:nvSpPr>
            <p:spPr>
              <a:xfrm>
                <a:off x="2643874" y="4013833"/>
                <a:ext cx="6428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88B300A-75D8-4665-A4B4-0F243C8E2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874" y="4013833"/>
                <a:ext cx="642805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5DDE00-C5D2-4CC6-BE70-7AE17A6F4CD2}"/>
                  </a:ext>
                </a:extLst>
              </p:cNvPr>
              <p:cNvSpPr txBox="1"/>
              <p:nvPr/>
            </p:nvSpPr>
            <p:spPr>
              <a:xfrm>
                <a:off x="8897506" y="3305947"/>
                <a:ext cx="2300694" cy="707886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≤|</m:t>
                    </m:r>
                    <m:r>
                      <a:rPr lang="en-US" sz="4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solidFill>
                      <a:schemeClr val="accent6">
                        <a:lumMod val="75000"/>
                      </a:schemeClr>
                    </a:solidFill>
                  </a:rPr>
                  <a:t>|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65DDE00-C5D2-4CC6-BE70-7AE17A6F4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506" y="3305947"/>
                <a:ext cx="2300694" cy="707886"/>
              </a:xfrm>
              <a:prstGeom prst="rect">
                <a:avLst/>
              </a:prstGeom>
              <a:blipFill>
                <a:blip r:embed="rId6"/>
                <a:stretch>
                  <a:fillRect t="-14407" r="-7916" b="-34746"/>
                </a:stretch>
              </a:blip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EA77A5-4DE6-4678-BD07-D5F32866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29E44C1-DB0D-42F1-8DE0-96EB3BFFC4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9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A4CD17B-BCCC-4743-9D99-7EA21DF38858}"/>
              </a:ext>
            </a:extLst>
          </p:cNvPr>
          <p:cNvGrpSpPr/>
          <p:nvPr/>
        </p:nvGrpSpPr>
        <p:grpSpPr>
          <a:xfrm>
            <a:off x="2436322" y="2521221"/>
            <a:ext cx="7667743" cy="2225569"/>
            <a:chOff x="2212388" y="3613421"/>
            <a:chExt cx="7667743" cy="2225569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67F8D8B-EAB7-426A-BDF8-B8F781395599}"/>
                </a:ext>
              </a:extLst>
            </p:cNvPr>
            <p:cNvGrpSpPr/>
            <p:nvPr/>
          </p:nvGrpSpPr>
          <p:grpSpPr>
            <a:xfrm>
              <a:off x="7267876" y="3872190"/>
              <a:ext cx="1742299" cy="1465078"/>
              <a:chOff x="7120424" y="4399613"/>
              <a:chExt cx="1742299" cy="1465078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FEB2DCC-6F65-4CC3-B86B-4D5BC25336B6}"/>
                  </a:ext>
                </a:extLst>
              </p:cNvPr>
              <p:cNvSpPr/>
              <p:nvPr/>
            </p:nvSpPr>
            <p:spPr>
              <a:xfrm>
                <a:off x="7120424" y="4399613"/>
                <a:ext cx="1742299" cy="1465078"/>
              </a:xfrm>
              <a:prstGeom prst="ellipse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6241AD3-6508-40D3-B1E0-E9AAAAF3BCC6}"/>
                  </a:ext>
                </a:extLst>
              </p:cNvPr>
              <p:cNvSpPr/>
              <p:nvPr/>
            </p:nvSpPr>
            <p:spPr>
              <a:xfrm>
                <a:off x="8325626" y="4896076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B3DE6E6-C9B4-4F57-915E-CA19198879DB}"/>
                  </a:ext>
                </a:extLst>
              </p:cNvPr>
              <p:cNvSpPr/>
              <p:nvPr/>
            </p:nvSpPr>
            <p:spPr>
              <a:xfrm>
                <a:off x="7407281" y="5122389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F97B76-1C26-4BDB-A136-02D8DB3FCA5F}"/>
                  </a:ext>
                </a:extLst>
              </p:cNvPr>
              <p:cNvSpPr/>
              <p:nvPr/>
            </p:nvSpPr>
            <p:spPr>
              <a:xfrm>
                <a:off x="8090010" y="5489145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2832492-FC4C-4E52-9149-1ED7F4914BA2}"/>
                  </a:ext>
                </a:extLst>
              </p:cNvPr>
              <p:cNvSpPr/>
              <p:nvPr/>
            </p:nvSpPr>
            <p:spPr>
              <a:xfrm>
                <a:off x="7930758" y="5202059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29AE7D8-DFD1-45CE-BE77-22597980934E}"/>
                  </a:ext>
                </a:extLst>
              </p:cNvPr>
              <p:cNvSpPr/>
              <p:nvPr/>
            </p:nvSpPr>
            <p:spPr>
              <a:xfrm>
                <a:off x="7683115" y="4725385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94FD856-2622-4DF5-B045-1E323FF0AB2D}"/>
                </a:ext>
              </a:extLst>
            </p:cNvPr>
            <p:cNvGrpSpPr/>
            <p:nvPr/>
          </p:nvGrpSpPr>
          <p:grpSpPr>
            <a:xfrm>
              <a:off x="2212388" y="3872190"/>
              <a:ext cx="1742299" cy="1465078"/>
              <a:chOff x="1936220" y="4385306"/>
              <a:chExt cx="1742299" cy="1465078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2F60959-7FC2-47B1-90A7-92C6AD0B3718}"/>
                  </a:ext>
                </a:extLst>
              </p:cNvPr>
              <p:cNvSpPr/>
              <p:nvPr/>
            </p:nvSpPr>
            <p:spPr>
              <a:xfrm>
                <a:off x="1936220" y="4385306"/>
                <a:ext cx="1742299" cy="1465078"/>
              </a:xfrm>
              <a:prstGeom prst="ellipse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474377A-94E7-4CBB-AE22-32DB2C8E0DE2}"/>
                  </a:ext>
                </a:extLst>
              </p:cNvPr>
              <p:cNvSpPr/>
              <p:nvPr/>
            </p:nvSpPr>
            <p:spPr>
              <a:xfrm>
                <a:off x="3141422" y="4881769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58EADBE-3387-40C4-A473-6E2EC873C897}"/>
                  </a:ext>
                </a:extLst>
              </p:cNvPr>
              <p:cNvSpPr/>
              <p:nvPr/>
            </p:nvSpPr>
            <p:spPr>
              <a:xfrm>
                <a:off x="2199116" y="521713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0D0AE89-CFBF-4F05-A234-A10B3814CF57}"/>
                  </a:ext>
                </a:extLst>
              </p:cNvPr>
              <p:cNvSpPr/>
              <p:nvPr/>
            </p:nvSpPr>
            <p:spPr>
              <a:xfrm>
                <a:off x="3296784" y="5217138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8F65662-CBF0-4DFE-A982-43AF42617604}"/>
                  </a:ext>
                </a:extLst>
              </p:cNvPr>
              <p:cNvSpPr/>
              <p:nvPr/>
            </p:nvSpPr>
            <p:spPr>
              <a:xfrm>
                <a:off x="2552536" y="5489146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F3781DB-969A-4702-8077-272423E8305E}"/>
                  </a:ext>
                </a:extLst>
              </p:cNvPr>
              <p:cNvSpPr/>
              <p:nvPr/>
            </p:nvSpPr>
            <p:spPr>
              <a:xfrm>
                <a:off x="2727129" y="5043214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496D14A-0FC9-4192-9AB4-E6EDBBC56236}"/>
                  </a:ext>
                </a:extLst>
              </p:cNvPr>
              <p:cNvSpPr/>
              <p:nvPr/>
            </p:nvSpPr>
            <p:spPr>
              <a:xfrm>
                <a:off x="3012901" y="5453636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D045A92-0C3F-47D8-BEE5-CB6D46028947}"/>
                  </a:ext>
                </a:extLst>
              </p:cNvPr>
              <p:cNvSpPr/>
              <p:nvPr/>
            </p:nvSpPr>
            <p:spPr>
              <a:xfrm>
                <a:off x="2790957" y="4616737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1629E75-ED74-4A6D-BB23-3F37AFE94580}"/>
                  </a:ext>
                </a:extLst>
              </p:cNvPr>
              <p:cNvSpPr/>
              <p:nvPr/>
            </p:nvSpPr>
            <p:spPr>
              <a:xfrm>
                <a:off x="2262534" y="4820790"/>
                <a:ext cx="71021" cy="7102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B260807-5265-44DC-9A31-30633368A2A1}"/>
                    </a:ext>
                  </a:extLst>
                </p:cNvPr>
                <p:cNvSpPr txBox="1"/>
                <p:nvPr/>
              </p:nvSpPr>
              <p:spPr>
                <a:xfrm>
                  <a:off x="4322898" y="3613421"/>
                  <a:ext cx="50603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B260807-5265-44DC-9A31-30633368A2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2898" y="3613421"/>
                  <a:ext cx="506036" cy="5232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B4AE6B-BDA2-4396-B022-0F1A3B8650EE}"/>
                    </a:ext>
                  </a:extLst>
                </p:cNvPr>
                <p:cNvSpPr txBox="1"/>
                <p:nvPr/>
              </p:nvSpPr>
              <p:spPr>
                <a:xfrm>
                  <a:off x="9388522" y="3637618"/>
                  <a:ext cx="49160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B4AE6B-BDA2-4396-B022-0F1A3B865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8522" y="3637618"/>
                  <a:ext cx="491609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256ABC8-7F93-4DEA-A2B9-8EC25F308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590" y="4307674"/>
              <a:ext cx="4386514" cy="651658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8F8B2F-1406-4C1B-BEF7-9D7A79122C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8146" y="4230631"/>
              <a:ext cx="4608740" cy="331424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4822AD2-093A-42AB-9704-90CA1A63AE17}"/>
                </a:ext>
              </a:extLst>
            </p:cNvPr>
            <p:cNvCxnSpPr>
              <a:cxnSpLocks/>
            </p:cNvCxnSpPr>
            <p:nvPr/>
          </p:nvCxnSpPr>
          <p:spPr>
            <a:xfrm>
              <a:off x="3176933" y="4146006"/>
              <a:ext cx="4293715" cy="48447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8C2D8D8-79E2-4AC6-996B-F3B39DE6FDB5}"/>
                    </a:ext>
                  </a:extLst>
                </p:cNvPr>
                <p:cNvSpPr txBox="1"/>
                <p:nvPr/>
              </p:nvSpPr>
              <p:spPr>
                <a:xfrm>
                  <a:off x="3751026" y="5469658"/>
                  <a:ext cx="58024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 </a:t>
                  </a:r>
                  <a:r>
                    <a:rPr lang="en-US" dirty="0">
                      <a:solidFill>
                        <a:schemeClr val="accent6"/>
                      </a:solidFill>
                    </a:rPr>
                    <a:t>causal relationship </a:t>
                  </a:r>
                  <a:r>
                    <a:rPr lang="en-US" dirty="0"/>
                    <a:t>is a map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a14:m>
                  <a:r>
                    <a:rPr lang="en-US" dirty="0"/>
                    <a:t> such that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8C2D8D8-79E2-4AC6-996B-F3B39DE6F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1026" y="5469658"/>
                  <a:ext cx="580248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840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D3EF9F-473F-4AF7-A67E-B1F1E873EF13}"/>
              </a:ext>
            </a:extLst>
          </p:cNvPr>
          <p:cNvGrpSpPr/>
          <p:nvPr/>
        </p:nvGrpSpPr>
        <p:grpSpPr>
          <a:xfrm>
            <a:off x="2043266" y="656465"/>
            <a:ext cx="2715202" cy="1605910"/>
            <a:chOff x="1085238" y="2632678"/>
            <a:chExt cx="2715202" cy="16059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57E887C-E895-4976-805D-73569BE62E60}"/>
                </a:ext>
              </a:extLst>
            </p:cNvPr>
            <p:cNvSpPr/>
            <p:nvPr/>
          </p:nvSpPr>
          <p:spPr>
            <a:xfrm>
              <a:off x="1085238" y="2632678"/>
              <a:ext cx="2715202" cy="1605910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29C450-2050-4F23-8C85-30C5659B57CB}"/>
                </a:ext>
              </a:extLst>
            </p:cNvPr>
            <p:cNvSpPr/>
            <p:nvPr/>
          </p:nvSpPr>
          <p:spPr>
            <a:xfrm>
              <a:off x="2320031" y="303265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BD3D3EF-2955-4E6E-8A4E-D74016C36BF3}"/>
                </a:ext>
              </a:extLst>
            </p:cNvPr>
            <p:cNvSpPr/>
            <p:nvPr/>
          </p:nvSpPr>
          <p:spPr>
            <a:xfrm>
              <a:off x="1305017" y="346451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672067F-DA91-4CBB-A973-F02E9F975C9F}"/>
                </a:ext>
              </a:extLst>
            </p:cNvPr>
            <p:cNvSpPr/>
            <p:nvPr/>
          </p:nvSpPr>
          <p:spPr>
            <a:xfrm>
              <a:off x="2756516" y="334368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89D72A5-2D45-40C7-B9F5-B0EE6170FDB3}"/>
                </a:ext>
              </a:extLst>
            </p:cNvPr>
            <p:cNvSpPr/>
            <p:nvPr/>
          </p:nvSpPr>
          <p:spPr>
            <a:xfrm>
              <a:off x="2756517" y="383121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37839D-ADF5-4CE3-BB05-9909D37A69E5}"/>
                </a:ext>
              </a:extLst>
            </p:cNvPr>
            <p:cNvSpPr/>
            <p:nvPr/>
          </p:nvSpPr>
          <p:spPr>
            <a:xfrm>
              <a:off x="2251969" y="354860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A15B8C-9C05-43DE-9E41-F6C13E126792}"/>
                </a:ext>
              </a:extLst>
            </p:cNvPr>
            <p:cNvSpPr/>
            <p:nvPr/>
          </p:nvSpPr>
          <p:spPr>
            <a:xfrm>
              <a:off x="1747421" y="362998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28248A-ED6C-45E5-812D-028D69DB3D8F}"/>
                </a:ext>
              </a:extLst>
            </p:cNvPr>
            <p:cNvSpPr/>
            <p:nvPr/>
          </p:nvSpPr>
          <p:spPr>
            <a:xfrm>
              <a:off x="1876147" y="329058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60F928-595D-45F1-8B80-D1D5F9C40FEB}"/>
                </a:ext>
              </a:extLst>
            </p:cNvPr>
            <p:cNvSpPr/>
            <p:nvPr/>
          </p:nvSpPr>
          <p:spPr>
            <a:xfrm>
              <a:off x="3016932" y="296163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4A2400-A7DC-43A9-9271-EDA4A8F4866C}"/>
                </a:ext>
              </a:extLst>
            </p:cNvPr>
            <p:cNvSpPr/>
            <p:nvPr/>
          </p:nvSpPr>
          <p:spPr>
            <a:xfrm>
              <a:off x="2243091" y="392841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FA6BE7-429E-4D96-80A1-C594B333CF18}"/>
                </a:ext>
              </a:extLst>
            </p:cNvPr>
            <p:cNvSpPr/>
            <p:nvPr/>
          </p:nvSpPr>
          <p:spPr>
            <a:xfrm>
              <a:off x="1845078" y="296163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1C7806-7231-4CEC-894A-932BCCBC5619}"/>
                </a:ext>
              </a:extLst>
            </p:cNvPr>
            <p:cNvSpPr/>
            <p:nvPr/>
          </p:nvSpPr>
          <p:spPr>
            <a:xfrm>
              <a:off x="2562690" y="281246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13D54F-4EE8-49D8-BF63-978E2D0DC31D}"/>
                </a:ext>
              </a:extLst>
            </p:cNvPr>
            <p:cNvSpPr/>
            <p:nvPr/>
          </p:nvSpPr>
          <p:spPr>
            <a:xfrm>
              <a:off x="3087953" y="3733006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DA42F47-B01A-4DA7-8719-5D845C84F6E1}"/>
                </a:ext>
              </a:extLst>
            </p:cNvPr>
            <p:cNvSpPr/>
            <p:nvPr/>
          </p:nvSpPr>
          <p:spPr>
            <a:xfrm>
              <a:off x="3435660" y="342900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337D0F-8712-45B5-8AAE-D13C7D98DF49}"/>
                </a:ext>
              </a:extLst>
            </p:cNvPr>
            <p:cNvSpPr/>
            <p:nvPr/>
          </p:nvSpPr>
          <p:spPr>
            <a:xfrm>
              <a:off x="1457419" y="3103673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CA8C5B-8A3C-4F0B-83E8-BD9890C87BCD}"/>
                  </a:ext>
                </a:extLst>
              </p:cNvPr>
              <p:cNvSpPr txBox="1"/>
              <p:nvPr/>
            </p:nvSpPr>
            <p:spPr>
              <a:xfrm>
                <a:off x="4429944" y="442364"/>
                <a:ext cx="7162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1CA8C5B-8A3C-4F0B-83E8-BD9890C87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944" y="442364"/>
                <a:ext cx="71628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0451A12C-64E9-48BB-88A1-EBB7460D36A3}"/>
              </a:ext>
            </a:extLst>
          </p:cNvPr>
          <p:cNvGrpSpPr/>
          <p:nvPr/>
        </p:nvGrpSpPr>
        <p:grpSpPr>
          <a:xfrm>
            <a:off x="7108890" y="680662"/>
            <a:ext cx="2715202" cy="1605910"/>
            <a:chOff x="1085238" y="2632678"/>
            <a:chExt cx="2715202" cy="16059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9125CD-7145-45C7-914E-A36F4B7CAF76}"/>
                </a:ext>
              </a:extLst>
            </p:cNvPr>
            <p:cNvSpPr/>
            <p:nvPr/>
          </p:nvSpPr>
          <p:spPr>
            <a:xfrm>
              <a:off x="1085238" y="2632678"/>
              <a:ext cx="2715202" cy="1605910"/>
            </a:xfrm>
            <a:prstGeom prst="ellipse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5AA2BDD-D7BB-44F0-A19E-6325768C4B1D}"/>
                </a:ext>
              </a:extLst>
            </p:cNvPr>
            <p:cNvSpPr/>
            <p:nvPr/>
          </p:nvSpPr>
          <p:spPr>
            <a:xfrm>
              <a:off x="2756516" y="3343681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92E55CD-D105-4248-8378-5A8C115EF190}"/>
                </a:ext>
              </a:extLst>
            </p:cNvPr>
            <p:cNvSpPr/>
            <p:nvPr/>
          </p:nvSpPr>
          <p:spPr>
            <a:xfrm>
              <a:off x="1747421" y="362998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F67C7D-ECC8-47B1-A510-8667EB734EA3}"/>
                </a:ext>
              </a:extLst>
            </p:cNvPr>
            <p:cNvSpPr/>
            <p:nvPr/>
          </p:nvSpPr>
          <p:spPr>
            <a:xfrm>
              <a:off x="2243091" y="392841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3A98A86-3991-40A8-8D6B-ABC490EA7B35}"/>
                </a:ext>
              </a:extLst>
            </p:cNvPr>
            <p:cNvSpPr/>
            <p:nvPr/>
          </p:nvSpPr>
          <p:spPr>
            <a:xfrm>
              <a:off x="1845078" y="2961632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C79D0EE-B2A1-42DC-80E0-6F98B3B94517}"/>
                </a:ext>
              </a:extLst>
            </p:cNvPr>
            <p:cNvSpPr/>
            <p:nvPr/>
          </p:nvSpPr>
          <p:spPr>
            <a:xfrm>
              <a:off x="2562690" y="2812467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66D99F-4516-434C-80A4-EFC5B240AAE9}"/>
                </a:ext>
              </a:extLst>
            </p:cNvPr>
            <p:cNvSpPr/>
            <p:nvPr/>
          </p:nvSpPr>
          <p:spPr>
            <a:xfrm>
              <a:off x="3435660" y="3429000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A0D5D4-257E-4C28-84BB-6EDAB13A85E1}"/>
                </a:ext>
              </a:extLst>
            </p:cNvPr>
            <p:cNvSpPr/>
            <p:nvPr/>
          </p:nvSpPr>
          <p:spPr>
            <a:xfrm>
              <a:off x="1457419" y="3103673"/>
              <a:ext cx="71021" cy="7102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51D83E-FD25-4842-AD7F-CD26DF8FDA05}"/>
                  </a:ext>
                </a:extLst>
              </p:cNvPr>
              <p:cNvSpPr txBox="1"/>
              <p:nvPr/>
            </p:nvSpPr>
            <p:spPr>
              <a:xfrm>
                <a:off x="9495568" y="466561"/>
                <a:ext cx="7066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51D83E-FD25-4842-AD7F-CD26DF8FD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568" y="466561"/>
                <a:ext cx="70666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8BED16-F314-4BD0-B091-D28655CF47FE}"/>
              </a:ext>
            </a:extLst>
          </p:cNvPr>
          <p:cNvCxnSpPr>
            <a:cxnSpLocks/>
          </p:cNvCxnSpPr>
          <p:nvPr/>
        </p:nvCxnSpPr>
        <p:spPr>
          <a:xfrm flipV="1">
            <a:off x="3844958" y="1187704"/>
            <a:ext cx="3590544" cy="201169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4823C01-8497-457A-AE70-53A7E6B83617}"/>
              </a:ext>
            </a:extLst>
          </p:cNvPr>
          <p:cNvCxnSpPr>
            <a:cxnSpLocks/>
          </p:cNvCxnSpPr>
          <p:nvPr/>
        </p:nvCxnSpPr>
        <p:spPr>
          <a:xfrm>
            <a:off x="3320702" y="1614424"/>
            <a:ext cx="4401312" cy="9144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6646683-1F94-4031-8603-268CD526B1B3}"/>
              </a:ext>
            </a:extLst>
          </p:cNvPr>
          <p:cNvCxnSpPr>
            <a:cxnSpLocks/>
          </p:cNvCxnSpPr>
          <p:nvPr/>
        </p:nvCxnSpPr>
        <p:spPr>
          <a:xfrm flipV="1">
            <a:off x="4533806" y="1438489"/>
            <a:ext cx="4163206" cy="47919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2B4922F-32B5-4985-B2B9-3C110473051B}"/>
              </a:ext>
            </a:extLst>
          </p:cNvPr>
          <p:cNvGrpSpPr/>
          <p:nvPr/>
        </p:nvGrpSpPr>
        <p:grpSpPr>
          <a:xfrm>
            <a:off x="3130944" y="1698921"/>
            <a:ext cx="5061844" cy="2370621"/>
            <a:chOff x="2907010" y="2791121"/>
            <a:chExt cx="5061844" cy="2370621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F3DF0C5-419B-4FF5-AEB6-9696528050FD}"/>
                </a:ext>
              </a:extLst>
            </p:cNvPr>
            <p:cNvSpPr/>
            <p:nvPr/>
          </p:nvSpPr>
          <p:spPr>
            <a:xfrm rot="1485908">
              <a:off x="7508722" y="4044552"/>
              <a:ext cx="460132" cy="869557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45326DA-1233-4A31-A928-6EFE9B4FEC8C}"/>
                </a:ext>
              </a:extLst>
            </p:cNvPr>
            <p:cNvSpPr/>
            <p:nvPr/>
          </p:nvSpPr>
          <p:spPr>
            <a:xfrm rot="20779759">
              <a:off x="2907010" y="4013557"/>
              <a:ext cx="517041" cy="114818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CAF98B71-44A2-4580-8CE2-3C703664693D}"/>
                </a:ext>
              </a:extLst>
            </p:cNvPr>
            <p:cNvCxnSpPr/>
            <p:nvPr/>
          </p:nvCxnSpPr>
          <p:spPr>
            <a:xfrm>
              <a:off x="7618160" y="2920014"/>
              <a:ext cx="212407" cy="106814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72D03E1-751B-4CC6-A808-893D41F6C8A8}"/>
                </a:ext>
              </a:extLst>
            </p:cNvPr>
            <p:cNvCxnSpPr/>
            <p:nvPr/>
          </p:nvCxnSpPr>
          <p:spPr>
            <a:xfrm>
              <a:off x="3048206" y="2791121"/>
              <a:ext cx="8878" cy="119704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5F977F6-C388-4F7D-BE47-CC476E52E301}"/>
                  </a:ext>
                </a:extLst>
              </p:cNvPr>
              <p:cNvSpPr txBox="1"/>
              <p:nvPr/>
            </p:nvSpPr>
            <p:spPr>
              <a:xfrm>
                <a:off x="447450" y="69672"/>
                <a:ext cx="6555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 </a:t>
                </a:r>
                <a:r>
                  <a:rPr lang="en-US" dirty="0">
                    <a:solidFill>
                      <a:schemeClr val="accent5"/>
                    </a:solidFill>
                  </a:rPr>
                  <a:t>inference relationship</a:t>
                </a:r>
                <a:r>
                  <a:rPr lang="en-US" dirty="0"/>
                  <a:t> is a map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05F977F6-C388-4F7D-BE47-CC476E52E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50" y="69672"/>
                <a:ext cx="6555256" cy="369332"/>
              </a:xfrm>
              <a:prstGeom prst="rect">
                <a:avLst/>
              </a:prstGeom>
              <a:blipFill>
                <a:blip r:embed="rId7"/>
                <a:stretch>
                  <a:fillRect l="-74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111">
            <a:extLst>
              <a:ext uri="{FF2B5EF4-FFF2-40B4-BE49-F238E27FC236}">
                <a16:creationId xmlns:a16="http://schemas.microsoft.com/office/drawing/2014/main" id="{1BEBC01B-96B0-4B63-AF9A-75085C421888}"/>
              </a:ext>
            </a:extLst>
          </p:cNvPr>
          <p:cNvSpPr txBox="1"/>
          <p:nvPr/>
        </p:nvSpPr>
        <p:spPr>
          <a:xfrm>
            <a:off x="316205" y="4637938"/>
            <a:ext cx="91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general and important results:</a:t>
            </a:r>
          </a:p>
          <a:p>
            <a:r>
              <a:rPr lang="en-US" b="1" dirty="0"/>
              <a:t>1) Two domains admit an inference relationship if and only if they admit a causal relationship</a:t>
            </a:r>
          </a:p>
          <a:p>
            <a:r>
              <a:rPr lang="en-US" b="1" dirty="0"/>
              <a:t>2) The causal relationship must be a continuous map in the natural topology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865F483-F183-4843-91D1-FFB1C48114CC}"/>
              </a:ext>
            </a:extLst>
          </p:cNvPr>
          <p:cNvSpPr txBox="1">
            <a:spLocks/>
          </p:cNvSpPr>
          <p:nvPr/>
        </p:nvSpPr>
        <p:spPr>
          <a:xfrm>
            <a:off x="165978" y="-2683231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Inference/causal relationships and continuity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E798BB-8E60-493B-BFC7-DFA5A125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915651E-281E-449C-B7BA-4FF0E33001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73</a:t>
            </a:fld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A9A16C-ED41-4EA1-9993-9D43A305DDC8}"/>
              </a:ext>
            </a:extLst>
          </p:cNvPr>
          <p:cNvSpPr txBox="1"/>
          <p:nvPr/>
        </p:nvSpPr>
        <p:spPr>
          <a:xfrm>
            <a:off x="10022024" y="950620"/>
            <a:ext cx="2014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e.g. </a:t>
            </a:r>
            <a:r>
              <a:rPr lang="en-US" sz="1400" b="0" i="0" u="none" strike="noStrike" baseline="0" dirty="0"/>
              <a:t>the water density is between 999.8 and 999.9 kg/m</a:t>
            </a:r>
            <a:r>
              <a:rPr lang="en-US" sz="1400" b="0" i="0" u="none" strike="noStrike" baseline="30000" dirty="0"/>
              <a:t>3</a:t>
            </a:r>
            <a:endParaRPr lang="en-US" sz="1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11264D-CE9E-4AB1-A108-21B4955FDF3D}"/>
              </a:ext>
            </a:extLst>
          </p:cNvPr>
          <p:cNvSpPr txBox="1"/>
          <p:nvPr/>
        </p:nvSpPr>
        <p:spPr>
          <a:xfrm>
            <a:off x="73284" y="596252"/>
            <a:ext cx="215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e.g. </a:t>
            </a:r>
            <a:r>
              <a:rPr lang="en-US" sz="1400" b="0" i="0" u="none" strike="noStrike" baseline="0" dirty="0"/>
              <a:t>the water temperature is between 0 and 0.52 Celsius or between </a:t>
            </a:r>
            <a:br>
              <a:rPr lang="en-US" sz="1400" b="0" i="0" u="none" strike="noStrike" baseline="0" dirty="0"/>
            </a:br>
            <a:r>
              <a:rPr lang="en-US" sz="1400" b="0" i="0" u="none" strike="noStrike" baseline="0" dirty="0"/>
              <a:t>7.6 and 9.12 Celsius</a:t>
            </a:r>
            <a:endParaRPr lang="en-US" sz="1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45595EE-3953-4C1A-9D61-BC36093D4784}"/>
              </a:ext>
            </a:extLst>
          </p:cNvPr>
          <p:cNvSpPr txBox="1"/>
          <p:nvPr/>
        </p:nvSpPr>
        <p:spPr>
          <a:xfrm>
            <a:off x="122179" y="2969093"/>
            <a:ext cx="215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e.g. </a:t>
            </a:r>
            <a:r>
              <a:rPr lang="en-US" sz="1400" b="0" i="0" u="none" strike="noStrike" baseline="0" dirty="0"/>
              <a:t>the water temperature is exactly 4 Celsius</a:t>
            </a:r>
            <a:endParaRPr lang="en-US" sz="1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6D50C7-8069-4057-B18B-4435B228A3A9}"/>
              </a:ext>
            </a:extLst>
          </p:cNvPr>
          <p:cNvSpPr txBox="1"/>
          <p:nvPr/>
        </p:nvSpPr>
        <p:spPr>
          <a:xfrm>
            <a:off x="10025133" y="3034460"/>
            <a:ext cx="201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e.g. </a:t>
            </a:r>
            <a:r>
              <a:rPr lang="en-US" sz="1400" b="0" i="0" u="none" strike="noStrike" baseline="0" dirty="0"/>
              <a:t>the water density is exactly 1 kg/m</a:t>
            </a:r>
            <a:r>
              <a:rPr lang="en-US" sz="1400" baseline="30000" dirty="0"/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49111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4DFBB2-6EB7-5A22-522B-DB2311C9EA9F}"/>
              </a:ext>
            </a:extLst>
          </p:cNvPr>
          <p:cNvSpPr txBox="1">
            <a:spLocks/>
          </p:cNvSpPr>
          <p:nvPr/>
        </p:nvSpPr>
        <p:spPr>
          <a:xfrm>
            <a:off x="168676" y="150921"/>
            <a:ext cx="11825056" cy="84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Functions in physics must be “well-behaved”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BF82A-9645-9594-5461-A4BF6AF52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094" y="916878"/>
            <a:ext cx="3917638" cy="29010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F74E6F-626D-03F8-F414-04C04BBA9FD5}"/>
                  </a:ext>
                </a:extLst>
              </p:cNvPr>
              <p:cNvSpPr txBox="1"/>
              <p:nvPr/>
            </p:nvSpPr>
            <p:spPr>
              <a:xfrm>
                <a:off x="8194839" y="3806036"/>
                <a:ext cx="37932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Phase transition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1400" dirty="0"/>
                  <a:t> Topologically isolated regions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7F74E6F-626D-03F8-F414-04C04BBA9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839" y="3806036"/>
                <a:ext cx="3793219" cy="307777"/>
              </a:xfrm>
              <a:prstGeom prst="rect">
                <a:avLst/>
              </a:prstGeom>
              <a:blipFill>
                <a:blip r:embed="rId3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09CA0B-6E0D-24FF-70E7-7FEB5ECC6584}"/>
              </a:ext>
            </a:extLst>
          </p:cNvPr>
          <p:cNvCxnSpPr/>
          <p:nvPr/>
        </p:nvCxnSpPr>
        <p:spPr>
          <a:xfrm>
            <a:off x="7860922" y="2131618"/>
            <a:ext cx="1163782" cy="593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3DA243-6215-5DFB-98AB-C9028D4A72A1}"/>
                  </a:ext>
                </a:extLst>
              </p:cNvPr>
              <p:cNvSpPr txBox="1"/>
              <p:nvPr/>
            </p:nvSpPr>
            <p:spPr>
              <a:xfrm>
                <a:off x="5324063" y="1350795"/>
                <a:ext cx="29729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We can verify we are in the triple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topologically isolated point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3DA243-6215-5DFB-98AB-C9028D4A7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63" y="1350795"/>
                <a:ext cx="2972987" cy="923330"/>
              </a:xfrm>
              <a:prstGeom prst="rect">
                <a:avLst/>
              </a:prstGeom>
              <a:blipFill>
                <a:blip r:embed="rId4"/>
                <a:stretch>
                  <a:fillRect l="-1639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D1CF0D-1517-D074-1511-CBC9EBCEACC8}"/>
              </a:ext>
            </a:extLst>
          </p:cNvPr>
          <p:cNvCxnSpPr/>
          <p:nvPr/>
        </p:nvCxnSpPr>
        <p:spPr>
          <a:xfrm>
            <a:off x="1930492" y="1316544"/>
            <a:ext cx="0" cy="1953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4D6725-C930-4E13-34E0-657D560BF78C}"/>
              </a:ext>
            </a:extLst>
          </p:cNvPr>
          <p:cNvCxnSpPr/>
          <p:nvPr/>
        </p:nvCxnSpPr>
        <p:spPr>
          <a:xfrm>
            <a:off x="1087343" y="2830648"/>
            <a:ext cx="2588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E1DD8C8-5D9D-2C1B-98F1-1E82E768712E}"/>
              </a:ext>
            </a:extLst>
          </p:cNvPr>
          <p:cNvSpPr/>
          <p:nvPr/>
        </p:nvSpPr>
        <p:spPr>
          <a:xfrm>
            <a:off x="1146720" y="1559987"/>
            <a:ext cx="2416629" cy="1217221"/>
          </a:xfrm>
          <a:custGeom>
            <a:avLst/>
            <a:gdLst>
              <a:gd name="connsiteX0" fmla="*/ 0 w 2179122"/>
              <a:gd name="connsiteY0" fmla="*/ 1045029 h 1051362"/>
              <a:gd name="connsiteX1" fmla="*/ 1027215 w 2179122"/>
              <a:gd name="connsiteY1" fmla="*/ 932213 h 1051362"/>
              <a:gd name="connsiteX2" fmla="*/ 1062841 w 2179122"/>
              <a:gd name="connsiteY2" fmla="*/ 231569 h 1051362"/>
              <a:gd name="connsiteX3" fmla="*/ 2179122 w 2179122"/>
              <a:gd name="connsiteY3" fmla="*/ 0 h 1051362"/>
              <a:gd name="connsiteX0" fmla="*/ 0 w 2179122"/>
              <a:gd name="connsiteY0" fmla="*/ 1045029 h 1051362"/>
              <a:gd name="connsiteX1" fmla="*/ 1027215 w 2179122"/>
              <a:gd name="connsiteY1" fmla="*/ 932213 h 1051362"/>
              <a:gd name="connsiteX2" fmla="*/ 1062841 w 2179122"/>
              <a:gd name="connsiteY2" fmla="*/ 231569 h 1051362"/>
              <a:gd name="connsiteX3" fmla="*/ 2179122 w 2179122"/>
              <a:gd name="connsiteY3" fmla="*/ 0 h 1051362"/>
              <a:gd name="connsiteX0" fmla="*/ 0 w 2179122"/>
              <a:gd name="connsiteY0" fmla="*/ 1045029 h 1062157"/>
              <a:gd name="connsiteX1" fmla="*/ 1074716 w 2179122"/>
              <a:gd name="connsiteY1" fmla="*/ 967839 h 1062157"/>
              <a:gd name="connsiteX2" fmla="*/ 1062841 w 2179122"/>
              <a:gd name="connsiteY2" fmla="*/ 231569 h 1062157"/>
              <a:gd name="connsiteX3" fmla="*/ 2179122 w 2179122"/>
              <a:gd name="connsiteY3" fmla="*/ 0 h 1062157"/>
              <a:gd name="connsiteX0" fmla="*/ 0 w 2179122"/>
              <a:gd name="connsiteY0" fmla="*/ 1045029 h 1062483"/>
              <a:gd name="connsiteX1" fmla="*/ 1074716 w 2179122"/>
              <a:gd name="connsiteY1" fmla="*/ 967839 h 1062483"/>
              <a:gd name="connsiteX2" fmla="*/ 1080654 w 2179122"/>
              <a:gd name="connsiteY2" fmla="*/ 225631 h 1062483"/>
              <a:gd name="connsiteX3" fmla="*/ 2179122 w 2179122"/>
              <a:gd name="connsiteY3" fmla="*/ 0 h 1062483"/>
              <a:gd name="connsiteX0" fmla="*/ 0 w 2179122"/>
              <a:gd name="connsiteY0" fmla="*/ 1045029 h 1062483"/>
              <a:gd name="connsiteX1" fmla="*/ 1074716 w 2179122"/>
              <a:gd name="connsiteY1" fmla="*/ 967839 h 1062483"/>
              <a:gd name="connsiteX2" fmla="*/ 1080654 w 2179122"/>
              <a:gd name="connsiteY2" fmla="*/ 225631 h 1062483"/>
              <a:gd name="connsiteX3" fmla="*/ 2179122 w 2179122"/>
              <a:gd name="connsiteY3" fmla="*/ 0 h 1062483"/>
              <a:gd name="connsiteX0" fmla="*/ 0 w 2327564"/>
              <a:gd name="connsiteY0" fmla="*/ 1199408 h 1200465"/>
              <a:gd name="connsiteX1" fmla="*/ 1223158 w 2327564"/>
              <a:gd name="connsiteY1" fmla="*/ 967839 h 1200465"/>
              <a:gd name="connsiteX2" fmla="*/ 1229096 w 2327564"/>
              <a:gd name="connsiteY2" fmla="*/ 225631 h 1200465"/>
              <a:gd name="connsiteX3" fmla="*/ 2327564 w 2327564"/>
              <a:gd name="connsiteY3" fmla="*/ 0 h 1200465"/>
              <a:gd name="connsiteX0" fmla="*/ 0 w 2327564"/>
              <a:gd name="connsiteY0" fmla="*/ 1199408 h 1199408"/>
              <a:gd name="connsiteX1" fmla="*/ 1223158 w 2327564"/>
              <a:gd name="connsiteY1" fmla="*/ 967839 h 1199408"/>
              <a:gd name="connsiteX2" fmla="*/ 1229096 w 2327564"/>
              <a:gd name="connsiteY2" fmla="*/ 225631 h 1199408"/>
              <a:gd name="connsiteX3" fmla="*/ 2327564 w 2327564"/>
              <a:gd name="connsiteY3" fmla="*/ 0 h 1199408"/>
              <a:gd name="connsiteX0" fmla="*/ 0 w 2416629"/>
              <a:gd name="connsiteY0" fmla="*/ 1217221 h 1217221"/>
              <a:gd name="connsiteX1" fmla="*/ 1223158 w 2416629"/>
              <a:gd name="connsiteY1" fmla="*/ 985652 h 1217221"/>
              <a:gd name="connsiteX2" fmla="*/ 1229096 w 2416629"/>
              <a:gd name="connsiteY2" fmla="*/ 243444 h 1217221"/>
              <a:gd name="connsiteX3" fmla="*/ 2416629 w 2416629"/>
              <a:gd name="connsiteY3" fmla="*/ 0 h 1217221"/>
              <a:gd name="connsiteX0" fmla="*/ 0 w 2416629"/>
              <a:gd name="connsiteY0" fmla="*/ 1217221 h 1217221"/>
              <a:gd name="connsiteX1" fmla="*/ 1223158 w 2416629"/>
              <a:gd name="connsiteY1" fmla="*/ 985652 h 1217221"/>
              <a:gd name="connsiteX2" fmla="*/ 1229096 w 2416629"/>
              <a:gd name="connsiteY2" fmla="*/ 243444 h 1217221"/>
              <a:gd name="connsiteX3" fmla="*/ 2416629 w 2416629"/>
              <a:gd name="connsiteY3" fmla="*/ 0 h 1217221"/>
              <a:gd name="connsiteX0" fmla="*/ 0 w 2416629"/>
              <a:gd name="connsiteY0" fmla="*/ 1217221 h 1217221"/>
              <a:gd name="connsiteX1" fmla="*/ 1223158 w 2416629"/>
              <a:gd name="connsiteY1" fmla="*/ 985652 h 1217221"/>
              <a:gd name="connsiteX2" fmla="*/ 1229096 w 2416629"/>
              <a:gd name="connsiteY2" fmla="*/ 243444 h 1217221"/>
              <a:gd name="connsiteX3" fmla="*/ 2416629 w 2416629"/>
              <a:gd name="connsiteY3" fmla="*/ 0 h 1217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9" h="1217221">
                <a:moveTo>
                  <a:pt x="0" y="1217221"/>
                </a:moveTo>
                <a:cubicBezTo>
                  <a:pt x="425037" y="1127661"/>
                  <a:pt x="1018309" y="1147948"/>
                  <a:pt x="1223158" y="985652"/>
                </a:cubicBezTo>
                <a:cubicBezTo>
                  <a:pt x="1225137" y="738249"/>
                  <a:pt x="1227117" y="490847"/>
                  <a:pt x="1229096" y="243444"/>
                </a:cubicBezTo>
                <a:cubicBezTo>
                  <a:pt x="1421080" y="88075"/>
                  <a:pt x="1930729" y="67789"/>
                  <a:pt x="2416629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9C0689-E5AC-9A65-B434-3DCE2AAA030E}"/>
              </a:ext>
            </a:extLst>
          </p:cNvPr>
          <p:cNvCxnSpPr>
            <a:cxnSpLocks/>
          </p:cNvCxnSpPr>
          <p:nvPr/>
        </p:nvCxnSpPr>
        <p:spPr>
          <a:xfrm flipH="1" flipV="1">
            <a:off x="2393629" y="2854397"/>
            <a:ext cx="184068" cy="38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7809B80-DFF1-82ED-250E-AB7070F67D84}"/>
              </a:ext>
            </a:extLst>
          </p:cNvPr>
          <p:cNvSpPr txBox="1"/>
          <p:nvPr/>
        </p:nvSpPr>
        <p:spPr>
          <a:xfrm>
            <a:off x="285006" y="3323801"/>
            <a:ext cx="4801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Topologically continuous function can be analytically discontinuous at a topologically isolated point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EE266E-1683-0F92-CE31-89E7F71B83EA}"/>
                  </a:ext>
                </a:extLst>
              </p:cNvPr>
              <p:cNvSpPr txBox="1"/>
              <p:nvPr/>
            </p:nvSpPr>
            <p:spPr>
              <a:xfrm>
                <a:off x="522475" y="4697848"/>
                <a:ext cx="48015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Second countable space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up to countably many isolated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up to countably many discontinuity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“well-behaved”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EE266E-1683-0F92-CE31-89E7F71B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75" y="4697848"/>
                <a:ext cx="4801588" cy="1200329"/>
              </a:xfrm>
              <a:prstGeom prst="rect">
                <a:avLst/>
              </a:prstGeom>
              <a:blipFill>
                <a:blip r:embed="rId5"/>
                <a:stretch>
                  <a:fillRect l="-1144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576271D-E201-C3E9-4889-2E68C63C2DD9}"/>
              </a:ext>
            </a:extLst>
          </p:cNvPr>
          <p:cNvSpPr txBox="1"/>
          <p:nvPr/>
        </p:nvSpPr>
        <p:spPr>
          <a:xfrm>
            <a:off x="5365668" y="4374102"/>
            <a:ext cx="4482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Internal energy can change discontinuously through phase transitions</a:t>
            </a:r>
          </a:p>
        </p:txBody>
      </p:sp>
    </p:spTree>
    <p:extLst>
      <p:ext uri="{BB962C8B-B14F-4D97-AF65-F5344CB8AC3E}">
        <p14:creationId xmlns:p14="http://schemas.microsoft.com/office/powerpoint/2010/main" val="16717004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D62D2-4A14-45A4-9CD1-53ADFE0AA7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431" y="1213338"/>
                <a:ext cx="11843238" cy="537389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most fundamental mathematical structures (topology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-algebra) are there to capture the logic of experimental verifiability</a:t>
                </a:r>
              </a:p>
              <a:p>
                <a:pPr lvl="1"/>
                <a:r>
                  <a:rPr lang="en-US" dirty="0"/>
                  <a:t>Precise science/math dictionary</a:t>
                </a:r>
              </a:p>
              <a:p>
                <a:pPr lvl="1"/>
                <a:r>
                  <a:rPr lang="en-US" dirty="0"/>
                  <a:t>“Well-behaved” mathematical objects are really “well-defined” physical objects</a:t>
                </a:r>
              </a:p>
              <a:p>
                <a:r>
                  <a:rPr lang="en-US" dirty="0"/>
                  <a:t>Experimental verifiability is the basis for scientifically well-defined objects</a:t>
                </a:r>
              </a:p>
              <a:p>
                <a:r>
                  <a:rPr lang="en-US" dirty="0"/>
                  <a:t>TODOs:</a:t>
                </a:r>
              </a:p>
              <a:p>
                <a:pPr lvl="1"/>
                <a:r>
                  <a:rPr lang="en-US" dirty="0"/>
                  <a:t>Space of possible composite experimental domains </a:t>
                </a:r>
              </a:p>
              <a:p>
                <a:pPr lvl="1"/>
                <a:r>
                  <a:rPr lang="en-US" dirty="0"/>
                  <a:t>Approximations of domains</a:t>
                </a:r>
              </a:p>
              <a:p>
                <a:pPr lvl="1"/>
                <a:r>
                  <a:rPr lang="en-US" dirty="0"/>
                  <a:t>Projections to domains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D62D2-4A14-45A4-9CD1-53ADFE0AA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431" y="1213338"/>
                <a:ext cx="11843238" cy="5373893"/>
              </a:xfrm>
              <a:blipFill>
                <a:blip r:embed="rId2"/>
                <a:stretch>
                  <a:fillRect l="-926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93C4C9F2-AA8C-47F8-B961-DCB02D68771D}"/>
              </a:ext>
            </a:extLst>
          </p:cNvPr>
          <p:cNvSpPr txBox="1">
            <a:spLocks/>
          </p:cNvSpPr>
          <p:nvPr/>
        </p:nvSpPr>
        <p:spPr>
          <a:xfrm>
            <a:off x="193431" y="136525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Takeaway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18CA-011F-43FE-A585-7816A7B1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85AA-79D3-4B2F-A015-3A74A562E8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413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27B0-A7FE-40AD-9603-F00855A9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and ordering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1B8BB-C8E2-4238-800F-CB6EEEB41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B68B2-D1C4-4884-9DFC-D288DFCE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82263-DFD2-4B29-8208-72D5C34C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88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BCE4-976A-A721-A919-03E62BAF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and ordering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BD41CA-CEE2-A03F-0D6A-866337EEB3AE}"/>
              </a:ext>
            </a:extLst>
          </p:cNvPr>
          <p:cNvGrpSpPr/>
          <p:nvPr/>
        </p:nvGrpSpPr>
        <p:grpSpPr>
          <a:xfrm>
            <a:off x="3031358" y="1438146"/>
            <a:ext cx="1595223" cy="1634561"/>
            <a:chOff x="7978180" y="2536463"/>
            <a:chExt cx="2678924" cy="27449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53EA39-31FC-22DA-AE03-8C023E603E04}"/>
                </a:ext>
              </a:extLst>
            </p:cNvPr>
            <p:cNvSpPr/>
            <p:nvPr/>
          </p:nvSpPr>
          <p:spPr>
            <a:xfrm>
              <a:off x="9224017" y="2721129"/>
              <a:ext cx="325968" cy="25603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sz="14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E2A758A-64BF-6E02-1987-7FEF896C2303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72A1E2B-A89B-A014-B2E1-DA72DC21B20A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1FC95F-AD6D-46AA-B39F-48F5F02FCF65}"/>
                </a:ext>
              </a:extLst>
            </p:cNvPr>
            <p:cNvSpPr txBox="1"/>
            <p:nvPr/>
          </p:nvSpPr>
          <p:spPr>
            <a:xfrm>
              <a:off x="8051255" y="2536463"/>
              <a:ext cx="66261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before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6B97A6-B51E-F12A-5306-03705094AFC5}"/>
                </a:ext>
              </a:extLst>
            </p:cNvPr>
            <p:cNvSpPr txBox="1"/>
            <p:nvPr/>
          </p:nvSpPr>
          <p:spPr>
            <a:xfrm>
              <a:off x="9725605" y="2536463"/>
              <a:ext cx="5359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after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1AC61C-68C2-41C5-7C03-7210D78DF54A}"/>
                </a:ext>
              </a:extLst>
            </p:cNvPr>
            <p:cNvSpPr/>
            <p:nvPr/>
          </p:nvSpPr>
          <p:spPr>
            <a:xfrm>
              <a:off x="8290165" y="308518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8F12F3-A04C-65C3-F73C-75F7770404DB}"/>
                </a:ext>
              </a:extLst>
            </p:cNvPr>
            <p:cNvSpPr/>
            <p:nvPr/>
          </p:nvSpPr>
          <p:spPr>
            <a:xfrm>
              <a:off x="9290305" y="3449900"/>
              <a:ext cx="182880" cy="32978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3263E45-D850-C863-B2A0-5FE40F72553A}"/>
                </a:ext>
              </a:extLst>
            </p:cNvPr>
            <p:cNvSpPr/>
            <p:nvPr/>
          </p:nvSpPr>
          <p:spPr>
            <a:xfrm>
              <a:off x="9109287" y="4973385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1B3024-CCC5-A3FC-C7C2-EE7DB48B3E5A}"/>
                </a:ext>
              </a:extLst>
            </p:cNvPr>
            <p:cNvSpPr/>
            <p:nvPr/>
          </p:nvSpPr>
          <p:spPr>
            <a:xfrm>
              <a:off x="9390485" y="4608668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F439BC-9473-5B90-A34B-728CD3ADD704}"/>
                </a:ext>
              </a:extLst>
            </p:cNvPr>
            <p:cNvSpPr/>
            <p:nvPr/>
          </p:nvSpPr>
          <p:spPr>
            <a:xfrm>
              <a:off x="8807237" y="4243950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CA9CB9-3BE4-79B2-EB18-B1547186035A}"/>
                </a:ext>
              </a:extLst>
            </p:cNvPr>
            <p:cNvSpPr/>
            <p:nvPr/>
          </p:nvSpPr>
          <p:spPr>
            <a:xfrm>
              <a:off x="9887134" y="387923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3176F7-D3D0-9337-5F6A-017A24F337B4}"/>
                </a:ext>
              </a:extLst>
            </p:cNvPr>
            <p:cNvSpPr txBox="1"/>
            <p:nvPr/>
          </p:nvSpPr>
          <p:spPr>
            <a:xfrm rot="16200000">
              <a:off x="9041836" y="2711872"/>
              <a:ext cx="627771" cy="51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E89A15-3AA0-0EC2-E83F-0E06C98EED4B}"/>
              </a:ext>
            </a:extLst>
          </p:cNvPr>
          <p:cNvSpPr txBox="1"/>
          <p:nvPr/>
        </p:nvSpPr>
        <p:spPr>
          <a:xfrm>
            <a:off x="312455" y="1443670"/>
            <a:ext cx="2516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</a:t>
            </a:r>
            <a:r>
              <a:rPr lang="en-US" sz="1600" b="1" dirty="0"/>
              <a:t>reference</a:t>
            </a:r>
            <a:r>
              <a:rPr lang="en-US" sz="1600" dirty="0"/>
              <a:t> (i.e. a tick of a clock, notch on a ruler, sample weight with a scale) is something that allows us to distinguish between a before and an after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7D8FE3-23AF-1D8B-2CAF-9ABDE4EFBF4B}"/>
                  </a:ext>
                </a:extLst>
              </p:cNvPr>
              <p:cNvSpPr txBox="1"/>
              <p:nvPr/>
            </p:nvSpPr>
            <p:spPr>
              <a:xfrm>
                <a:off x="4993519" y="1512022"/>
                <a:ext cx="409165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Mathematically, it is a triple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1400" dirty="0"/>
                  <a:t> such that: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400" dirty="0"/>
                  <a:t> are verifiable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reference has an extent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 ⊥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If it’s not before or after, it is on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sz="1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If it’s before and after, it is on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7D8FE3-23AF-1D8B-2CAF-9ABDE4EFB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19" y="1512022"/>
                <a:ext cx="4091654" cy="1169551"/>
              </a:xfrm>
              <a:prstGeom prst="rect">
                <a:avLst/>
              </a:prstGeom>
              <a:blipFill>
                <a:blip r:embed="rId2"/>
                <a:stretch>
                  <a:fillRect l="-447" t="-1042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296932C-CD10-321F-7606-D7829314CC9F}"/>
              </a:ext>
            </a:extLst>
          </p:cNvPr>
          <p:cNvSpPr txBox="1"/>
          <p:nvPr/>
        </p:nvSpPr>
        <p:spPr>
          <a:xfrm>
            <a:off x="572789" y="938079"/>
            <a:ext cx="1104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Goal: deriving the notion of quantities and numbers (i.e. integers, reals, …) from an operational (metrological)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20008D-3C6E-2E23-F338-C28B26BE910C}"/>
              </a:ext>
            </a:extLst>
          </p:cNvPr>
          <p:cNvSpPr txBox="1"/>
          <p:nvPr/>
        </p:nvSpPr>
        <p:spPr>
          <a:xfrm>
            <a:off x="445625" y="3481804"/>
            <a:ext cx="45241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To define an </a:t>
            </a:r>
            <a:r>
              <a:rPr lang="en-US" sz="1600" b="1" dirty="0"/>
              <a:t>ordered</a:t>
            </a:r>
            <a:r>
              <a:rPr lang="en-US" sz="1600" dirty="0"/>
              <a:t> sequence of possibilities, the references must be (</a:t>
            </a:r>
            <a:r>
              <a:rPr lang="en-US" sz="1600" dirty="0" err="1"/>
              <a:t>nec</a:t>
            </a:r>
            <a:r>
              <a:rPr lang="en-US" sz="1600" dirty="0"/>
              <a:t>/</a:t>
            </a:r>
            <a:r>
              <a:rPr lang="en-US" sz="1600" dirty="0" err="1"/>
              <a:t>suff</a:t>
            </a:r>
            <a:r>
              <a:rPr lang="en-US" sz="1600" dirty="0"/>
              <a:t> conditions):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0854D6C-5DEF-5EB8-0C72-5C7D20AC5054}"/>
              </a:ext>
            </a:extLst>
          </p:cNvPr>
          <p:cNvGrpSpPr/>
          <p:nvPr/>
        </p:nvGrpSpPr>
        <p:grpSpPr>
          <a:xfrm>
            <a:off x="452425" y="4183245"/>
            <a:ext cx="1551691" cy="1291002"/>
            <a:chOff x="452425" y="4183245"/>
            <a:chExt cx="1551691" cy="12910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5E7322A-FB01-DF15-7D55-7D02632E453C}"/>
                </a:ext>
              </a:extLst>
            </p:cNvPr>
            <p:cNvGrpSpPr/>
            <p:nvPr/>
          </p:nvGrpSpPr>
          <p:grpSpPr>
            <a:xfrm>
              <a:off x="452425" y="4519861"/>
              <a:ext cx="1551691" cy="954386"/>
              <a:chOff x="1973351" y="4548926"/>
              <a:chExt cx="1551691" cy="95438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A2A0D20-01F0-2F06-D817-7125BA7FDC63}"/>
                  </a:ext>
                </a:extLst>
              </p:cNvPr>
              <p:cNvSpPr/>
              <p:nvPr/>
            </p:nvSpPr>
            <p:spPr>
              <a:xfrm>
                <a:off x="2694967" y="4655890"/>
                <a:ext cx="188808" cy="847422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sz="1400" dirty="0"/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1781D94-85B7-C9EC-92E6-99A5B026A31A}"/>
                  </a:ext>
                </a:extLst>
              </p:cNvPr>
              <p:cNvCxnSpPr/>
              <p:nvPr/>
            </p:nvCxnSpPr>
            <p:spPr>
              <a:xfrm flipH="1">
                <a:off x="1973351" y="4816787"/>
                <a:ext cx="61705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575E08A-894A-64FB-21B2-2018DA9F4C2E}"/>
                  </a:ext>
                </a:extLst>
              </p:cNvPr>
              <p:cNvCxnSpPr/>
              <p:nvPr/>
            </p:nvCxnSpPr>
            <p:spPr>
              <a:xfrm>
                <a:off x="2954265" y="4816787"/>
                <a:ext cx="57077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52FC4-D10D-9C68-721B-504269B2B92B}"/>
                  </a:ext>
                </a:extLst>
              </p:cNvPr>
              <p:cNvSpPr txBox="1"/>
              <p:nvPr/>
            </p:nvSpPr>
            <p:spPr>
              <a:xfrm>
                <a:off x="1988072" y="4548927"/>
                <a:ext cx="6626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before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43B2DC-E30F-495A-7F93-9A607DA37274}"/>
                  </a:ext>
                </a:extLst>
              </p:cNvPr>
              <p:cNvSpPr txBox="1"/>
              <p:nvPr/>
            </p:nvSpPr>
            <p:spPr>
              <a:xfrm>
                <a:off x="2975166" y="4548926"/>
                <a:ext cx="5359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after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96DCA4C-B721-B1E1-E523-F62D2B7F079F}"/>
                  </a:ext>
                </a:extLst>
              </p:cNvPr>
              <p:cNvSpPr/>
              <p:nvPr/>
            </p:nvSpPr>
            <p:spPr>
              <a:xfrm>
                <a:off x="2260216" y="4866757"/>
                <a:ext cx="92688" cy="15359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E04A08F-7298-DCFC-1ECD-6B98ABC4CB9C}"/>
                  </a:ext>
                </a:extLst>
              </p:cNvPr>
              <p:cNvSpPr/>
              <p:nvPr/>
            </p:nvSpPr>
            <p:spPr>
              <a:xfrm>
                <a:off x="2733362" y="5078010"/>
                <a:ext cx="105928" cy="191019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1BE8178-2843-033E-5CCD-FE4B28465ABA}"/>
                  </a:ext>
                </a:extLst>
              </p:cNvPr>
              <p:cNvSpPr/>
              <p:nvPr/>
            </p:nvSpPr>
            <p:spPr>
              <a:xfrm>
                <a:off x="3225838" y="5326688"/>
                <a:ext cx="93659" cy="153593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037FB87-C28F-6BB4-3FFB-487CA62F8E94}"/>
                  </a:ext>
                </a:extLst>
              </p:cNvPr>
              <p:cNvSpPr txBox="1"/>
              <p:nvPr/>
            </p:nvSpPr>
            <p:spPr>
              <a:xfrm rot="16200000">
                <a:off x="2588671" y="4662898"/>
                <a:ext cx="3738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on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4DE8648-4782-744E-06B9-68A68C40FCBB}"/>
                </a:ext>
              </a:extLst>
            </p:cNvPr>
            <p:cNvSpPr txBox="1"/>
            <p:nvPr/>
          </p:nvSpPr>
          <p:spPr>
            <a:xfrm>
              <a:off x="958011" y="4183245"/>
              <a:ext cx="622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Strict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1860FBA-DB13-398E-C668-085660C8FD6A}"/>
              </a:ext>
            </a:extLst>
          </p:cNvPr>
          <p:cNvGrpSpPr/>
          <p:nvPr/>
        </p:nvGrpSpPr>
        <p:grpSpPr>
          <a:xfrm>
            <a:off x="2240327" y="4181307"/>
            <a:ext cx="1783422" cy="1464129"/>
            <a:chOff x="2240327" y="4181307"/>
            <a:chExt cx="1783422" cy="146412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94B6287-C2B0-EDD2-3180-23CFC581EE1D}"/>
                </a:ext>
              </a:extLst>
            </p:cNvPr>
            <p:cNvGrpSpPr/>
            <p:nvPr/>
          </p:nvGrpSpPr>
          <p:grpSpPr>
            <a:xfrm>
              <a:off x="2240327" y="4526924"/>
              <a:ext cx="1783422" cy="1118512"/>
              <a:chOff x="4626581" y="4249122"/>
              <a:chExt cx="1783422" cy="111851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16A3DDC-FE36-4AFE-E3F0-B8521BE8E2F5}"/>
                  </a:ext>
                </a:extLst>
              </p:cNvPr>
              <p:cNvCxnSpPr/>
              <p:nvPr/>
            </p:nvCxnSpPr>
            <p:spPr>
              <a:xfrm flipH="1">
                <a:off x="4767312" y="4518513"/>
                <a:ext cx="6532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D7A464D-767A-325E-5BFD-0852690D7021}"/>
                  </a:ext>
                </a:extLst>
              </p:cNvPr>
              <p:cNvCxnSpPr/>
              <p:nvPr/>
            </p:nvCxnSpPr>
            <p:spPr>
              <a:xfrm>
                <a:off x="5805752" y="4518513"/>
                <a:ext cx="60425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3F3D172-B3BA-7271-3F19-BA23771959C5}"/>
                      </a:ext>
                    </a:extLst>
                  </p:cNvPr>
                  <p:cNvSpPr txBox="1"/>
                  <p:nvPr/>
                </p:nvSpPr>
                <p:spPr>
                  <a:xfrm>
                    <a:off x="4952096" y="4260872"/>
                    <a:ext cx="244045" cy="1887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63F3D172-B3BA-7271-3F19-BA23771959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52096" y="4260872"/>
                    <a:ext cx="244045" cy="1887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22500" b="-5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69DDA2C-6A36-9A96-2114-567746525F8B}"/>
                      </a:ext>
                    </a:extLst>
                  </p:cNvPr>
                  <p:cNvSpPr txBox="1"/>
                  <p:nvPr/>
                </p:nvSpPr>
                <p:spPr>
                  <a:xfrm>
                    <a:off x="5962814" y="4249122"/>
                    <a:ext cx="249511" cy="1887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69DDA2C-6A36-9A96-2114-567746525F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2814" y="4249122"/>
                    <a:ext cx="249511" cy="18872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21951" b="-516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5F78224-FE21-BE77-AB87-80F2E11F7CCA}"/>
                      </a:ext>
                    </a:extLst>
                  </p:cNvPr>
                  <p:cNvSpPr/>
                  <p:nvPr/>
                </p:nvSpPr>
                <p:spPr>
                  <a:xfrm>
                    <a:off x="5390515" y="4584594"/>
                    <a:ext cx="205545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5F78224-FE21-BE77-AB87-80F2E11F7CC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515" y="4584594"/>
                    <a:ext cx="205545" cy="78304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88431C9F-403F-958E-E32F-11F94FCF9BB3}"/>
                  </a:ext>
                </a:extLst>
              </p:cNvPr>
              <p:cNvCxnSpPr/>
              <p:nvPr/>
            </p:nvCxnSpPr>
            <p:spPr>
              <a:xfrm flipH="1">
                <a:off x="4626581" y="5303637"/>
                <a:ext cx="6532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169BF90-C0AD-CBBD-DB0B-624F44AB9F9F}"/>
                  </a:ext>
                </a:extLst>
              </p:cNvPr>
              <p:cNvCxnSpPr/>
              <p:nvPr/>
            </p:nvCxnSpPr>
            <p:spPr>
              <a:xfrm>
                <a:off x="5665021" y="5303637"/>
                <a:ext cx="60425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C34D44F7-0F47-2EC8-7A0D-10AE1103A9B4}"/>
                      </a:ext>
                    </a:extLst>
                  </p:cNvPr>
                  <p:cNvSpPr txBox="1"/>
                  <p:nvPr/>
                </p:nvSpPr>
                <p:spPr>
                  <a:xfrm>
                    <a:off x="4832457" y="5033158"/>
                    <a:ext cx="241490" cy="1887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C34D44F7-0F47-2EC8-7A0D-10AE1103A9B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32457" y="5033158"/>
                    <a:ext cx="241490" cy="18872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500" b="-548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ACE5CF-CE29-62B2-6CA0-FC31CE440CB0}"/>
                      </a:ext>
                    </a:extLst>
                  </p:cNvPr>
                  <p:cNvSpPr txBox="1"/>
                  <p:nvPr/>
                </p:nvSpPr>
                <p:spPr>
                  <a:xfrm>
                    <a:off x="5852373" y="5036501"/>
                    <a:ext cx="246955" cy="1887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ACE5CF-CE29-62B2-6CA0-FC31CE440C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52373" y="5036501"/>
                    <a:ext cx="246955" cy="18872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2500" b="-5161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175EC18-2C3B-15A0-DE4B-066214586859}"/>
                      </a:ext>
                    </a:extLst>
                  </p:cNvPr>
                  <p:cNvSpPr/>
                  <p:nvPr/>
                </p:nvSpPr>
                <p:spPr>
                  <a:xfrm>
                    <a:off x="5531248" y="4399836"/>
                    <a:ext cx="192826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F175EC18-2C3B-15A0-DE4B-0662145868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1248" y="4399836"/>
                    <a:ext cx="192826" cy="78304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35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991D3EC-F772-45C4-2BE9-95316C8C3647}"/>
                </a:ext>
              </a:extLst>
            </p:cNvPr>
            <p:cNvSpPr txBox="1"/>
            <p:nvPr/>
          </p:nvSpPr>
          <p:spPr>
            <a:xfrm>
              <a:off x="2804887" y="4181307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Aligned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FDF3D8A-0B97-7507-EE7A-E15C4E698E66}"/>
              </a:ext>
            </a:extLst>
          </p:cNvPr>
          <p:cNvGrpSpPr/>
          <p:nvPr/>
        </p:nvGrpSpPr>
        <p:grpSpPr>
          <a:xfrm>
            <a:off x="4214497" y="4176208"/>
            <a:ext cx="964751" cy="1663762"/>
            <a:chOff x="4427561" y="4176208"/>
            <a:chExt cx="964751" cy="166376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67B294-1646-C7C6-705E-7DD8B8798E40}"/>
                </a:ext>
              </a:extLst>
            </p:cNvPr>
            <p:cNvGrpSpPr/>
            <p:nvPr/>
          </p:nvGrpSpPr>
          <p:grpSpPr>
            <a:xfrm>
              <a:off x="4770753" y="4625023"/>
              <a:ext cx="333559" cy="1214947"/>
              <a:chOff x="5390515" y="4152687"/>
              <a:chExt cx="333559" cy="12149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29AC3156-9E7E-A99E-4EC4-CC52B03609E0}"/>
                      </a:ext>
                    </a:extLst>
                  </p:cNvPr>
                  <p:cNvSpPr/>
                  <p:nvPr/>
                </p:nvSpPr>
                <p:spPr>
                  <a:xfrm>
                    <a:off x="5390516" y="4152687"/>
                    <a:ext cx="139183" cy="118142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29AC3156-9E7E-A99E-4EC4-CC52B03609E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516" y="4152687"/>
                    <a:ext cx="139183" cy="118142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1667" r="-291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092B38B9-9DFC-E3BE-4A9E-7CA20CCC6619}"/>
                      </a:ext>
                    </a:extLst>
                  </p:cNvPr>
                  <p:cNvSpPr/>
                  <p:nvPr/>
                </p:nvSpPr>
                <p:spPr>
                  <a:xfrm>
                    <a:off x="5390515" y="4584594"/>
                    <a:ext cx="205545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092B38B9-9DFC-E3BE-4A9E-7CA20CCC66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515" y="4584594"/>
                    <a:ext cx="205545" cy="78304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EA9C70B7-C487-6576-85CA-2933446E2A14}"/>
                      </a:ext>
                    </a:extLst>
                  </p:cNvPr>
                  <p:cNvSpPr/>
                  <p:nvPr/>
                </p:nvSpPr>
                <p:spPr>
                  <a:xfrm>
                    <a:off x="5531248" y="4399836"/>
                    <a:ext cx="192826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EA9C70B7-C487-6576-85CA-2933446E2A1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1248" y="4399836"/>
                    <a:ext cx="192826" cy="78304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42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365DD35-B59B-6D94-ACFD-BC649125757B}"/>
                </a:ext>
              </a:extLst>
            </p:cNvPr>
            <p:cNvSpPr txBox="1"/>
            <p:nvPr/>
          </p:nvSpPr>
          <p:spPr>
            <a:xfrm>
              <a:off x="4427561" y="4176208"/>
              <a:ext cx="964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Refinable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35C6AE-5E45-0ADD-8409-A09424180734}"/>
              </a:ext>
            </a:extLst>
          </p:cNvPr>
          <p:cNvSpPr txBox="1"/>
          <p:nvPr/>
        </p:nvSpPr>
        <p:spPr>
          <a:xfrm>
            <a:off x="5336300" y="353566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921AC5E-FC3B-CB1D-6CCB-3C97B69A86AE}"/>
              </a:ext>
            </a:extLst>
          </p:cNvPr>
          <p:cNvGrpSpPr/>
          <p:nvPr/>
        </p:nvGrpSpPr>
        <p:grpSpPr>
          <a:xfrm>
            <a:off x="6073292" y="2844729"/>
            <a:ext cx="930209" cy="1116525"/>
            <a:chOff x="6636915" y="3858107"/>
            <a:chExt cx="930209" cy="111652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0630625-33DF-C847-38DB-834C419AE6EE}"/>
                </a:ext>
              </a:extLst>
            </p:cNvPr>
            <p:cNvSpPr txBox="1"/>
            <p:nvPr/>
          </p:nvSpPr>
          <p:spPr>
            <a:xfrm>
              <a:off x="6747320" y="3858107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Dense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DD2484A-0384-8010-F59E-93D7C289E7EC}"/>
                </a:ext>
              </a:extLst>
            </p:cNvPr>
            <p:cNvGrpSpPr/>
            <p:nvPr/>
          </p:nvGrpSpPr>
          <p:grpSpPr>
            <a:xfrm>
              <a:off x="6636915" y="4191592"/>
              <a:ext cx="930209" cy="783040"/>
              <a:chOff x="6636915" y="4191592"/>
              <a:chExt cx="930209" cy="7830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9BF61145-E670-6087-B3C8-E370D92BAF4A}"/>
                      </a:ext>
                    </a:extLst>
                  </p:cNvPr>
                  <p:cNvSpPr/>
                  <p:nvPr/>
                </p:nvSpPr>
                <p:spPr>
                  <a:xfrm>
                    <a:off x="7024420" y="4191592"/>
                    <a:ext cx="192826" cy="783040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9BF61145-E670-6087-B3C8-E370D92BAF4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24420" y="4191592"/>
                    <a:ext cx="192826" cy="78304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5152"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B3898A9-EBD5-8BD5-DF43-D8BD90F0BBA3}"/>
                      </a:ext>
                    </a:extLst>
                  </p:cNvPr>
                  <p:cNvSpPr/>
                  <p:nvPr/>
                </p:nvSpPr>
                <p:spPr>
                  <a:xfrm>
                    <a:off x="6636915" y="4191592"/>
                    <a:ext cx="205545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B3898A9-EBD5-8BD5-DF43-D8BD90F0BBA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6915" y="4191592"/>
                    <a:ext cx="205545" cy="78304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530AD29-13CF-8914-BD86-AE259F72E0BA}"/>
                      </a:ext>
                    </a:extLst>
                  </p:cNvPr>
                  <p:cNvSpPr/>
                  <p:nvPr/>
                </p:nvSpPr>
                <p:spPr>
                  <a:xfrm>
                    <a:off x="7374298" y="4191592"/>
                    <a:ext cx="192826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530AD29-13CF-8914-BD86-AE259F72E0B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74298" y="4191592"/>
                    <a:ext cx="192826" cy="78304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235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116B21-7628-6DD7-4740-2BDE823C7C73}"/>
                  </a:ext>
                </a:extLst>
              </p:cNvPr>
              <p:cNvSpPr txBox="1"/>
              <p:nvPr/>
            </p:nvSpPr>
            <p:spPr>
              <a:xfrm>
                <a:off x="1534978" y="5918081"/>
                <a:ext cx="1159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,≤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116B21-7628-6DD7-4740-2BDE823C7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978" y="5918081"/>
                <a:ext cx="11593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754EA9-D36A-A9A6-F33B-D90120FE576D}"/>
                  </a:ext>
                </a:extLst>
              </p:cNvPr>
              <p:cNvSpPr txBox="1"/>
              <p:nvPr/>
            </p:nvSpPr>
            <p:spPr>
              <a:xfrm>
                <a:off x="7210391" y="3308492"/>
                <a:ext cx="21355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,≤)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754EA9-D36A-A9A6-F33B-D90120FE5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391" y="3308492"/>
                <a:ext cx="2135585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3D2690E1-B871-C423-FAD5-3E5FEF182FB7}"/>
              </a:ext>
            </a:extLst>
          </p:cNvPr>
          <p:cNvGrpSpPr/>
          <p:nvPr/>
        </p:nvGrpSpPr>
        <p:grpSpPr>
          <a:xfrm>
            <a:off x="6189320" y="4162994"/>
            <a:ext cx="735779" cy="1208019"/>
            <a:chOff x="6715580" y="5358099"/>
            <a:chExt cx="735779" cy="1208019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7EFF772-4551-040C-3E03-1327B8AFD971}"/>
                </a:ext>
              </a:extLst>
            </p:cNvPr>
            <p:cNvGrpSpPr/>
            <p:nvPr/>
          </p:nvGrpSpPr>
          <p:grpSpPr>
            <a:xfrm>
              <a:off x="6891815" y="5698318"/>
              <a:ext cx="384481" cy="867800"/>
              <a:chOff x="6857246" y="5581439"/>
              <a:chExt cx="384481" cy="867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EA5A7A85-561B-CB06-7BA5-316DA99A2BC4}"/>
                      </a:ext>
                    </a:extLst>
                  </p:cNvPr>
                  <p:cNvSpPr/>
                  <p:nvPr/>
                </p:nvSpPr>
                <p:spPr>
                  <a:xfrm>
                    <a:off x="6857246" y="5666199"/>
                    <a:ext cx="205545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EA5A7A85-561B-CB06-7BA5-316DA99A2BC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7246" y="5666199"/>
                    <a:ext cx="205545" cy="783040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740F072-D22F-F422-E3D1-520B7F151615}"/>
                      </a:ext>
                    </a:extLst>
                  </p:cNvPr>
                  <p:cNvSpPr/>
                  <p:nvPr/>
                </p:nvSpPr>
                <p:spPr>
                  <a:xfrm>
                    <a:off x="7048901" y="5581439"/>
                    <a:ext cx="192826" cy="783040"/>
                  </a:xfrm>
                  <a:prstGeom prst="rect">
                    <a:avLst/>
                  </a:prstGeom>
                  <a:solidFill>
                    <a:srgbClr val="000000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740F072-D22F-F422-E3D1-520B7F1516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48901" y="5581439"/>
                    <a:ext cx="192826" cy="783040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42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463B74F-B8FE-8478-656C-17151E4CF8F9}"/>
                </a:ext>
              </a:extLst>
            </p:cNvPr>
            <p:cNvSpPr txBox="1"/>
            <p:nvPr/>
          </p:nvSpPr>
          <p:spPr>
            <a:xfrm>
              <a:off x="6715580" y="5358099"/>
              <a:ext cx="7357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Sparse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EB96C5A-BA81-B816-53C2-3BE5CBDA3BA6}"/>
                  </a:ext>
                </a:extLst>
              </p:cNvPr>
              <p:cNvSpPr txBox="1"/>
              <p:nvPr/>
            </p:nvSpPr>
            <p:spPr>
              <a:xfrm>
                <a:off x="7300302" y="4775663"/>
                <a:ext cx="2103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,≤)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EB96C5A-BA81-B816-53C2-3BE5CBDA3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302" y="4775663"/>
                <a:ext cx="2103525" cy="369332"/>
              </a:xfrm>
              <a:prstGeom prst="rect">
                <a:avLst/>
              </a:prstGeom>
              <a:blipFill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TextBox 99">
            <a:extLst>
              <a:ext uri="{FF2B5EF4-FFF2-40B4-BE49-F238E27FC236}">
                <a16:creationId xmlns:a16="http://schemas.microsoft.com/office/drawing/2014/main" id="{06592E01-E7AD-7D2F-8A61-59AE4E169EAB}"/>
              </a:ext>
            </a:extLst>
          </p:cNvPr>
          <p:cNvSpPr txBox="1"/>
          <p:nvPr/>
        </p:nvSpPr>
        <p:spPr>
          <a:xfrm>
            <a:off x="3773218" y="6074142"/>
            <a:ext cx="570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Assumptions untenable at Planck scale: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no consistent </a:t>
            </a:r>
            <a:r>
              <a:rPr lang="en-US" b="1" dirty="0">
                <a:solidFill>
                  <a:srgbClr val="FF0000"/>
                </a:solidFill>
              </a:rPr>
              <a:t>ordering</a:t>
            </a:r>
            <a:r>
              <a:rPr lang="en-US" dirty="0">
                <a:solidFill>
                  <a:srgbClr val="FF0000"/>
                </a:solidFill>
              </a:rPr>
              <a:t>: no “objective” “before” and “after”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745845-49E2-0B26-20C9-2B8BCF45A6F0}"/>
              </a:ext>
            </a:extLst>
          </p:cNvPr>
          <p:cNvSpPr txBox="1"/>
          <p:nvPr/>
        </p:nvSpPr>
        <p:spPr>
          <a:xfrm>
            <a:off x="9016715" y="1737334"/>
            <a:ext cx="292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Numbers defined by metrological assumptions,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NOT by ontological assumptions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D9329FD-AAE4-D8EB-3894-D90321F1F9E0}"/>
              </a:ext>
            </a:extLst>
          </p:cNvPr>
          <p:cNvSpPr txBox="1"/>
          <p:nvPr/>
        </p:nvSpPr>
        <p:spPr>
          <a:xfrm>
            <a:off x="9843273" y="2930114"/>
            <a:ext cx="2176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The hard part is to recover ordering. After that, recovering reals and integers is simple.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EE2781-BAA6-AA7F-5EDF-32ACA67CBF13}"/>
              </a:ext>
            </a:extLst>
          </p:cNvPr>
          <p:cNvSpPr txBox="1"/>
          <p:nvPr/>
        </p:nvSpPr>
        <p:spPr>
          <a:xfrm>
            <a:off x="9316255" y="375848"/>
            <a:ext cx="27424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i="1" dirty="0">
                <a:effectLst/>
              </a:rPr>
              <a:t>Phys. Scr.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95</a:t>
            </a:r>
            <a:r>
              <a:rPr lang="en-US" dirty="0">
                <a:effectLst/>
              </a:rPr>
              <a:t> 084003 (2020)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267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CDA25-F28F-4ED5-8ED3-B1CABE26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7D5C2-5184-47FD-A8ED-02B581C5EECA}"/>
              </a:ext>
            </a:extLst>
          </p:cNvPr>
          <p:cNvSpPr txBox="1"/>
          <p:nvPr/>
        </p:nvSpPr>
        <p:spPr>
          <a:xfrm>
            <a:off x="174380" y="973911"/>
            <a:ext cx="1184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reference</a:t>
            </a:r>
            <a:r>
              <a:rPr lang="en-US" sz="2400" dirty="0"/>
              <a:t> (e.g. a tick of a clock) is something that allows us to distinguish between a before and an after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How do we formally model a quantity?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AF9B71-3938-460A-D4A0-37FA25BDD25B}"/>
                  </a:ext>
                </a:extLst>
              </p:cNvPr>
              <p:cNvSpPr txBox="1"/>
              <p:nvPr/>
            </p:nvSpPr>
            <p:spPr>
              <a:xfrm>
                <a:off x="5065819" y="1573867"/>
                <a:ext cx="638163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Mathematically, it is a triple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400" dirty="0"/>
                  <a:t> such that: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 are verifiable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 reference has an extent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 ⊥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it’s not before or after, it is on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∧¬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it’s before and after, it is on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AF9B71-3938-460A-D4A0-37FA25BDD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819" y="1573867"/>
                <a:ext cx="6381631" cy="1938992"/>
              </a:xfrm>
              <a:prstGeom prst="rect">
                <a:avLst/>
              </a:prstGeom>
              <a:blipFill>
                <a:blip r:embed="rId2"/>
                <a:stretch>
                  <a:fillRect l="-1433" t="-2516" r="-114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1B7BE96A-E239-36C2-CF55-9CCB96F25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320382"/>
              </p:ext>
            </p:extLst>
          </p:nvPr>
        </p:nvGraphicFramePr>
        <p:xfrm>
          <a:off x="6466327" y="3911794"/>
          <a:ext cx="269451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172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898172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898172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0439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250277"/>
                  </a:ext>
                </a:extLst>
              </a:tr>
              <a:tr h="334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0633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2C24B45-B957-CD84-544E-8985506EDDF4}"/>
              </a:ext>
            </a:extLst>
          </p:cNvPr>
          <p:cNvGrpSpPr/>
          <p:nvPr/>
        </p:nvGrpSpPr>
        <p:grpSpPr>
          <a:xfrm>
            <a:off x="1167050" y="2227225"/>
            <a:ext cx="2678924" cy="2744986"/>
            <a:chOff x="7978180" y="2536463"/>
            <a:chExt cx="2678924" cy="274498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409800-FB73-9C45-CAF2-CFCBFE97C7D7}"/>
                </a:ext>
              </a:extLst>
            </p:cNvPr>
            <p:cNvSpPr/>
            <p:nvPr/>
          </p:nvSpPr>
          <p:spPr>
            <a:xfrm>
              <a:off x="9224017" y="2721129"/>
              <a:ext cx="325968" cy="25603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                                      on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3C83521-FABF-AC68-F825-685AE994986F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D80D78A-E832-56BE-BADD-31DD6820852F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5F4657-5C6E-D3BB-E940-ACC90E5BE5DE}"/>
                </a:ext>
              </a:extLst>
            </p:cNvPr>
            <p:cNvSpPr txBox="1"/>
            <p:nvPr/>
          </p:nvSpPr>
          <p:spPr>
            <a:xfrm>
              <a:off x="8110892" y="253646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DD86FA-ADA7-27AE-5AAE-E4A741DCF29C}"/>
                </a:ext>
              </a:extLst>
            </p:cNvPr>
            <p:cNvSpPr txBox="1"/>
            <p:nvPr/>
          </p:nvSpPr>
          <p:spPr>
            <a:xfrm>
              <a:off x="9815061" y="253646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B8E987F-BC04-D913-3D95-9E98BA1B1268}"/>
                </a:ext>
              </a:extLst>
            </p:cNvPr>
            <p:cNvSpPr/>
            <p:nvPr/>
          </p:nvSpPr>
          <p:spPr>
            <a:xfrm>
              <a:off x="8290165" y="308518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A263DB3-9484-E904-55F6-1D86F8E09725}"/>
                </a:ext>
              </a:extLst>
            </p:cNvPr>
            <p:cNvSpPr/>
            <p:nvPr/>
          </p:nvSpPr>
          <p:spPr>
            <a:xfrm>
              <a:off x="9290305" y="3449900"/>
              <a:ext cx="182880" cy="32978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1A5BE53-30EC-02F6-4210-2ECFB4788823}"/>
                </a:ext>
              </a:extLst>
            </p:cNvPr>
            <p:cNvSpPr/>
            <p:nvPr/>
          </p:nvSpPr>
          <p:spPr>
            <a:xfrm>
              <a:off x="9109287" y="4973385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BA943B-A4C2-3851-FE1C-2FC351A71415}"/>
                </a:ext>
              </a:extLst>
            </p:cNvPr>
            <p:cNvSpPr/>
            <p:nvPr/>
          </p:nvSpPr>
          <p:spPr>
            <a:xfrm>
              <a:off x="9390485" y="4608668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A46762C-C396-C680-6507-7B79EDB86F5F}"/>
                </a:ext>
              </a:extLst>
            </p:cNvPr>
            <p:cNvSpPr/>
            <p:nvPr/>
          </p:nvSpPr>
          <p:spPr>
            <a:xfrm>
              <a:off x="8807237" y="4243950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5430686-BA3C-40E2-6C1B-13FE0AB19B0C}"/>
                </a:ext>
              </a:extLst>
            </p:cNvPr>
            <p:cNvSpPr/>
            <p:nvPr/>
          </p:nvSpPr>
          <p:spPr>
            <a:xfrm>
              <a:off x="9887134" y="387923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42AEC46-0F0D-F10B-0996-DA19011B3310}"/>
              </a:ext>
            </a:extLst>
          </p:cNvPr>
          <p:cNvSpPr txBox="1"/>
          <p:nvPr/>
        </p:nvSpPr>
        <p:spPr>
          <a:xfrm>
            <a:off x="119730" y="5251707"/>
            <a:ext cx="6317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The experimental domain for a quantity is a collection of references</a:t>
            </a:r>
          </a:p>
        </p:txBody>
      </p:sp>
    </p:spTree>
    <p:extLst>
      <p:ext uri="{BB962C8B-B14F-4D97-AF65-F5344CB8AC3E}">
        <p14:creationId xmlns:p14="http://schemas.microsoft.com/office/powerpoint/2010/main" val="530453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67C8DA-D7D0-AEDE-9483-F165FBF4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C27794-C2F0-9AE4-AC45-21EA6145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2E822-169D-57D2-67B6-5365B98FE97B}"/>
              </a:ext>
            </a:extLst>
          </p:cNvPr>
          <p:cNvSpPr txBox="1"/>
          <p:nvPr/>
        </p:nvSpPr>
        <p:spPr>
          <a:xfrm>
            <a:off x="1342008" y="653033"/>
            <a:ext cx="9507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</a:rPr>
              <a:t>Imagine collecting the references of all possible clocks into a single logical structure. What are the necessary and sufficient conditions such that they identify a point on the real line?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9BFEC-FC83-BB7E-6E81-9F83C5BC1A90}"/>
              </a:ext>
            </a:extLst>
          </p:cNvPr>
          <p:cNvSpPr txBox="1"/>
          <p:nvPr/>
        </p:nvSpPr>
        <p:spPr>
          <a:xfrm>
            <a:off x="1342008" y="3202437"/>
            <a:ext cx="9507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Intuitively, we would need clocks at higher and higher resolutions, all perfectly synchronized, …</a:t>
            </a:r>
          </a:p>
        </p:txBody>
      </p:sp>
    </p:spTree>
    <p:extLst>
      <p:ext uri="{BB962C8B-B14F-4D97-AF65-F5344CB8AC3E}">
        <p14:creationId xmlns:p14="http://schemas.microsoft.com/office/powerpoint/2010/main" val="1636549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B5AA6-6A80-288A-ED2F-2D37DC91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system for physics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DE5CE-856F-8A80-6672-9263A28E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0D31A-7194-8549-3919-40BFFC3B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9A0D7E-ADCC-88CA-5217-A37B1824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16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9FA0-9795-4327-A692-EE1EBFD0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717951"/>
          </a:xfrm>
        </p:spPr>
        <p:txBody>
          <a:bodyPr/>
          <a:lstStyle/>
          <a:p>
            <a:r>
              <a:rPr lang="en-US" dirty="0"/>
              <a:t>1. Strict references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1B341-55C6-4E18-862D-BECB09273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FFBAF-67CE-4F3D-A474-93CC7757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80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63CC82-9E0F-4C0F-9CC3-01E846C7C3CB}"/>
              </a:ext>
            </a:extLst>
          </p:cNvPr>
          <p:cNvSpPr/>
          <p:nvPr/>
        </p:nvSpPr>
        <p:spPr>
          <a:xfrm>
            <a:off x="9224017" y="2721129"/>
            <a:ext cx="325968" cy="14630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                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4A45BB-8394-4719-9715-42FCD158A70C}"/>
              </a:ext>
            </a:extLst>
          </p:cNvPr>
          <p:cNvCxnSpPr/>
          <p:nvPr/>
        </p:nvCxnSpPr>
        <p:spPr>
          <a:xfrm flipH="1">
            <a:off x="7978180" y="2998911"/>
            <a:ext cx="106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47F661-4F74-466D-AAD8-D09857ED64D2}"/>
              </a:ext>
            </a:extLst>
          </p:cNvPr>
          <p:cNvCxnSpPr/>
          <p:nvPr/>
        </p:nvCxnSpPr>
        <p:spPr>
          <a:xfrm>
            <a:off x="9671683" y="2998911"/>
            <a:ext cx="985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5C3DFD-469C-4AC2-B8FE-3778BF023DF8}"/>
              </a:ext>
            </a:extLst>
          </p:cNvPr>
          <p:cNvSpPr txBox="1"/>
          <p:nvPr/>
        </p:nvSpPr>
        <p:spPr>
          <a:xfrm>
            <a:off x="8110892" y="2536463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50BCC-20AA-4149-8AEB-C96F256964B0}"/>
              </a:ext>
            </a:extLst>
          </p:cNvPr>
          <p:cNvSpPr txBox="1"/>
          <p:nvPr/>
        </p:nvSpPr>
        <p:spPr>
          <a:xfrm>
            <a:off x="9815061" y="2536463"/>
            <a:ext cx="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4DCF7F-FA07-4566-BF33-B416B449E2B2}"/>
              </a:ext>
            </a:extLst>
          </p:cNvPr>
          <p:cNvGraphicFramePr>
            <a:graphicFrameLocks noGrp="1"/>
          </p:cNvGraphicFramePr>
          <p:nvPr/>
        </p:nvGraphicFramePr>
        <p:xfrm>
          <a:off x="2169256" y="2721134"/>
          <a:ext cx="34974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820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42085A5A-A6AE-4934-9880-9395A2568EAA}"/>
              </a:ext>
            </a:extLst>
          </p:cNvPr>
          <p:cNvSpPr/>
          <p:nvPr/>
        </p:nvSpPr>
        <p:spPr>
          <a:xfrm>
            <a:off x="8473439" y="3085182"/>
            <a:ext cx="160021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1543DB-E77E-4C50-AA6B-CBD16653C609}"/>
              </a:ext>
            </a:extLst>
          </p:cNvPr>
          <p:cNvSpPr/>
          <p:nvPr/>
        </p:nvSpPr>
        <p:spPr>
          <a:xfrm>
            <a:off x="9290305" y="3449900"/>
            <a:ext cx="182880" cy="32978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A4C109-E116-40A1-8BDB-CA077901B896}"/>
              </a:ext>
            </a:extLst>
          </p:cNvPr>
          <p:cNvSpPr/>
          <p:nvPr/>
        </p:nvSpPr>
        <p:spPr>
          <a:xfrm>
            <a:off x="10140542" y="3879232"/>
            <a:ext cx="161698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E8BA7-E577-CD35-FFF2-11E366EC1909}"/>
              </a:ext>
            </a:extLst>
          </p:cNvPr>
          <p:cNvSpPr txBox="1"/>
          <p:nvPr/>
        </p:nvSpPr>
        <p:spPr>
          <a:xfrm>
            <a:off x="230819" y="1504178"/>
            <a:ext cx="1167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reference is strict if before/on/after are mutually exclusive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32A34-73E5-264E-FD5F-8284BA72058E}"/>
              </a:ext>
            </a:extLst>
          </p:cNvPr>
          <p:cNvSpPr txBox="1"/>
          <p:nvPr/>
        </p:nvSpPr>
        <p:spPr>
          <a:xfrm>
            <a:off x="230819" y="4710083"/>
            <a:ext cx="915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Physically, the extent of what we measure is assumed to be smaller than the extent of our reference</a:t>
            </a:r>
          </a:p>
        </p:txBody>
      </p:sp>
    </p:spTree>
    <p:extLst>
      <p:ext uri="{BB962C8B-B14F-4D97-AF65-F5344CB8AC3E}">
        <p14:creationId xmlns:p14="http://schemas.microsoft.com/office/powerpoint/2010/main" val="19814287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9303E-CFBF-83CC-0E5E-1E0C750C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6FD1C-CCFC-4FFA-6370-3980960F2ECE}"/>
              </a:ext>
            </a:extLst>
          </p:cNvPr>
          <p:cNvGrpSpPr/>
          <p:nvPr/>
        </p:nvGrpSpPr>
        <p:grpSpPr>
          <a:xfrm>
            <a:off x="7811108" y="1659360"/>
            <a:ext cx="2678924" cy="2949929"/>
            <a:chOff x="7978180" y="2536463"/>
            <a:chExt cx="2678924" cy="29499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35A6E4-6C33-A1DF-1BEB-DC310961552F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BB874AF-DCA9-8719-F384-D810224BC51E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00D6EB-0997-5E03-E7BE-1F89483BF14D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DF66AB-5259-DE5E-9E32-F43D449692DF}"/>
                </a:ext>
              </a:extLst>
            </p:cNvPr>
            <p:cNvSpPr txBox="1"/>
            <p:nvPr/>
          </p:nvSpPr>
          <p:spPr>
            <a:xfrm>
              <a:off x="8110892" y="253646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A22D2A-B20F-F3C1-A84E-1F92DF33888B}"/>
                </a:ext>
              </a:extLst>
            </p:cNvPr>
            <p:cNvSpPr txBox="1"/>
            <p:nvPr/>
          </p:nvSpPr>
          <p:spPr>
            <a:xfrm>
              <a:off x="9815061" y="253646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5BACC5-1C3A-3C32-F8F3-B6053EEB6E0A}"/>
              </a:ext>
            </a:extLst>
          </p:cNvPr>
          <p:cNvGrpSpPr/>
          <p:nvPr/>
        </p:nvGrpSpPr>
        <p:grpSpPr>
          <a:xfrm rot="2595187">
            <a:off x="7717483" y="1844026"/>
            <a:ext cx="2678925" cy="2765263"/>
            <a:chOff x="7978180" y="2721129"/>
            <a:chExt cx="2678925" cy="27652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A6E168-4AE2-D7C8-DD25-1AA84508B0E7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5D7F31-4CC0-B09F-D7B8-D656D429690C}"/>
                </a:ext>
              </a:extLst>
            </p:cNvPr>
            <p:cNvCxnSpPr/>
            <p:nvPr/>
          </p:nvCxnSpPr>
          <p:spPr>
            <a:xfrm flipH="1">
              <a:off x="7978180" y="548466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025A8E-E9EA-55E5-BEBD-170F4F8C7099}"/>
                </a:ext>
              </a:extLst>
            </p:cNvPr>
            <p:cNvCxnSpPr/>
            <p:nvPr/>
          </p:nvCxnSpPr>
          <p:spPr>
            <a:xfrm>
              <a:off x="9671684" y="548466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CA8BD7-C76B-874B-F1E2-38E6EE5B079C}"/>
                </a:ext>
              </a:extLst>
            </p:cNvPr>
            <p:cNvSpPr txBox="1"/>
            <p:nvPr/>
          </p:nvSpPr>
          <p:spPr>
            <a:xfrm>
              <a:off x="8110892" y="502221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AFB6A-3A87-A094-29FA-6CC096FF6519}"/>
                </a:ext>
              </a:extLst>
            </p:cNvPr>
            <p:cNvSpPr txBox="1"/>
            <p:nvPr/>
          </p:nvSpPr>
          <p:spPr>
            <a:xfrm>
              <a:off x="9815061" y="502221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673915"/>
            <a:ext cx="6915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Without further constraints, references would not lead to a linear order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09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903618"/>
                  </p:ext>
                </p:extLst>
              </p:nvPr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94" t="-1667" r="-20208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98" t="-1667" r="-103497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667" r="-2778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100000" r="-30208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203333" r="-30208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303333" r="-30208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94030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9303E-CFBF-83CC-0E5E-1E0C750C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82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692458" y="1354315"/>
            <a:ext cx="6915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fact that a reference is “before” or “after” another is captured by the statements’ logical relationship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09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5144069"/>
                  </p:ext>
                </p:extLst>
              </p:nvPr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94" t="-1667" r="-20208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2098" t="-1667" r="-103497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1667" r="-2778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100000" r="-30208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203333" r="-30208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✖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694" t="-303333" r="-30208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7EAE6C6-1E18-BA30-DEF0-67E0EC8631C7}"/>
              </a:ext>
            </a:extLst>
          </p:cNvPr>
          <p:cNvGrpSpPr/>
          <p:nvPr/>
        </p:nvGrpSpPr>
        <p:grpSpPr>
          <a:xfrm>
            <a:off x="7235590" y="1589069"/>
            <a:ext cx="4290637" cy="2397848"/>
            <a:chOff x="6836985" y="2783185"/>
            <a:chExt cx="4290637" cy="23978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D32BF6-D838-00A7-4155-61F4928260D5}"/>
                </a:ext>
              </a:extLst>
            </p:cNvPr>
            <p:cNvGrpSpPr/>
            <p:nvPr/>
          </p:nvGrpSpPr>
          <p:grpSpPr>
            <a:xfrm>
              <a:off x="8448698" y="2783185"/>
              <a:ext cx="2678924" cy="2397848"/>
              <a:chOff x="7978180" y="2534608"/>
              <a:chExt cx="2678924" cy="23978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F2AE94A-A051-4272-2065-20D2A2187DC7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30"/>
                    <a:ext cx="325968" cy="2211326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FF2AE94A-A051-4272-2065-20D2A2187DC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30"/>
                    <a:ext cx="325968" cy="221132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5FA73D9-2F1F-264E-15F8-F5D8AD2FBD55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CB0ED09-FF10-22E7-0F1A-0489C78793D2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9DBCA9E-C579-087B-9938-1980CE5A6DC5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096ED944-EF9F-0884-09A8-1725CA5DA560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E190541-DB12-93C7-0B63-F3C94D7C123D}"/>
                </a:ext>
              </a:extLst>
            </p:cNvPr>
            <p:cNvGrpSpPr/>
            <p:nvPr/>
          </p:nvGrpSpPr>
          <p:grpSpPr>
            <a:xfrm>
              <a:off x="6836985" y="2969707"/>
              <a:ext cx="2678925" cy="2211326"/>
              <a:chOff x="7978180" y="2721130"/>
              <a:chExt cx="2678925" cy="2211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97A9023-7812-BF41-2AD4-CF56DEAFE588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30"/>
                    <a:ext cx="325968" cy="2211326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097A9023-7812-BF41-2AD4-CF56DEAFE58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30"/>
                    <a:ext cx="325968" cy="221132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24B3F394-80A9-5EC0-F749-AADB9F1F90F4}"/>
                  </a:ext>
                </a:extLst>
              </p:cNvPr>
              <p:cNvCxnSpPr/>
              <p:nvPr/>
            </p:nvCxnSpPr>
            <p:spPr>
              <a:xfrm flipH="1">
                <a:off x="7978180" y="4932456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D633F3A-2EDE-8705-58D5-5C6BF05D91E7}"/>
                  </a:ext>
                </a:extLst>
              </p:cNvPr>
              <p:cNvCxnSpPr/>
              <p:nvPr/>
            </p:nvCxnSpPr>
            <p:spPr>
              <a:xfrm>
                <a:off x="9671684" y="4932456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CA08C1B-C6FD-4554-7ECE-6DFA7ED1ACD3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4465607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CA08C1B-C6FD-4554-7ECE-6DFA7ED1AC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4465607"/>
                    <a:ext cx="45730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B932DC7-43F9-6607-8425-3E4620D9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4473431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B932DC7-43F9-6607-8425-3E4620D984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4473431"/>
                    <a:ext cx="4678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EAB2E96-83A0-4C5B-5225-F91BCB98C3F9}"/>
              </a:ext>
            </a:extLst>
          </p:cNvPr>
          <p:cNvSpPr txBox="1"/>
          <p:nvPr/>
        </p:nvSpPr>
        <p:spPr>
          <a:xfrm>
            <a:off x="-1" y="5539166"/>
            <a:ext cx="9369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Order relationship between references is too restrictive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557332-91EA-4B92-5FB9-AF372BFDE31E}"/>
              </a:ext>
            </a:extLst>
          </p:cNvPr>
          <p:cNvCxnSpPr>
            <a:cxnSpLocks/>
          </p:cNvCxnSpPr>
          <p:nvPr/>
        </p:nvCxnSpPr>
        <p:spPr>
          <a:xfrm flipH="1">
            <a:off x="8481427" y="841563"/>
            <a:ext cx="1188481" cy="800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0504A3-9DE4-1993-EA4A-D35E92F89FDE}"/>
              </a:ext>
            </a:extLst>
          </p:cNvPr>
          <p:cNvSpPr txBox="1"/>
          <p:nvPr/>
        </p:nvSpPr>
        <p:spPr>
          <a:xfrm>
            <a:off x="8616718" y="294060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the “boundaries” are ordered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E1D156-8E3F-1E91-59DE-8B58A5B9FC1F}"/>
              </a:ext>
            </a:extLst>
          </p:cNvPr>
          <p:cNvCxnSpPr>
            <a:cxnSpLocks/>
          </p:cNvCxnSpPr>
          <p:nvPr/>
        </p:nvCxnSpPr>
        <p:spPr>
          <a:xfrm flipH="1">
            <a:off x="8882897" y="841563"/>
            <a:ext cx="927218" cy="797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B9FD1CA-20FF-3DBB-DEFD-65CE2B00F4BF}"/>
              </a:ext>
            </a:extLst>
          </p:cNvPr>
          <p:cNvCxnSpPr>
            <a:cxnSpLocks/>
          </p:cNvCxnSpPr>
          <p:nvPr/>
        </p:nvCxnSpPr>
        <p:spPr>
          <a:xfrm>
            <a:off x="9935661" y="834479"/>
            <a:ext cx="178191" cy="782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4A4286-EF69-A839-62AF-64F50673FBEB}"/>
              </a:ext>
            </a:extLst>
          </p:cNvPr>
          <p:cNvCxnSpPr>
            <a:cxnSpLocks/>
          </p:cNvCxnSpPr>
          <p:nvPr/>
        </p:nvCxnSpPr>
        <p:spPr>
          <a:xfrm>
            <a:off x="10088013" y="834479"/>
            <a:ext cx="291592" cy="754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1730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9303E-CFBF-83CC-0E5E-1E0C750C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83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 Aligned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references are aligned if the before and not-after statement can be ordered by narrowness/implication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09701" y="440070"/>
            <a:ext cx="2908431" cy="3384232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/>
              <p:nvPr/>
            </p:nvSpPr>
            <p:spPr>
              <a:xfrm>
                <a:off x="470267" y="2578383"/>
                <a:ext cx="752953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For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≼¬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400" dirty="0"/>
                  <a:t>  Means that if the first statement is true</a:t>
                </a:r>
                <a:br>
                  <a:rPr lang="en-US" sz="2400" dirty="0"/>
                </a:br>
                <a:r>
                  <a:rPr lang="en-US" sz="2400" dirty="0"/>
                  <a:t>     then the second statement will be true as well</a:t>
                </a:r>
              </a:p>
              <a:p>
                <a:pPr lvl="1"/>
                <a:r>
                  <a:rPr lang="en-US" sz="2400" dirty="0"/>
                  <a:t>That is, the first statement is narrower, more specific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" y="2578383"/>
                <a:ext cx="7529532" cy="1569660"/>
              </a:xfrm>
              <a:prstGeom prst="rect">
                <a:avLst/>
              </a:prstGeom>
              <a:blipFill>
                <a:blip r:embed="rId9"/>
                <a:stretch>
                  <a:fillRect l="-1215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4845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9303E-CFBF-83CC-0E5E-1E0C750C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84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Filling the whole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443097"/>
            <a:ext cx="9423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two different references overlap, we can’t say one is before the other: we can’t fully resolve the linear order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99626" y="772344"/>
            <a:ext cx="2908431" cy="2357947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8E0169-9670-F09E-E325-7D5CBA4033BD}"/>
              </a:ext>
            </a:extLst>
          </p:cNvPr>
          <p:cNvGrpSpPr/>
          <p:nvPr/>
        </p:nvGrpSpPr>
        <p:grpSpPr>
          <a:xfrm>
            <a:off x="383039" y="2932475"/>
            <a:ext cx="4289397" cy="2164712"/>
            <a:chOff x="6836985" y="2783185"/>
            <a:chExt cx="4290637" cy="29517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CE37616-E8E7-F2BE-40A3-7D133DE1217F}"/>
                </a:ext>
              </a:extLst>
            </p:cNvPr>
            <p:cNvGrpSpPr/>
            <p:nvPr/>
          </p:nvGrpSpPr>
          <p:grpSpPr>
            <a:xfrm>
              <a:off x="8448698" y="2783185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AE34084-B26B-C454-1571-4F5E5A445084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98D053A-6F53-0BC7-74CA-C88066615BB0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CD654D8-2B7B-C186-2161-A18B8DF0D2DE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00DF7DF0-18D6-5FA8-7D94-89B2C97D1477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212DCFB4-7231-8ADD-950E-EA5F74FCE49A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637FB2-F08F-103C-12A3-0185826351CF}"/>
                </a:ext>
              </a:extLst>
            </p:cNvPr>
            <p:cNvGrpSpPr/>
            <p:nvPr/>
          </p:nvGrpSpPr>
          <p:grpSpPr>
            <a:xfrm>
              <a:off x="6836985" y="2969706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1E8961D-593A-BCC7-EE71-B9BE20DBEABA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F77DF5-D25E-018B-8C38-7DB9205F836B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584AEDC-1109-DB0E-A617-3EE11E3C5604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7EAFFD-9906-133A-37EF-82994327F744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69217C0-B1D3-7152-3E09-481250C2A828}"/>
              </a:ext>
            </a:extLst>
          </p:cNvPr>
          <p:cNvSpPr txBox="1"/>
          <p:nvPr/>
        </p:nvSpPr>
        <p:spPr>
          <a:xfrm>
            <a:off x="3834814" y="3857925"/>
            <a:ext cx="55763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Conversely, if two references don’t overlap and there can be something in between, we must be able to put a reference there</a:t>
            </a:r>
          </a:p>
        </p:txBody>
      </p:sp>
    </p:spTree>
    <p:extLst>
      <p:ext uri="{BB962C8B-B14F-4D97-AF65-F5344CB8AC3E}">
        <p14:creationId xmlns:p14="http://schemas.microsoft.com/office/powerpoint/2010/main" val="10711539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89303E-CFBF-83CC-0E5E-1E0C750C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85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3. Refinable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set of references is refinable if we can address the previous two problems and resolve the full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E13B16-7F04-8B74-68D2-BEDF0EF049F3}"/>
              </a:ext>
            </a:extLst>
          </p:cNvPr>
          <p:cNvGrpSpPr/>
          <p:nvPr/>
        </p:nvGrpSpPr>
        <p:grpSpPr>
          <a:xfrm>
            <a:off x="9034347" y="909004"/>
            <a:ext cx="2908431" cy="2631041"/>
            <a:chOff x="905733" y="3588693"/>
            <a:chExt cx="2908431" cy="2631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/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blipFill>
                  <a:blip r:embed="rId2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2DED266-E604-DAC3-659C-336F70A1B0B7}"/>
                </a:ext>
              </a:extLst>
            </p:cNvPr>
            <p:cNvCxnSpPr/>
            <p:nvPr/>
          </p:nvCxnSpPr>
          <p:spPr>
            <a:xfrm flipH="1">
              <a:off x="1135240" y="4185288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0B90EE1-D89D-D049-EFF8-1877BAAAE546}"/>
                </a:ext>
              </a:extLst>
            </p:cNvPr>
            <p:cNvCxnSpPr/>
            <p:nvPr/>
          </p:nvCxnSpPr>
          <p:spPr>
            <a:xfrm>
              <a:off x="2828743" y="4185288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/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blipFill>
                  <a:blip r:embed="rId3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/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blipFill>
                  <a:blip r:embed="rId4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/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blipFill>
                  <a:blip r:embed="rId5"/>
                  <a:stretch>
                    <a:fillRect l="-22500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905733" y="4293051"/>
              <a:ext cx="2678925" cy="192668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24F897-6A14-E0D7-CEFD-8363EF9E5086}"/>
              </a:ext>
            </a:extLst>
          </p:cNvPr>
          <p:cNvSpPr txBox="1"/>
          <p:nvPr/>
        </p:nvSpPr>
        <p:spPr>
          <a:xfrm>
            <a:off x="4015463" y="4741744"/>
            <a:ext cx="5037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If something can be found between two references, then there must be another reference in between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8FE166-7828-1AA3-9D28-75DE441830F4}"/>
              </a:ext>
            </a:extLst>
          </p:cNvPr>
          <p:cNvGrpSpPr/>
          <p:nvPr/>
        </p:nvGrpSpPr>
        <p:grpSpPr>
          <a:xfrm>
            <a:off x="306005" y="3437245"/>
            <a:ext cx="4289397" cy="2838175"/>
            <a:chOff x="7705817" y="1238062"/>
            <a:chExt cx="4289397" cy="28381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8E0169-9670-F09E-E325-7D5CBA4033BD}"/>
                </a:ext>
              </a:extLst>
            </p:cNvPr>
            <p:cNvGrpSpPr/>
            <p:nvPr/>
          </p:nvGrpSpPr>
          <p:grpSpPr>
            <a:xfrm>
              <a:off x="7705817" y="1911525"/>
              <a:ext cx="4289397" cy="2164712"/>
              <a:chOff x="6836985" y="2783185"/>
              <a:chExt cx="4290637" cy="295178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CE37616-E8E7-F2BE-40A3-7D133DE1217F}"/>
                  </a:ext>
                </a:extLst>
              </p:cNvPr>
              <p:cNvGrpSpPr/>
              <p:nvPr/>
            </p:nvGrpSpPr>
            <p:grpSpPr>
              <a:xfrm>
                <a:off x="8448698" y="2783185"/>
                <a:ext cx="2678924" cy="2951784"/>
                <a:chOff x="7978180" y="2534608"/>
                <a:chExt cx="2678924" cy="29517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AE34084-B26B-C454-1571-4F5E5A445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t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A763CC82-9E0F-4C0F-9CC3-01E846C7C3C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89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898D053A-6F53-0BC7-74CA-C88066615BB0}"/>
                    </a:ext>
                  </a:extLst>
                </p:cNvPr>
                <p:cNvCxnSpPr/>
                <p:nvPr/>
              </p:nvCxnSpPr>
              <p:spPr>
                <a:xfrm flipH="1">
                  <a:off x="7978180" y="299891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ECD654D8-2B7B-C186-2161-A18B8DF0D2DE}"/>
                    </a:ext>
                  </a:extLst>
                </p:cNvPr>
                <p:cNvCxnSpPr/>
                <p:nvPr/>
              </p:nvCxnSpPr>
              <p:spPr>
                <a:xfrm>
                  <a:off x="9671683" y="299891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00DF7DF0-18D6-5FA8-7D94-89B2C97D14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8D5C3DFD-469C-4AC2-B8FE-3778BF023D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212DCFB4-7231-8ADD-950E-EA5F74FCE4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B950BCC-20AA-4149-8AEB-C96F256964B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6637FB2-F08F-103C-12A3-0185826351CF}"/>
                  </a:ext>
                </a:extLst>
              </p:cNvPr>
              <p:cNvGrpSpPr/>
              <p:nvPr/>
            </p:nvGrpSpPr>
            <p:grpSpPr>
              <a:xfrm>
                <a:off x="6836985" y="2969706"/>
                <a:ext cx="2678925" cy="2765263"/>
                <a:chOff x="7978180" y="2721129"/>
                <a:chExt cx="2678925" cy="27652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b"/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31E8961D-593A-BCC7-EE71-B9BE20DBEABA}"/>
                    </a:ext>
                  </a:extLst>
                </p:cNvPr>
                <p:cNvCxnSpPr/>
                <p:nvPr/>
              </p:nvCxnSpPr>
              <p:spPr>
                <a:xfrm flipH="1">
                  <a:off x="7978180" y="548466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D2F77DF5-D25E-018B-8C38-7DB9205F836B}"/>
                    </a:ext>
                  </a:extLst>
                </p:cNvPr>
                <p:cNvCxnSpPr/>
                <p:nvPr/>
              </p:nvCxnSpPr>
              <p:spPr>
                <a:xfrm>
                  <a:off x="9671684" y="548466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7584AEDC-1109-DB0E-A617-3EE11E3C56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1F2C728D-BFA8-4EA3-AB81-07970F5D53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B57EAFFD-9906-133A-37EF-82994327F7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AE94FAC-7522-4E04-918A-94DE3C9F3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/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blipFill>
                  <a:blip r:embed="rId16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07C284A-650F-5C15-4D63-AD0C3239C2AA}"/>
              </a:ext>
            </a:extLst>
          </p:cNvPr>
          <p:cNvSpPr txBox="1"/>
          <p:nvPr/>
        </p:nvSpPr>
        <p:spPr>
          <a:xfrm>
            <a:off x="306005" y="2578589"/>
            <a:ext cx="7016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If two references overlap, we can find a reference that refines the overlap</a:t>
            </a:r>
          </a:p>
        </p:txBody>
      </p:sp>
    </p:spTree>
    <p:extLst>
      <p:ext uri="{BB962C8B-B14F-4D97-AF65-F5344CB8AC3E}">
        <p14:creationId xmlns:p14="http://schemas.microsoft.com/office/powerpoint/2010/main" val="32102348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90C57-2E44-4723-8D37-F96D3A32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1552-C1B0-4E70-B78D-477693E9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86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8210F1-AB16-4B4B-B384-E46BCA385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033" y="275026"/>
          <a:ext cx="4379010" cy="28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12849120" imgH="8315280" progId="CorelPHOTOPAINT.Image.16">
                  <p:embed/>
                </p:oleObj>
              </mc:Choice>
              <mc:Fallback>
                <p:oleObj name="PHOTO-PAINT" r:id="rId2" imgW="12849120" imgH="8315280" progId="CorelPHOTOPAINT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A8210F1-AB16-4B4B-B384-E46BCA38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7033" y="275026"/>
                        <a:ext cx="4379010" cy="2825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95B9D46-8AF0-42E6-B8B8-62A26D3E2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9683" y="1381341"/>
          <a:ext cx="4379009" cy="282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12858480" imgH="8305560" progId="CorelPHOTOPAINT.Image.16">
                  <p:embed/>
                </p:oleObj>
              </mc:Choice>
              <mc:Fallback>
                <p:oleObj name="PHOTO-PAINT" r:id="rId4" imgW="12858480" imgH="8305560" progId="CorelPHOTOPAINT.Image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95B9D46-8AF0-42E6-B8B8-62A26D3E2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9683" y="1381341"/>
                        <a:ext cx="4379009" cy="282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AC6D84-C8B7-4715-BF54-309FEC075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52" y="2938949"/>
          <a:ext cx="4757576" cy="306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6" imgW="12839400" imgH="8305560" progId="CorelPHOTOPAINT.Image.16">
                  <p:embed/>
                </p:oleObj>
              </mc:Choice>
              <mc:Fallback>
                <p:oleObj name="PHOTO-PAINT" r:id="rId6" imgW="12839400" imgH="8305560" progId="CorelPHOTOPAINT.Image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AC6D84-C8B7-4715-BF54-309FEC075A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352" y="2938949"/>
                        <a:ext cx="4757576" cy="306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F0168CC-7E6B-496E-8B86-8EDD27D7B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2697" y="4236793"/>
          <a:ext cx="4698364" cy="3019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8" imgW="12858480" imgH="8286480" progId="CorelPHOTOPAINT.Image.16">
                  <p:embed/>
                </p:oleObj>
              </mc:Choice>
              <mc:Fallback>
                <p:oleObj name="PHOTO-PAINT" r:id="rId8" imgW="12858480" imgH="8286480" progId="CorelPHOTOPAINT.Image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F0168CC-7E6B-496E-8B86-8EDD27D7B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2697" y="4236793"/>
                        <a:ext cx="4698364" cy="3019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D07E64-FAF0-4398-AC5E-07AB2F477E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0817" y="0"/>
          <a:ext cx="5099566" cy="328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0" imgW="12858480" imgH="8305560" progId="CorelPHOTOPAINT.Image.16">
                  <p:embed/>
                </p:oleObj>
              </mc:Choice>
              <mc:Fallback>
                <p:oleObj name="PHOTO-PAINT" r:id="rId10" imgW="12858480" imgH="8305560" progId="CorelPHOTOPAINT.Image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D07E64-FAF0-4398-AC5E-07AB2F47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60817" y="0"/>
                        <a:ext cx="5099566" cy="3284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C17FE8F-C922-484D-ABD5-8724E5E869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4655" y="1746144"/>
          <a:ext cx="5099566" cy="3289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2" imgW="12839400" imgH="8305560" progId="CorelPHOTOPAINT.Image.16">
                  <p:embed/>
                </p:oleObj>
              </mc:Choice>
              <mc:Fallback>
                <p:oleObj name="PHOTO-PAINT" r:id="rId12" imgW="12839400" imgH="8305560" progId="CorelPHOTOPAINT.Image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C17FE8F-C922-484D-ABD5-8724E5E86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34655" y="1746144"/>
                        <a:ext cx="5099566" cy="3289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784B70A-73AF-4A78-8B7B-97426BF4FC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8173" y="3918589"/>
          <a:ext cx="5126794" cy="328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4" imgW="12849120" imgH="8267400" progId="CorelPHOTOPAINT.Image.16">
                  <p:embed/>
                </p:oleObj>
              </mc:Choice>
              <mc:Fallback>
                <p:oleObj name="PHOTO-PAINT" r:id="rId14" imgW="12849120" imgH="8267400" progId="CorelPHOTOPAINT.Image.16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784B70A-73AF-4A78-8B7B-97426BF4F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38173" y="3918589"/>
                        <a:ext cx="5126794" cy="328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84158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CDA25-F28F-4ED5-8ED3-B1CABE26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ordering theorem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4F724-C48F-46CA-BC28-9E3D893D9D95}"/>
              </a:ext>
            </a:extLst>
          </p:cNvPr>
          <p:cNvSpPr txBox="1"/>
          <p:nvPr/>
        </p:nvSpPr>
        <p:spPr>
          <a:xfrm>
            <a:off x="119730" y="1103626"/>
            <a:ext cx="1207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define an </a:t>
            </a:r>
            <a:r>
              <a:rPr lang="en-US" sz="2400" b="1" dirty="0"/>
              <a:t>ordered</a:t>
            </a:r>
            <a:r>
              <a:rPr lang="en-US" sz="2400" dirty="0"/>
              <a:t> sequence (e.g. of “instants”), the references must be (</a:t>
            </a:r>
            <a:r>
              <a:rPr lang="en-US" sz="2400" dirty="0" err="1"/>
              <a:t>nec</a:t>
            </a:r>
            <a:r>
              <a:rPr lang="en-US" sz="2400" dirty="0"/>
              <a:t>/</a:t>
            </a:r>
            <a:r>
              <a:rPr lang="en-US" sz="2400" dirty="0" err="1"/>
              <a:t>suff</a:t>
            </a:r>
            <a:r>
              <a:rPr lang="en-US" sz="2400" dirty="0"/>
              <a:t> conditions):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Strict – an event is strictly before/on/after the reference (doesn’t extend over the tick)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Aligned – shared notion of before and after (logical relationship between statements)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Refinable – overlaps can always be resolved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CCBA2-0C98-4406-B79B-2742549B4EA4}"/>
              </a:ext>
            </a:extLst>
          </p:cNvPr>
          <p:cNvSpPr txBox="1"/>
          <p:nvPr/>
        </p:nvSpPr>
        <p:spPr>
          <a:xfrm>
            <a:off x="193431" y="2883330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Additionally: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1BDF7-2BE7-4E07-91DE-E6038D0A0684}"/>
              </a:ext>
            </a:extLst>
          </p:cNvPr>
          <p:cNvSpPr txBox="1"/>
          <p:nvPr/>
        </p:nvSpPr>
        <p:spPr>
          <a:xfrm>
            <a:off x="-1" y="5203514"/>
            <a:ext cx="941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 time/space, these conditions are idealizations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/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Between any two references we can always have another reference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real numbers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blipFill>
                <a:blip r:embed="rId2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/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Only finitely many references between any two references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integers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blipFill>
                <a:blip r:embed="rId3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8416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CDA25-F28F-4ED5-8ED3-B1CABE26E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7D5C2-5184-47FD-A8ED-02B581C5EECA}"/>
              </a:ext>
            </a:extLst>
          </p:cNvPr>
          <p:cNvSpPr txBox="1"/>
          <p:nvPr/>
        </p:nvSpPr>
        <p:spPr>
          <a:xfrm>
            <a:off x="174380" y="975652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ticks of a clock have an extent and so do the events (references not strict)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this model break down?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76A23-C05C-479B-80A2-10415C940777}"/>
              </a:ext>
            </a:extLst>
          </p:cNvPr>
          <p:cNvSpPr txBox="1"/>
          <p:nvPr/>
        </p:nvSpPr>
        <p:spPr>
          <a:xfrm>
            <a:off x="193431" y="1506315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clocks have jitter, they cannot achieve perfect synchronization (references not aligned)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58182-C97B-410A-99CA-A5398A88FD74}"/>
              </a:ext>
            </a:extLst>
          </p:cNvPr>
          <p:cNvSpPr txBox="1"/>
          <p:nvPr/>
        </p:nvSpPr>
        <p:spPr>
          <a:xfrm>
            <a:off x="212482" y="2036978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cannot make clock ticks as narrow as we want (references not refinable)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C373-BAA7-4714-B0C5-D7C1E56D72BA}"/>
              </a:ext>
            </a:extLst>
          </p:cNvPr>
          <p:cNvSpPr txBox="1"/>
          <p:nvPr/>
        </p:nvSpPr>
        <p:spPr>
          <a:xfrm>
            <a:off x="-2" y="2901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 consistent </a:t>
            </a:r>
            <a:r>
              <a:rPr lang="en-US" sz="3600" b="1" dirty="0">
                <a:solidFill>
                  <a:srgbClr val="FF0000"/>
                </a:solidFill>
              </a:rPr>
              <a:t>ordering</a:t>
            </a:r>
            <a:r>
              <a:rPr lang="en-US" sz="3600" dirty="0">
                <a:solidFill>
                  <a:srgbClr val="FF0000"/>
                </a:solidFill>
              </a:rPr>
              <a:t>: no “objective” “before” and “after”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FA58D6-4DEB-46E1-A0C1-54E85E12282E}"/>
              </a:ext>
            </a:extLst>
          </p:cNvPr>
          <p:cNvSpPr txBox="1"/>
          <p:nvPr/>
        </p:nvSpPr>
        <p:spPr>
          <a:xfrm>
            <a:off x="-2" y="4683915"/>
            <a:ext cx="9268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 better understanding of space-time means creating a more realistic formal model that accounts for those failures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CE51C-68BE-4462-9222-7CAF95559F6E}"/>
              </a:ext>
            </a:extLst>
          </p:cNvPr>
          <p:cNvSpPr txBox="1"/>
          <p:nvPr/>
        </p:nvSpPr>
        <p:spPr>
          <a:xfrm>
            <a:off x="244806" y="3630665"/>
            <a:ext cx="1184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relativity, different observers measure time differently, but the order is the same. We should expect this to fail at “small” scales.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286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996B6D-B68F-81AC-CB8C-56D18141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28BF8-560D-8A5A-9A3C-4C0C813C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39889-C0FC-4EC0-EA1B-0D98D3AD697C}"/>
              </a:ext>
            </a:extLst>
          </p:cNvPr>
          <p:cNvSpPr txBox="1"/>
          <p:nvPr/>
        </p:nvSpPr>
        <p:spPr>
          <a:xfrm>
            <a:off x="4484602" y="1191342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Lack of order at small scales,</a:t>
            </a:r>
            <a:br>
              <a:rPr lang="en-US" sz="3600" dirty="0"/>
            </a:br>
            <a:r>
              <a:rPr lang="en-US" sz="3600" dirty="0"/>
              <a:t>order at large enough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8251-9B7A-7412-ED13-BC98B44BE491}"/>
              </a:ext>
            </a:extLst>
          </p:cNvPr>
          <p:cNvSpPr txBox="1"/>
          <p:nvPr/>
        </p:nvSpPr>
        <p:spPr>
          <a:xfrm>
            <a:off x="457198" y="5092826"/>
            <a:ext cx="8805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Current mathematical tools have a hard division between topology and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E4882-4542-2858-45D3-A58D10A9C932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type of models should we use?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D95ECF-2EF2-8485-360A-32779D630A1A}"/>
              </a:ext>
            </a:extLst>
          </p:cNvPr>
          <p:cNvGrpSpPr/>
          <p:nvPr/>
        </p:nvGrpSpPr>
        <p:grpSpPr>
          <a:xfrm>
            <a:off x="1241685" y="1487984"/>
            <a:ext cx="2718097" cy="2870522"/>
            <a:chOff x="1643605" y="1632030"/>
            <a:chExt cx="2718097" cy="28705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386739-982A-B3A0-73E4-15321F4B44E7}"/>
                </a:ext>
              </a:extLst>
            </p:cNvPr>
            <p:cNvSpPr/>
            <p:nvPr/>
          </p:nvSpPr>
          <p:spPr>
            <a:xfrm>
              <a:off x="1643605" y="4398380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6E9DE5-A556-1043-DBDD-D18671B7B5E7}"/>
                </a:ext>
              </a:extLst>
            </p:cNvPr>
            <p:cNvSpPr/>
            <p:nvPr/>
          </p:nvSpPr>
          <p:spPr>
            <a:xfrm>
              <a:off x="2166390" y="3856303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9635D0-D695-CAFA-BAC5-83D867573D43}"/>
                </a:ext>
              </a:extLst>
            </p:cNvPr>
            <p:cNvSpPr/>
            <p:nvPr/>
          </p:nvSpPr>
          <p:spPr>
            <a:xfrm>
              <a:off x="2689175" y="3314226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51D6D2-6B5D-EF2F-71FC-091ADDF93354}"/>
                </a:ext>
              </a:extLst>
            </p:cNvPr>
            <p:cNvSpPr/>
            <p:nvPr/>
          </p:nvSpPr>
          <p:spPr>
            <a:xfrm>
              <a:off x="3211960" y="2772149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3C518F-1918-4715-6087-467EEBAB2E50}"/>
                </a:ext>
              </a:extLst>
            </p:cNvPr>
            <p:cNvSpPr/>
            <p:nvPr/>
          </p:nvSpPr>
          <p:spPr>
            <a:xfrm>
              <a:off x="3734745" y="2230072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94FEB3-12EB-9BEC-0309-C94BAB7143D2}"/>
                </a:ext>
              </a:extLst>
            </p:cNvPr>
            <p:cNvSpPr/>
            <p:nvPr/>
          </p:nvSpPr>
          <p:spPr>
            <a:xfrm>
              <a:off x="4257530" y="1687995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A25220-F658-3D23-1966-91B92681BC4C}"/>
                </a:ext>
              </a:extLst>
            </p:cNvPr>
            <p:cNvSpPr/>
            <p:nvPr/>
          </p:nvSpPr>
          <p:spPr>
            <a:xfrm>
              <a:off x="1817225" y="3472405"/>
              <a:ext cx="914400" cy="960699"/>
            </a:xfrm>
            <a:custGeom>
              <a:avLst/>
              <a:gdLst>
                <a:gd name="connsiteX0" fmla="*/ 914400 w 914400"/>
                <a:gd name="connsiteY0" fmla="*/ 0 h 960699"/>
                <a:gd name="connsiteX1" fmla="*/ 752355 w 914400"/>
                <a:gd name="connsiteY1" fmla="*/ 694481 h 960699"/>
                <a:gd name="connsiteX2" fmla="*/ 0 w 914400"/>
                <a:gd name="connsiteY2" fmla="*/ 960699 h 96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60699">
                  <a:moveTo>
                    <a:pt x="914400" y="0"/>
                  </a:moveTo>
                  <a:cubicBezTo>
                    <a:pt x="909577" y="267182"/>
                    <a:pt x="904755" y="534365"/>
                    <a:pt x="752355" y="694481"/>
                  </a:cubicBezTo>
                  <a:cubicBezTo>
                    <a:pt x="599955" y="854597"/>
                    <a:pt x="299977" y="907648"/>
                    <a:pt x="0" y="96069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D14E4-E352-C790-7397-DE0FDD3124D1}"/>
                </a:ext>
              </a:extLst>
            </p:cNvPr>
            <p:cNvSpPr/>
            <p:nvPr/>
          </p:nvSpPr>
          <p:spPr>
            <a:xfrm>
              <a:off x="2963119" y="2419109"/>
              <a:ext cx="937549" cy="925975"/>
            </a:xfrm>
            <a:custGeom>
              <a:avLst/>
              <a:gdLst>
                <a:gd name="connsiteX0" fmla="*/ 937549 w 937549"/>
                <a:gd name="connsiteY0" fmla="*/ 0 h 925975"/>
                <a:gd name="connsiteX1" fmla="*/ 613458 w 937549"/>
                <a:gd name="connsiteY1" fmla="*/ 590309 h 925975"/>
                <a:gd name="connsiteX2" fmla="*/ 0 w 937549"/>
                <a:gd name="connsiteY2" fmla="*/ 925975 h 92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25975">
                  <a:moveTo>
                    <a:pt x="937549" y="0"/>
                  </a:moveTo>
                  <a:cubicBezTo>
                    <a:pt x="853632" y="217990"/>
                    <a:pt x="769716" y="435980"/>
                    <a:pt x="613458" y="590309"/>
                  </a:cubicBezTo>
                  <a:cubicBezTo>
                    <a:pt x="457200" y="744638"/>
                    <a:pt x="228600" y="835306"/>
                    <a:pt x="0" y="9259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1E37CC-9DCD-10E8-6B03-196EDE87C7C9}"/>
                </a:ext>
              </a:extLst>
            </p:cNvPr>
            <p:cNvSpPr/>
            <p:nvPr/>
          </p:nvSpPr>
          <p:spPr>
            <a:xfrm>
              <a:off x="2939970" y="1863524"/>
              <a:ext cx="1383402" cy="1481560"/>
            </a:xfrm>
            <a:custGeom>
              <a:avLst/>
              <a:gdLst>
                <a:gd name="connsiteX0" fmla="*/ 1365812 w 1383402"/>
                <a:gd name="connsiteY0" fmla="*/ 0 h 1481560"/>
                <a:gd name="connsiteX1" fmla="*/ 1192192 w 1383402"/>
                <a:gd name="connsiteY1" fmla="*/ 925975 h 1481560"/>
                <a:gd name="connsiteX2" fmla="*/ 0 w 1383402"/>
                <a:gd name="connsiteY2" fmla="*/ 1481560 h 148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402" h="1481560">
                  <a:moveTo>
                    <a:pt x="1365812" y="0"/>
                  </a:moveTo>
                  <a:cubicBezTo>
                    <a:pt x="1392819" y="339524"/>
                    <a:pt x="1419827" y="679048"/>
                    <a:pt x="1192192" y="925975"/>
                  </a:cubicBezTo>
                  <a:cubicBezTo>
                    <a:pt x="964557" y="1172902"/>
                    <a:pt x="482278" y="1327231"/>
                    <a:pt x="0" y="14815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A52B0E5-0AFA-4CE9-F1C4-FC6B5D201EE5}"/>
                </a:ext>
              </a:extLst>
            </p:cNvPr>
            <p:cNvSpPr/>
            <p:nvPr/>
          </p:nvSpPr>
          <p:spPr>
            <a:xfrm>
              <a:off x="2176041" y="2731625"/>
              <a:ext cx="937549" cy="995423"/>
            </a:xfrm>
            <a:custGeom>
              <a:avLst/>
              <a:gdLst>
                <a:gd name="connsiteX0" fmla="*/ 937549 w 937549"/>
                <a:gd name="connsiteY0" fmla="*/ 0 h 995423"/>
                <a:gd name="connsiteX1" fmla="*/ 277792 w 937549"/>
                <a:gd name="connsiteY1" fmla="*/ 243069 h 995423"/>
                <a:gd name="connsiteX2" fmla="*/ 0 w 937549"/>
                <a:gd name="connsiteY2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95423">
                  <a:moveTo>
                    <a:pt x="937549" y="0"/>
                  </a:moveTo>
                  <a:cubicBezTo>
                    <a:pt x="685799" y="38582"/>
                    <a:pt x="434050" y="77165"/>
                    <a:pt x="277792" y="243069"/>
                  </a:cubicBezTo>
                  <a:cubicBezTo>
                    <a:pt x="121534" y="408973"/>
                    <a:pt x="60767" y="702198"/>
                    <a:pt x="0" y="99542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D059B7-40FD-9D01-3ED4-53A75BA2AD98}"/>
                </a:ext>
              </a:extLst>
            </p:cNvPr>
            <p:cNvSpPr/>
            <p:nvPr/>
          </p:nvSpPr>
          <p:spPr>
            <a:xfrm>
              <a:off x="1713053" y="2824223"/>
              <a:ext cx="1412112" cy="1423686"/>
            </a:xfrm>
            <a:custGeom>
              <a:avLst/>
              <a:gdLst>
                <a:gd name="connsiteX0" fmla="*/ 1412112 w 1412112"/>
                <a:gd name="connsiteY0" fmla="*/ 0 h 1423686"/>
                <a:gd name="connsiteX1" fmla="*/ 289367 w 1412112"/>
                <a:gd name="connsiteY1" fmla="*/ 428263 h 1423686"/>
                <a:gd name="connsiteX2" fmla="*/ 0 w 1412112"/>
                <a:gd name="connsiteY2" fmla="*/ 1423686 h 142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112" h="1423686">
                  <a:moveTo>
                    <a:pt x="1412112" y="0"/>
                  </a:moveTo>
                  <a:cubicBezTo>
                    <a:pt x="968415" y="95491"/>
                    <a:pt x="524719" y="190982"/>
                    <a:pt x="289367" y="428263"/>
                  </a:cubicBezTo>
                  <a:cubicBezTo>
                    <a:pt x="54015" y="665544"/>
                    <a:pt x="27007" y="1044615"/>
                    <a:pt x="0" y="14236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6F1E8B-1C82-0E9E-CFDA-2CEB9F1E511C}"/>
                </a:ext>
              </a:extLst>
            </p:cNvPr>
            <p:cNvSpPr/>
            <p:nvPr/>
          </p:nvSpPr>
          <p:spPr>
            <a:xfrm>
              <a:off x="3205458" y="1632030"/>
              <a:ext cx="1077175" cy="1030147"/>
            </a:xfrm>
            <a:custGeom>
              <a:avLst/>
              <a:gdLst>
                <a:gd name="connsiteX0" fmla="*/ 1077175 w 1077175"/>
                <a:gd name="connsiteY0" fmla="*/ 0 h 1030147"/>
                <a:gd name="connsiteX1" fmla="*/ 174350 w 1077175"/>
                <a:gd name="connsiteY1" fmla="*/ 277793 h 1030147"/>
                <a:gd name="connsiteX2" fmla="*/ 729 w 1077175"/>
                <a:gd name="connsiteY2" fmla="*/ 1030147 h 10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7175" h="1030147">
                  <a:moveTo>
                    <a:pt x="1077175" y="0"/>
                  </a:moveTo>
                  <a:cubicBezTo>
                    <a:pt x="715466" y="53051"/>
                    <a:pt x="353758" y="106102"/>
                    <a:pt x="174350" y="277793"/>
                  </a:cubicBezTo>
                  <a:cubicBezTo>
                    <a:pt x="-5058" y="449484"/>
                    <a:pt x="-2165" y="739815"/>
                    <a:pt x="729" y="10301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B499C2B-2F92-41F9-8096-FCE37D5BD423}"/>
              </a:ext>
            </a:extLst>
          </p:cNvPr>
          <p:cNvSpPr txBox="1"/>
          <p:nvPr/>
        </p:nvSpPr>
        <p:spPr>
          <a:xfrm>
            <a:off x="2287255" y="2629905"/>
            <a:ext cx="738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What we can distinguish experimentally (i.e. topology) seems to be linked to how precisely we want to distinguish (i.e. geometry)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22D0F-F50F-92C0-06D6-57E8779CA604}"/>
              </a:ext>
            </a:extLst>
          </p:cNvPr>
          <p:cNvSpPr txBox="1"/>
          <p:nvPr/>
        </p:nvSpPr>
        <p:spPr>
          <a:xfrm>
            <a:off x="9688740" y="280015"/>
            <a:ext cx="219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Hard to say, but we can argue from necessity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D5E7F9-A046-B1C5-52ED-B338B2B6F2DF}"/>
              </a:ext>
            </a:extLst>
          </p:cNvPr>
          <p:cNvCxnSpPr/>
          <p:nvPr/>
        </p:nvCxnSpPr>
        <p:spPr>
          <a:xfrm flipH="1" flipV="1">
            <a:off x="9306046" y="789800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A47F90-69D1-2EB7-EE8E-37A0A3B1F8D0}"/>
              </a:ext>
            </a:extLst>
          </p:cNvPr>
          <p:cNvSpPr txBox="1"/>
          <p:nvPr/>
        </p:nvSpPr>
        <p:spPr>
          <a:xfrm>
            <a:off x="639404" y="1253094"/>
            <a:ext cx="2033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(N.B. this is a toy model, each point should have infinitely many neighbors)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0EAE58-AC43-778A-9EE4-095686894BED}"/>
              </a:ext>
            </a:extLst>
          </p:cNvPr>
          <p:cNvSpPr txBox="1"/>
          <p:nvPr/>
        </p:nvSpPr>
        <p:spPr>
          <a:xfrm>
            <a:off x="7332562" y="6263086"/>
            <a:ext cx="246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Likely need new math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B06F3D-D279-54EB-8D9A-5D435892DE95}"/>
              </a:ext>
            </a:extLst>
          </p:cNvPr>
          <p:cNvCxnSpPr/>
          <p:nvPr/>
        </p:nvCxnSpPr>
        <p:spPr>
          <a:xfrm flipH="1" flipV="1">
            <a:off x="6510760" y="6244811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67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97E982-F72A-E687-7AE6-4126697C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2F1FF-4604-CDF8-85AB-C0E0698A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9B01F-DEFF-31D6-E0CC-8512F55B8759}"/>
              </a:ext>
            </a:extLst>
          </p:cNvPr>
          <p:cNvSpPr txBox="1"/>
          <p:nvPr/>
        </p:nvSpPr>
        <p:spPr>
          <a:xfrm>
            <a:off x="301048" y="234830"/>
            <a:ext cx="36516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Formal system: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A5A57-AC92-06E6-F13A-955A74F36AD5}"/>
              </a:ext>
            </a:extLst>
          </p:cNvPr>
          <p:cNvSpPr txBox="1"/>
          <p:nvPr/>
        </p:nvSpPr>
        <p:spPr>
          <a:xfrm>
            <a:off x="1410957" y="3660119"/>
            <a:ext cx="37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Symbols and rules to write sentences in the formal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EB626-8356-5952-3E51-77257E635BD4}"/>
              </a:ext>
            </a:extLst>
          </p:cNvPr>
          <p:cNvSpPr txBox="1"/>
          <p:nvPr/>
        </p:nvSpPr>
        <p:spPr>
          <a:xfrm>
            <a:off x="1410956" y="5344868"/>
            <a:ext cx="391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Statements about primitive objects that are to be taken as true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F5ADC-DA3C-01E2-061D-3E93BC077772}"/>
              </a:ext>
            </a:extLst>
          </p:cNvPr>
          <p:cNvSpPr txBox="1"/>
          <p:nvPr/>
        </p:nvSpPr>
        <p:spPr>
          <a:xfrm>
            <a:off x="1410956" y="1985930"/>
            <a:ext cx="4251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objects that are taken as-is,</a:t>
            </a:r>
            <a:br>
              <a:rPr lang="en-US" dirty="0"/>
            </a:br>
            <a:r>
              <a:rPr lang="en-US" dirty="0"/>
              <a:t>without definition in terms of other objects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AA930C-373F-27E4-C371-3126BD931DBE}"/>
                  </a:ext>
                </a:extLst>
              </p:cNvPr>
              <p:cNvSpPr txBox="1"/>
              <p:nvPr/>
            </p:nvSpPr>
            <p:spPr>
              <a:xfrm>
                <a:off x="6451207" y="3692576"/>
                <a:ext cx="2121415" cy="678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E.g.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 for points</a:t>
                </a:r>
                <a:br>
                  <a:rPr lang="en-US" dirty="0"/>
                </a:b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bar>
                  </m:oMath>
                </a14:m>
                <a:r>
                  <a:rPr lang="en-US" dirty="0"/>
                  <a:t> for segment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AA930C-373F-27E4-C371-3126BD9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207" y="3692576"/>
                <a:ext cx="2121415" cy="678968"/>
              </a:xfrm>
              <a:prstGeom prst="rect">
                <a:avLst/>
              </a:prstGeom>
              <a:blipFill>
                <a:blip r:embed="rId2"/>
                <a:stretch>
                  <a:fillRect l="-2299" t="-5405" r="-2299" b="-14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D5C6E56-33DE-25FF-BE83-BAB19193A0BB}"/>
              </a:ext>
            </a:extLst>
          </p:cNvPr>
          <p:cNvSpPr txBox="1"/>
          <p:nvPr/>
        </p:nvSpPr>
        <p:spPr>
          <a:xfrm>
            <a:off x="6489551" y="2041586"/>
            <a:ext cx="20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E.g. Points and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1CBEB0-5341-2970-CBF8-0C22B298696C}"/>
              </a:ext>
            </a:extLst>
          </p:cNvPr>
          <p:cNvSpPr txBox="1"/>
          <p:nvPr/>
        </p:nvSpPr>
        <p:spPr>
          <a:xfrm>
            <a:off x="6047571" y="5308868"/>
            <a:ext cx="292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E.g. Given two points,</a:t>
            </a:r>
            <a:br>
              <a:rPr lang="en-US" dirty="0"/>
            </a:br>
            <a:r>
              <a:rPr lang="en-US" dirty="0"/>
              <a:t>there is a line that joins them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262EF-90E6-58EC-4D71-F0C69786BFB8}"/>
              </a:ext>
            </a:extLst>
          </p:cNvPr>
          <p:cNvSpPr txBox="1"/>
          <p:nvPr/>
        </p:nvSpPr>
        <p:spPr>
          <a:xfrm>
            <a:off x="921923" y="1137313"/>
            <a:ext cx="3030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primitive notions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D5D73-7840-6A70-3536-A1427C7B9266}"/>
              </a:ext>
            </a:extLst>
          </p:cNvPr>
          <p:cNvSpPr txBox="1"/>
          <p:nvPr/>
        </p:nvSpPr>
        <p:spPr>
          <a:xfrm>
            <a:off x="921923" y="2989727"/>
            <a:ext cx="288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formal language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E040F-BE3F-E0AE-DA7A-59A8E24C000D}"/>
              </a:ext>
            </a:extLst>
          </p:cNvPr>
          <p:cNvSpPr txBox="1"/>
          <p:nvPr/>
        </p:nvSpPr>
        <p:spPr>
          <a:xfrm>
            <a:off x="921923" y="4663418"/>
            <a:ext cx="1355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axioms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E78B6-C0F4-60C8-32E4-BB9BFADC9ABB}"/>
              </a:ext>
            </a:extLst>
          </p:cNvPr>
          <p:cNvSpPr txBox="1"/>
          <p:nvPr/>
        </p:nvSpPr>
        <p:spPr>
          <a:xfrm>
            <a:off x="5445714" y="1064067"/>
            <a:ext cx="4202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e.g. Euclidean geometry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828A09-B524-F96D-C0C6-49DCF6D12167}"/>
              </a:ext>
            </a:extLst>
          </p:cNvPr>
          <p:cNvGrpSpPr/>
          <p:nvPr/>
        </p:nvGrpSpPr>
        <p:grpSpPr>
          <a:xfrm>
            <a:off x="9641694" y="1340012"/>
            <a:ext cx="2176438" cy="1772479"/>
            <a:chOff x="9363740" y="1722088"/>
            <a:chExt cx="2176438" cy="177247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5CB8CF-FC20-392C-B1D5-8EEECFC641E7}"/>
                </a:ext>
              </a:extLst>
            </p:cNvPr>
            <p:cNvCxnSpPr/>
            <p:nvPr/>
          </p:nvCxnSpPr>
          <p:spPr>
            <a:xfrm flipV="1">
              <a:off x="9363740" y="2632261"/>
              <a:ext cx="2176438" cy="3484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9C640E4-1008-C51C-7AC6-C93BD64B2A2D}"/>
                </a:ext>
              </a:extLst>
            </p:cNvPr>
            <p:cNvCxnSpPr/>
            <p:nvPr/>
          </p:nvCxnSpPr>
          <p:spPr>
            <a:xfrm flipV="1">
              <a:off x="9484242" y="1722088"/>
              <a:ext cx="1013637" cy="17724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B29DDB-D94F-9D6C-248E-5B2291922067}"/>
                </a:ext>
              </a:extLst>
            </p:cNvPr>
            <p:cNvSpPr/>
            <p:nvPr/>
          </p:nvSpPr>
          <p:spPr>
            <a:xfrm>
              <a:off x="10473224" y="2219164"/>
              <a:ext cx="49619" cy="496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5C3C27-AA9C-5718-C6CB-CE37596BA2A1}"/>
                </a:ext>
              </a:extLst>
            </p:cNvPr>
            <p:cNvSpPr/>
            <p:nvPr/>
          </p:nvSpPr>
          <p:spPr>
            <a:xfrm>
              <a:off x="11174616" y="2659219"/>
              <a:ext cx="49619" cy="496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68D534-F84C-7CCC-9948-5E87BDEECAEA}"/>
                </a:ext>
              </a:extLst>
            </p:cNvPr>
            <p:cNvSpPr/>
            <p:nvPr/>
          </p:nvSpPr>
          <p:spPr>
            <a:xfrm>
              <a:off x="9798760" y="2884227"/>
              <a:ext cx="49619" cy="496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0663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3C4A15-1C3D-2A05-66D0-CF5F75C0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3F3A16-696B-5671-B5C2-91C55FDD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3008D-F7BD-3D6F-9B65-9FEB955FB9C1}"/>
              </a:ext>
            </a:extLst>
          </p:cNvPr>
          <p:cNvSpPr txBox="1"/>
          <p:nvPr/>
        </p:nvSpPr>
        <p:spPr>
          <a:xfrm>
            <a:off x="-2" y="247146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intuition is based on the idea that the continuum is like the discrete but “with more points”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0C706-20D6-A46A-1420-8335ABBBEE57}"/>
              </a:ext>
            </a:extLst>
          </p:cNvPr>
          <p:cNvSpPr txBox="1"/>
          <p:nvPr/>
        </p:nvSpPr>
        <p:spPr>
          <a:xfrm>
            <a:off x="-2" y="596696"/>
            <a:ext cx="1219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Our reasoning contradicts the expectations of many that time is simply “discrete” at the smallest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09009-9D31-A264-9DB2-14AC09A3C2AB}"/>
              </a:ext>
            </a:extLst>
          </p:cNvPr>
          <p:cNvSpPr txBox="1"/>
          <p:nvPr/>
        </p:nvSpPr>
        <p:spPr>
          <a:xfrm>
            <a:off x="831275" y="4276779"/>
            <a:ext cx="735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This idea (though extremely common in physics) is flawed</a:t>
            </a:r>
          </a:p>
        </p:txBody>
      </p:sp>
    </p:spTree>
    <p:extLst>
      <p:ext uri="{BB962C8B-B14F-4D97-AF65-F5344CB8AC3E}">
        <p14:creationId xmlns:p14="http://schemas.microsoft.com/office/powerpoint/2010/main" val="40272298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38806E-CEC9-DA60-5037-2606192A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Gabriele Carcassi - Physics Department - University of Michigan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DA5E0-2EAB-0E63-CA16-EB41FED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0F681-64CD-7F87-7023-CB8F0B587D3D}"/>
              </a:ext>
            </a:extLst>
          </p:cNvPr>
          <p:cNvSpPr txBox="1"/>
          <p:nvPr/>
        </p:nvSpPr>
        <p:spPr>
          <a:xfrm>
            <a:off x="367645" y="358219"/>
            <a:ext cx="4087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Topology of the reals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619A32-4661-3776-F4E6-00A19E03B020}"/>
              </a:ext>
            </a:extLst>
          </p:cNvPr>
          <p:cNvCxnSpPr/>
          <p:nvPr/>
        </p:nvCxnSpPr>
        <p:spPr>
          <a:xfrm>
            <a:off x="1668544" y="2064470"/>
            <a:ext cx="93136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7F6173-5448-BF38-6280-136EBA0859EF}"/>
              </a:ext>
            </a:extLst>
          </p:cNvPr>
          <p:cNvCxnSpPr>
            <a:cxnSpLocks/>
          </p:cNvCxnSpPr>
          <p:nvPr/>
        </p:nvCxnSpPr>
        <p:spPr>
          <a:xfrm>
            <a:off x="5684363" y="1074656"/>
            <a:ext cx="641022" cy="876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757060-B2BC-687C-E47A-14A00F7E96A9}"/>
              </a:ext>
            </a:extLst>
          </p:cNvPr>
          <p:cNvSpPr txBox="1"/>
          <p:nvPr/>
        </p:nvSpPr>
        <p:spPr>
          <a:xfrm>
            <a:off x="4813955" y="705324"/>
            <a:ext cx="2493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set – open interval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8F034-38A8-02DF-82D1-8B18734C5209}"/>
              </a:ext>
            </a:extLst>
          </p:cNvPr>
          <p:cNvSpPr txBox="1"/>
          <p:nvPr/>
        </p:nvSpPr>
        <p:spPr>
          <a:xfrm>
            <a:off x="881605" y="2662636"/>
            <a:ext cx="5454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No contingent decidable statements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5BE01D-2835-4F84-5E47-AADD4723FE83}"/>
              </a:ext>
            </a:extLst>
          </p:cNvPr>
          <p:cNvSpPr txBox="1"/>
          <p:nvPr/>
        </p:nvSpPr>
        <p:spPr>
          <a:xfrm>
            <a:off x="367644" y="3621728"/>
            <a:ext cx="469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Topology of the integers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7C1E2-42EE-8787-4CA9-BFC91BC0F766}"/>
              </a:ext>
            </a:extLst>
          </p:cNvPr>
          <p:cNvSpPr/>
          <p:nvPr/>
        </p:nvSpPr>
        <p:spPr>
          <a:xfrm>
            <a:off x="171724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AB830B-1115-C22A-18F4-8EFF657579A7}"/>
              </a:ext>
            </a:extLst>
          </p:cNvPr>
          <p:cNvSpPr/>
          <p:nvPr/>
        </p:nvSpPr>
        <p:spPr>
          <a:xfrm>
            <a:off x="208046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AD086B-3741-46BE-C2DE-752B7AC683F6}"/>
              </a:ext>
            </a:extLst>
          </p:cNvPr>
          <p:cNvSpPr/>
          <p:nvPr/>
        </p:nvSpPr>
        <p:spPr>
          <a:xfrm>
            <a:off x="244368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C18FAA-3C70-10DC-3B09-7B6D124DEBBD}"/>
              </a:ext>
            </a:extLst>
          </p:cNvPr>
          <p:cNvSpPr/>
          <p:nvPr/>
        </p:nvSpPr>
        <p:spPr>
          <a:xfrm>
            <a:off x="280690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8EFFC5-B7D8-D68E-41CA-72AB1C53EBF8}"/>
              </a:ext>
            </a:extLst>
          </p:cNvPr>
          <p:cNvSpPr/>
          <p:nvPr/>
        </p:nvSpPr>
        <p:spPr>
          <a:xfrm>
            <a:off x="317012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D3F72F-A000-B6AB-4605-26CAD2CCD5BB}"/>
              </a:ext>
            </a:extLst>
          </p:cNvPr>
          <p:cNvSpPr/>
          <p:nvPr/>
        </p:nvSpPr>
        <p:spPr>
          <a:xfrm>
            <a:off x="353334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BCCDD2-1271-C0C1-74A8-172CF51A6031}"/>
              </a:ext>
            </a:extLst>
          </p:cNvPr>
          <p:cNvSpPr/>
          <p:nvPr/>
        </p:nvSpPr>
        <p:spPr>
          <a:xfrm>
            <a:off x="389656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165996-2E4C-4E4D-0E19-DAF5650CA731}"/>
              </a:ext>
            </a:extLst>
          </p:cNvPr>
          <p:cNvSpPr/>
          <p:nvPr/>
        </p:nvSpPr>
        <p:spPr>
          <a:xfrm>
            <a:off x="425978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FF049F-CB98-D736-62F5-51BDDC59D52D}"/>
              </a:ext>
            </a:extLst>
          </p:cNvPr>
          <p:cNvSpPr/>
          <p:nvPr/>
        </p:nvSpPr>
        <p:spPr>
          <a:xfrm>
            <a:off x="462300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2A6279-BA55-BFA9-7AE4-B4139C420985}"/>
              </a:ext>
            </a:extLst>
          </p:cNvPr>
          <p:cNvSpPr/>
          <p:nvPr/>
        </p:nvSpPr>
        <p:spPr>
          <a:xfrm>
            <a:off x="498622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DFB235-D525-0D69-AB11-4F288E34D888}"/>
              </a:ext>
            </a:extLst>
          </p:cNvPr>
          <p:cNvSpPr/>
          <p:nvPr/>
        </p:nvSpPr>
        <p:spPr>
          <a:xfrm>
            <a:off x="534944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35AB63E-6D6A-2629-6F5C-472A27E357EB}"/>
              </a:ext>
            </a:extLst>
          </p:cNvPr>
          <p:cNvSpPr/>
          <p:nvPr/>
        </p:nvSpPr>
        <p:spPr>
          <a:xfrm>
            <a:off x="571266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66FA52-41AF-0AD3-FE68-F0060E11F51D}"/>
              </a:ext>
            </a:extLst>
          </p:cNvPr>
          <p:cNvSpPr/>
          <p:nvPr/>
        </p:nvSpPr>
        <p:spPr>
          <a:xfrm>
            <a:off x="607588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C1B1A3-6719-7585-9F73-021AF3706DA1}"/>
              </a:ext>
            </a:extLst>
          </p:cNvPr>
          <p:cNvSpPr/>
          <p:nvPr/>
        </p:nvSpPr>
        <p:spPr>
          <a:xfrm>
            <a:off x="643910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206EB0-DE0B-55DE-7051-C7C47CFA6D7C}"/>
              </a:ext>
            </a:extLst>
          </p:cNvPr>
          <p:cNvSpPr/>
          <p:nvPr/>
        </p:nvSpPr>
        <p:spPr>
          <a:xfrm>
            <a:off x="680232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574436-F288-73F3-8DE6-D859189D4C4D}"/>
              </a:ext>
            </a:extLst>
          </p:cNvPr>
          <p:cNvSpPr/>
          <p:nvPr/>
        </p:nvSpPr>
        <p:spPr>
          <a:xfrm>
            <a:off x="716554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7584D3-BCD7-9387-889B-AC1FE20A0E9C}"/>
              </a:ext>
            </a:extLst>
          </p:cNvPr>
          <p:cNvSpPr/>
          <p:nvPr/>
        </p:nvSpPr>
        <p:spPr>
          <a:xfrm>
            <a:off x="752876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F38CF5C-E07E-1DF5-C479-6AD7BA8C5CCC}"/>
              </a:ext>
            </a:extLst>
          </p:cNvPr>
          <p:cNvSpPr/>
          <p:nvPr/>
        </p:nvSpPr>
        <p:spPr>
          <a:xfrm>
            <a:off x="789198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DEBA756-22B5-62A3-9BFE-78BED6E9DE72}"/>
              </a:ext>
            </a:extLst>
          </p:cNvPr>
          <p:cNvSpPr/>
          <p:nvPr/>
        </p:nvSpPr>
        <p:spPr>
          <a:xfrm>
            <a:off x="825520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E39F4FE-A2BF-E0FA-88A8-5E6D7EE7A428}"/>
              </a:ext>
            </a:extLst>
          </p:cNvPr>
          <p:cNvSpPr/>
          <p:nvPr/>
        </p:nvSpPr>
        <p:spPr>
          <a:xfrm>
            <a:off x="861842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C4DC2E-8AB8-A176-D6B5-96F31D516E82}"/>
              </a:ext>
            </a:extLst>
          </p:cNvPr>
          <p:cNvSpPr/>
          <p:nvPr/>
        </p:nvSpPr>
        <p:spPr>
          <a:xfrm>
            <a:off x="898164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DE648C9-E75F-19FD-7DAE-8CA9580BE3BE}"/>
              </a:ext>
            </a:extLst>
          </p:cNvPr>
          <p:cNvSpPr/>
          <p:nvPr/>
        </p:nvSpPr>
        <p:spPr>
          <a:xfrm>
            <a:off x="9344867" y="5318938"/>
            <a:ext cx="75415" cy="75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4DD563-DE16-E5CC-8DDC-A191F732E403}"/>
              </a:ext>
            </a:extLst>
          </p:cNvPr>
          <p:cNvSpPr txBox="1"/>
          <p:nvPr/>
        </p:nvSpPr>
        <p:spPr>
          <a:xfrm>
            <a:off x="8010134" y="368967"/>
            <a:ext cx="4087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Connected: cannot be divided into two disjoint open sets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85CB103-B077-0C44-A7A9-3149D7FC87D5}"/>
              </a:ext>
            </a:extLst>
          </p:cNvPr>
          <p:cNvGrpSpPr/>
          <p:nvPr/>
        </p:nvGrpSpPr>
        <p:grpSpPr>
          <a:xfrm>
            <a:off x="6439107" y="1932493"/>
            <a:ext cx="266285" cy="273378"/>
            <a:chOff x="6439107" y="1932493"/>
            <a:chExt cx="266285" cy="273378"/>
          </a:xfrm>
        </p:grpSpPr>
        <p:sp>
          <p:nvSpPr>
            <p:cNvPr id="52" name="Right Bracket 51">
              <a:extLst>
                <a:ext uri="{FF2B5EF4-FFF2-40B4-BE49-F238E27FC236}">
                  <a16:creationId xmlns:a16="http://schemas.microsoft.com/office/drawing/2014/main" id="{4C524A88-8430-A828-1D82-68F228EF0AB4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Bracket 53">
              <a:extLst>
                <a:ext uri="{FF2B5EF4-FFF2-40B4-BE49-F238E27FC236}">
                  <a16:creationId xmlns:a16="http://schemas.microsoft.com/office/drawing/2014/main" id="{A83386B9-4733-95D1-61EC-3DAE7B1208F2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FADA09D-E263-4AF9-FD1F-C721AE34876F}"/>
              </a:ext>
            </a:extLst>
          </p:cNvPr>
          <p:cNvCxnSpPr>
            <a:cxnSpLocks/>
          </p:cNvCxnSpPr>
          <p:nvPr/>
        </p:nvCxnSpPr>
        <p:spPr>
          <a:xfrm flipH="1" flipV="1">
            <a:off x="6629977" y="2312516"/>
            <a:ext cx="535570" cy="391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AC57C19-49B2-4EC6-A6CD-B59A1CAFC7C3}"/>
              </a:ext>
            </a:extLst>
          </p:cNvPr>
          <p:cNvSpPr txBox="1"/>
          <p:nvPr/>
        </p:nvSpPr>
        <p:spPr>
          <a:xfrm>
            <a:off x="7200347" y="2532695"/>
            <a:ext cx="112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381BF96-0C17-3B4A-51CC-B4E54FC3D725}"/>
              </a:ext>
            </a:extLst>
          </p:cNvPr>
          <p:cNvGrpSpPr/>
          <p:nvPr/>
        </p:nvGrpSpPr>
        <p:grpSpPr>
          <a:xfrm>
            <a:off x="4565279" y="1932493"/>
            <a:ext cx="266285" cy="273378"/>
            <a:chOff x="6439107" y="1932493"/>
            <a:chExt cx="266285" cy="273378"/>
          </a:xfrm>
        </p:grpSpPr>
        <p:sp>
          <p:nvSpPr>
            <p:cNvPr id="64" name="Right Bracket 63">
              <a:extLst>
                <a:ext uri="{FF2B5EF4-FFF2-40B4-BE49-F238E27FC236}">
                  <a16:creationId xmlns:a16="http://schemas.microsoft.com/office/drawing/2014/main" id="{F547B679-5EDD-D402-6AD8-1E453F0F9E09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ight Bracket 64">
              <a:extLst>
                <a:ext uri="{FF2B5EF4-FFF2-40B4-BE49-F238E27FC236}">
                  <a16:creationId xmlns:a16="http://schemas.microsoft.com/office/drawing/2014/main" id="{70D62D99-D8A0-5BA9-82FF-A2CDD16E5578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62A12D-A1FD-4DE5-E76C-33E07B001430}"/>
              </a:ext>
            </a:extLst>
          </p:cNvPr>
          <p:cNvGrpSpPr/>
          <p:nvPr/>
        </p:nvGrpSpPr>
        <p:grpSpPr>
          <a:xfrm>
            <a:off x="2790211" y="1932493"/>
            <a:ext cx="266285" cy="273378"/>
            <a:chOff x="6439107" y="1932493"/>
            <a:chExt cx="266285" cy="273378"/>
          </a:xfrm>
        </p:grpSpPr>
        <p:sp>
          <p:nvSpPr>
            <p:cNvPr id="67" name="Right Bracket 66">
              <a:extLst>
                <a:ext uri="{FF2B5EF4-FFF2-40B4-BE49-F238E27FC236}">
                  <a16:creationId xmlns:a16="http://schemas.microsoft.com/office/drawing/2014/main" id="{DCC10492-D030-602A-5D0E-A83BF6CF1E1F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Bracket 67">
              <a:extLst>
                <a:ext uri="{FF2B5EF4-FFF2-40B4-BE49-F238E27FC236}">
                  <a16:creationId xmlns:a16="http://schemas.microsoft.com/office/drawing/2014/main" id="{46980492-8F63-8137-EDA7-8BDDD7FE66C2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966B33-A257-84F1-6B70-99BE0AEA7336}"/>
              </a:ext>
            </a:extLst>
          </p:cNvPr>
          <p:cNvGrpSpPr/>
          <p:nvPr/>
        </p:nvGrpSpPr>
        <p:grpSpPr>
          <a:xfrm>
            <a:off x="5511102" y="1932493"/>
            <a:ext cx="266285" cy="273378"/>
            <a:chOff x="6439107" y="1932493"/>
            <a:chExt cx="266285" cy="273378"/>
          </a:xfrm>
        </p:grpSpPr>
        <p:sp>
          <p:nvSpPr>
            <p:cNvPr id="70" name="Right Bracket 69">
              <a:extLst>
                <a:ext uri="{FF2B5EF4-FFF2-40B4-BE49-F238E27FC236}">
                  <a16:creationId xmlns:a16="http://schemas.microsoft.com/office/drawing/2014/main" id="{D2709217-3AD1-4E17-2D9D-9216FB620909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ight Bracket 70">
              <a:extLst>
                <a:ext uri="{FF2B5EF4-FFF2-40B4-BE49-F238E27FC236}">
                  <a16:creationId xmlns:a16="http://schemas.microsoft.com/office/drawing/2014/main" id="{A255E19B-C01E-CD5A-DAB7-CBCF57710A47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325121F-4894-4A4F-323D-44E529BE06DE}"/>
              </a:ext>
            </a:extLst>
          </p:cNvPr>
          <p:cNvGrpSpPr/>
          <p:nvPr/>
        </p:nvGrpSpPr>
        <p:grpSpPr>
          <a:xfrm>
            <a:off x="5984609" y="1932493"/>
            <a:ext cx="266285" cy="273378"/>
            <a:chOff x="6439107" y="1932493"/>
            <a:chExt cx="266285" cy="273378"/>
          </a:xfrm>
        </p:grpSpPr>
        <p:sp>
          <p:nvSpPr>
            <p:cNvPr id="73" name="Right Bracket 72">
              <a:extLst>
                <a:ext uri="{FF2B5EF4-FFF2-40B4-BE49-F238E27FC236}">
                  <a16:creationId xmlns:a16="http://schemas.microsoft.com/office/drawing/2014/main" id="{8734C522-C02C-22AF-61D2-177AF440DB37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ight Bracket 73">
              <a:extLst>
                <a:ext uri="{FF2B5EF4-FFF2-40B4-BE49-F238E27FC236}">
                  <a16:creationId xmlns:a16="http://schemas.microsoft.com/office/drawing/2014/main" id="{2471F002-044D-CBD1-8F03-7B0F6FBE3C79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BE6527B-3653-A9BC-25F4-3D0D338D45F7}"/>
              </a:ext>
            </a:extLst>
          </p:cNvPr>
          <p:cNvGrpSpPr/>
          <p:nvPr/>
        </p:nvGrpSpPr>
        <p:grpSpPr>
          <a:xfrm>
            <a:off x="6249104" y="1932493"/>
            <a:ext cx="266285" cy="273378"/>
            <a:chOff x="6439107" y="1932493"/>
            <a:chExt cx="266285" cy="273378"/>
          </a:xfrm>
        </p:grpSpPr>
        <p:sp>
          <p:nvSpPr>
            <p:cNvPr id="76" name="Right Bracket 75">
              <a:extLst>
                <a:ext uri="{FF2B5EF4-FFF2-40B4-BE49-F238E27FC236}">
                  <a16:creationId xmlns:a16="http://schemas.microsoft.com/office/drawing/2014/main" id="{BD0E3607-3EA0-A5B8-18F7-F66B3A7C8DA2}"/>
                </a:ext>
              </a:extLst>
            </p:cNvPr>
            <p:cNvSpPr/>
            <p:nvPr/>
          </p:nvSpPr>
          <p:spPr>
            <a:xfrm>
              <a:off x="643910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Bracket 76">
              <a:extLst>
                <a:ext uri="{FF2B5EF4-FFF2-40B4-BE49-F238E27FC236}">
                  <a16:creationId xmlns:a16="http://schemas.microsoft.com/office/drawing/2014/main" id="{EF4F83E0-6DC3-04BD-232A-2F04193C8BBA}"/>
                </a:ext>
              </a:extLst>
            </p:cNvPr>
            <p:cNvSpPr/>
            <p:nvPr/>
          </p:nvSpPr>
          <p:spPr>
            <a:xfrm flipH="1">
              <a:off x="6629977" y="1932493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2B20872-2EF6-6E10-E2D2-593138662862}"/>
              </a:ext>
            </a:extLst>
          </p:cNvPr>
          <p:cNvSpPr txBox="1"/>
          <p:nvPr/>
        </p:nvSpPr>
        <p:spPr>
          <a:xfrm>
            <a:off x="7604182" y="1419140"/>
            <a:ext cx="3920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Always space between two references that do not overlap: it’s what makes it a continuum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03A5BC7-ABD2-A7BE-3C47-CF355121CA59}"/>
              </a:ext>
            </a:extLst>
          </p:cNvPr>
          <p:cNvGrpSpPr/>
          <p:nvPr/>
        </p:nvGrpSpPr>
        <p:grpSpPr>
          <a:xfrm>
            <a:off x="5894277" y="5218389"/>
            <a:ext cx="442650" cy="284168"/>
            <a:chOff x="5894277" y="5646655"/>
            <a:chExt cx="442650" cy="284168"/>
          </a:xfrm>
        </p:grpSpPr>
        <p:sp>
          <p:nvSpPr>
            <p:cNvPr id="80" name="Right Bracket 79">
              <a:extLst>
                <a:ext uri="{FF2B5EF4-FFF2-40B4-BE49-F238E27FC236}">
                  <a16:creationId xmlns:a16="http://schemas.microsoft.com/office/drawing/2014/main" id="{0CDECA4E-D842-7116-E9E1-C29AE17A44B3}"/>
                </a:ext>
              </a:extLst>
            </p:cNvPr>
            <p:cNvSpPr/>
            <p:nvPr/>
          </p:nvSpPr>
          <p:spPr>
            <a:xfrm>
              <a:off x="5894277" y="564665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Bracket 80">
              <a:extLst>
                <a:ext uri="{FF2B5EF4-FFF2-40B4-BE49-F238E27FC236}">
                  <a16:creationId xmlns:a16="http://schemas.microsoft.com/office/drawing/2014/main" id="{35C6FB82-E010-F510-44B4-9FB4CB808318}"/>
                </a:ext>
              </a:extLst>
            </p:cNvPr>
            <p:cNvSpPr/>
            <p:nvPr/>
          </p:nvSpPr>
          <p:spPr>
            <a:xfrm flipH="1">
              <a:off x="6261512" y="565744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93E1D47-894F-2EB3-05D7-03CFFBA952C0}"/>
              </a:ext>
            </a:extLst>
          </p:cNvPr>
          <p:cNvSpPr txBox="1"/>
          <p:nvPr/>
        </p:nvSpPr>
        <p:spPr>
          <a:xfrm>
            <a:off x="6113594" y="4479224"/>
            <a:ext cx="112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B4A9CD-8733-8510-5AA5-0E248522114D}"/>
              </a:ext>
            </a:extLst>
          </p:cNvPr>
          <p:cNvCxnSpPr>
            <a:cxnSpLocks/>
          </p:cNvCxnSpPr>
          <p:nvPr/>
        </p:nvCxnSpPr>
        <p:spPr>
          <a:xfrm flipH="1">
            <a:off x="6147852" y="4820530"/>
            <a:ext cx="366670" cy="312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ECC1BE-B1F7-1138-27E9-9AB80205B9DA}"/>
              </a:ext>
            </a:extLst>
          </p:cNvPr>
          <p:cNvGrpSpPr/>
          <p:nvPr/>
        </p:nvGrpSpPr>
        <p:grpSpPr>
          <a:xfrm>
            <a:off x="2260069" y="5218389"/>
            <a:ext cx="442650" cy="284168"/>
            <a:chOff x="5894277" y="5646655"/>
            <a:chExt cx="442650" cy="284168"/>
          </a:xfrm>
        </p:grpSpPr>
        <p:sp>
          <p:nvSpPr>
            <p:cNvPr id="91" name="Right Bracket 90">
              <a:extLst>
                <a:ext uri="{FF2B5EF4-FFF2-40B4-BE49-F238E27FC236}">
                  <a16:creationId xmlns:a16="http://schemas.microsoft.com/office/drawing/2014/main" id="{DCF2C44F-62A1-5B6E-34E1-18B29B7D26C8}"/>
                </a:ext>
              </a:extLst>
            </p:cNvPr>
            <p:cNvSpPr/>
            <p:nvPr/>
          </p:nvSpPr>
          <p:spPr>
            <a:xfrm>
              <a:off x="5894277" y="564665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ight Bracket 91">
              <a:extLst>
                <a:ext uri="{FF2B5EF4-FFF2-40B4-BE49-F238E27FC236}">
                  <a16:creationId xmlns:a16="http://schemas.microsoft.com/office/drawing/2014/main" id="{F419F119-86F2-4319-6030-0A36E2D1CF7E}"/>
                </a:ext>
              </a:extLst>
            </p:cNvPr>
            <p:cNvSpPr/>
            <p:nvPr/>
          </p:nvSpPr>
          <p:spPr>
            <a:xfrm flipH="1">
              <a:off x="6261512" y="565744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A44AAD0-21AF-8649-C368-F7D078C1A185}"/>
              </a:ext>
            </a:extLst>
          </p:cNvPr>
          <p:cNvGrpSpPr/>
          <p:nvPr/>
        </p:nvGrpSpPr>
        <p:grpSpPr>
          <a:xfrm>
            <a:off x="4074162" y="5218389"/>
            <a:ext cx="442650" cy="284168"/>
            <a:chOff x="5894277" y="5646655"/>
            <a:chExt cx="442650" cy="284168"/>
          </a:xfrm>
        </p:grpSpPr>
        <p:sp>
          <p:nvSpPr>
            <p:cNvPr id="94" name="Right Bracket 93">
              <a:extLst>
                <a:ext uri="{FF2B5EF4-FFF2-40B4-BE49-F238E27FC236}">
                  <a16:creationId xmlns:a16="http://schemas.microsoft.com/office/drawing/2014/main" id="{4B39F1F4-06C9-5341-A5BB-902DB71F5394}"/>
                </a:ext>
              </a:extLst>
            </p:cNvPr>
            <p:cNvSpPr/>
            <p:nvPr/>
          </p:nvSpPr>
          <p:spPr>
            <a:xfrm>
              <a:off x="5894277" y="564665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ight Bracket 94">
              <a:extLst>
                <a:ext uri="{FF2B5EF4-FFF2-40B4-BE49-F238E27FC236}">
                  <a16:creationId xmlns:a16="http://schemas.microsoft.com/office/drawing/2014/main" id="{883DB327-8918-BBC6-FBEE-281C9B189362}"/>
                </a:ext>
              </a:extLst>
            </p:cNvPr>
            <p:cNvSpPr/>
            <p:nvPr/>
          </p:nvSpPr>
          <p:spPr>
            <a:xfrm flipH="1">
              <a:off x="6261512" y="565744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5F28E53-D3EB-D6CC-77F0-3FC8D22F7351}"/>
              </a:ext>
            </a:extLst>
          </p:cNvPr>
          <p:cNvGrpSpPr/>
          <p:nvPr/>
        </p:nvGrpSpPr>
        <p:grpSpPr>
          <a:xfrm>
            <a:off x="5530527" y="5212830"/>
            <a:ext cx="442650" cy="284168"/>
            <a:chOff x="5894277" y="5646655"/>
            <a:chExt cx="442650" cy="284168"/>
          </a:xfrm>
        </p:grpSpPr>
        <p:sp>
          <p:nvSpPr>
            <p:cNvPr id="97" name="Right Bracket 96">
              <a:extLst>
                <a:ext uri="{FF2B5EF4-FFF2-40B4-BE49-F238E27FC236}">
                  <a16:creationId xmlns:a16="http://schemas.microsoft.com/office/drawing/2014/main" id="{59DC4E63-F575-1129-572A-3FB0852D4E9F}"/>
                </a:ext>
              </a:extLst>
            </p:cNvPr>
            <p:cNvSpPr/>
            <p:nvPr/>
          </p:nvSpPr>
          <p:spPr>
            <a:xfrm>
              <a:off x="5894277" y="564665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ight Bracket 97">
              <a:extLst>
                <a:ext uri="{FF2B5EF4-FFF2-40B4-BE49-F238E27FC236}">
                  <a16:creationId xmlns:a16="http://schemas.microsoft.com/office/drawing/2014/main" id="{1B2AC3E8-2731-CA12-5331-638CD9BDC11C}"/>
                </a:ext>
              </a:extLst>
            </p:cNvPr>
            <p:cNvSpPr/>
            <p:nvPr/>
          </p:nvSpPr>
          <p:spPr>
            <a:xfrm flipH="1">
              <a:off x="6261512" y="5657445"/>
              <a:ext cx="75415" cy="273378"/>
            </a:xfrm>
            <a:prstGeom prst="rightBracket">
              <a:avLst>
                <a:gd name="adj" fmla="val 8318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51868CEF-8EDA-8984-CDC5-FBC201EBFE32}"/>
              </a:ext>
            </a:extLst>
          </p:cNvPr>
          <p:cNvSpPr txBox="1"/>
          <p:nvPr/>
        </p:nvSpPr>
        <p:spPr>
          <a:xfrm>
            <a:off x="649569" y="4567941"/>
            <a:ext cx="5191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 space between two consecutive references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724F165-F3F5-0554-8E01-7F17C0BA4D5A}"/>
              </a:ext>
            </a:extLst>
          </p:cNvPr>
          <p:cNvSpPr txBox="1"/>
          <p:nvPr/>
        </p:nvSpPr>
        <p:spPr>
          <a:xfrm>
            <a:off x="5841515" y="3461400"/>
            <a:ext cx="4393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Disconnected: can be divided into two disjoint open sets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D90C5A7-77DF-5727-1E5C-53D844DF95FD}"/>
              </a:ext>
            </a:extLst>
          </p:cNvPr>
          <p:cNvSpPr txBox="1"/>
          <p:nvPr/>
        </p:nvSpPr>
        <p:spPr>
          <a:xfrm>
            <a:off x="881605" y="5686412"/>
            <a:ext cx="5956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All contingent statements are decidable</a:t>
            </a:r>
          </a:p>
        </p:txBody>
      </p:sp>
    </p:spTree>
    <p:extLst>
      <p:ext uri="{BB962C8B-B14F-4D97-AF65-F5344CB8AC3E}">
        <p14:creationId xmlns:p14="http://schemas.microsoft.com/office/powerpoint/2010/main" val="609485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D62D2-4A14-45A4-9CD1-53ADFE0AA7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431" y="1213338"/>
                <a:ext cx="11843238" cy="537389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Ordering, the defining features of quantities, is a logical structure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3≤5</m:t>
                    </m:r>
                  </m:oMath>
                </a14:m>
                <a:r>
                  <a:rPr lang="en-US" dirty="0"/>
                  <a:t> precisely because “there are less than 3 items”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dirty="0"/>
                  <a:t> “there are less than 5 items”</a:t>
                </a:r>
              </a:p>
              <a:p>
                <a:r>
                  <a:rPr lang="en-US" dirty="0"/>
                  <a:t>TODOs:</a:t>
                </a:r>
              </a:p>
              <a:p>
                <a:pPr lvl="1"/>
                <a:r>
                  <a:rPr lang="en-US" dirty="0"/>
                  <a:t>Find whether one can construct topological spaces that are not locally metrizable but are “sort of metrizable” on long “distances”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FD62D2-4A14-45A4-9CD1-53ADFE0AA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431" y="1213338"/>
                <a:ext cx="11843238" cy="5373893"/>
              </a:xfrm>
              <a:blipFill>
                <a:blip r:embed="rId2"/>
                <a:stretch>
                  <a:fillRect l="-926" t="-1814" r="-1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93C4C9F2-AA8C-47F8-B961-DCB02D68771D}"/>
              </a:ext>
            </a:extLst>
          </p:cNvPr>
          <p:cNvSpPr txBox="1">
            <a:spLocks/>
          </p:cNvSpPr>
          <p:nvPr/>
        </p:nvSpPr>
        <p:spPr>
          <a:xfrm>
            <a:off x="193431" y="136525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Takeaway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18CA-011F-43FE-A585-7816A7B1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85AA-79D3-4B2F-A015-3A74A562E8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678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05AF1D-FB5C-4BE3-8056-66648EC1200E}"/>
              </a:ext>
            </a:extLst>
          </p:cNvPr>
          <p:cNvSpPr/>
          <p:nvPr/>
        </p:nvSpPr>
        <p:spPr>
          <a:xfrm>
            <a:off x="217215" y="419151"/>
            <a:ext cx="8706325" cy="5860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endParaRPr lang="en-US" sz="4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8A5DF8-A935-4451-A1FD-CAC9745870F0}"/>
              </a:ext>
            </a:extLst>
          </p:cNvPr>
          <p:cNvSpPr/>
          <p:nvPr/>
        </p:nvSpPr>
        <p:spPr>
          <a:xfrm>
            <a:off x="3205926" y="1153659"/>
            <a:ext cx="2841002" cy="1575802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3C1DD7-BF5D-4C54-9B2A-61829FF4CF02}"/>
              </a:ext>
            </a:extLst>
          </p:cNvPr>
          <p:cNvSpPr/>
          <p:nvPr/>
        </p:nvSpPr>
        <p:spPr>
          <a:xfrm>
            <a:off x="1093327" y="1038924"/>
            <a:ext cx="3372782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028B1-9F4B-4531-8B24-F6076A794B68}"/>
              </a:ext>
            </a:extLst>
          </p:cNvPr>
          <p:cNvSpPr txBox="1"/>
          <p:nvPr/>
        </p:nvSpPr>
        <p:spPr>
          <a:xfrm>
            <a:off x="1311489" y="1843414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Classical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phase-space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1543D64-B60C-4D5B-8E44-F4CF086D58FD}"/>
              </a:ext>
            </a:extLst>
          </p:cNvPr>
          <p:cNvSpPr/>
          <p:nvPr/>
        </p:nvSpPr>
        <p:spPr>
          <a:xfrm>
            <a:off x="386991" y="604343"/>
            <a:ext cx="8320380" cy="2321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52D1B1-BA15-40EE-B115-B32AF691443F}"/>
              </a:ext>
            </a:extLst>
          </p:cNvPr>
          <p:cNvSpPr/>
          <p:nvPr/>
        </p:nvSpPr>
        <p:spPr>
          <a:xfrm>
            <a:off x="3668267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Determinism/</a:t>
            </a:r>
          </a:p>
          <a:p>
            <a:pPr algn="ctr"/>
            <a:r>
              <a:rPr lang="en-US" dirty="0"/>
              <a:t>reversibility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39A5C2-B9A4-4FAC-85D6-9083F70B9D6D}"/>
              </a:ext>
            </a:extLst>
          </p:cNvPr>
          <p:cNvSpPr/>
          <p:nvPr/>
        </p:nvSpPr>
        <p:spPr>
          <a:xfrm>
            <a:off x="6243208" y="3110839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Irreducibility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734DB0-6073-4171-A633-8370B128B88F}"/>
              </a:ext>
            </a:extLst>
          </p:cNvPr>
          <p:cNvSpPr/>
          <p:nvPr/>
        </p:nvSpPr>
        <p:spPr>
          <a:xfrm>
            <a:off x="1093329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Infinitesimal reducibility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48FA2-6A9F-45B7-A624-0282558AB74F}"/>
              </a:ext>
            </a:extLst>
          </p:cNvPr>
          <p:cNvCxnSpPr>
            <a:cxnSpLocks/>
          </p:cNvCxnSpPr>
          <p:nvPr/>
        </p:nvCxnSpPr>
        <p:spPr>
          <a:xfrm flipV="1">
            <a:off x="2089610" y="2666607"/>
            <a:ext cx="93743" cy="356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626F01-FB40-435D-B46F-2ECF950C30C4}"/>
              </a:ext>
            </a:extLst>
          </p:cNvPr>
          <p:cNvCxnSpPr>
            <a:cxnSpLocks/>
          </p:cNvCxnSpPr>
          <p:nvPr/>
        </p:nvCxnSpPr>
        <p:spPr>
          <a:xfrm flipH="1" flipV="1">
            <a:off x="6907177" y="2472055"/>
            <a:ext cx="375705" cy="55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39E25D-DE4F-4055-8DEC-D44B711FE70D}"/>
              </a:ext>
            </a:extLst>
          </p:cNvPr>
          <p:cNvSpPr/>
          <p:nvPr/>
        </p:nvSpPr>
        <p:spPr>
          <a:xfrm>
            <a:off x="4786745" y="840769"/>
            <a:ext cx="3381056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EB226-3EAD-4204-8E47-54A6522DADA2}"/>
              </a:ext>
            </a:extLst>
          </p:cNvPr>
          <p:cNvSpPr txBox="1"/>
          <p:nvPr/>
        </p:nvSpPr>
        <p:spPr>
          <a:xfrm>
            <a:off x="6329362" y="1588047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Quantum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state-space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FD0A5-696D-414F-9A67-031DA6EB7982}"/>
              </a:ext>
            </a:extLst>
          </p:cNvPr>
          <p:cNvSpPr/>
          <p:nvPr/>
        </p:nvSpPr>
        <p:spPr>
          <a:xfrm>
            <a:off x="3203764" y="1153659"/>
            <a:ext cx="2841002" cy="1575802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396737-F4DF-40E1-8971-5208B735B12D}"/>
              </a:ext>
            </a:extLst>
          </p:cNvPr>
          <p:cNvSpPr txBox="1"/>
          <p:nvPr/>
        </p:nvSpPr>
        <p:spPr>
          <a:xfrm>
            <a:off x="3201601" y="1542643"/>
            <a:ext cx="12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Hamiltonian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mechanics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6D6C16-1E60-4542-BA59-D6103BCD962E}"/>
              </a:ext>
            </a:extLst>
          </p:cNvPr>
          <p:cNvSpPr txBox="1"/>
          <p:nvPr/>
        </p:nvSpPr>
        <p:spPr>
          <a:xfrm>
            <a:off x="4784582" y="1472789"/>
            <a:ext cx="12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Unitary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evolution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DAED2C-604C-4226-986F-A3B4728FCF52}"/>
              </a:ext>
            </a:extLst>
          </p:cNvPr>
          <p:cNvCxnSpPr>
            <a:cxnSpLocks/>
          </p:cNvCxnSpPr>
          <p:nvPr/>
        </p:nvCxnSpPr>
        <p:spPr>
          <a:xfrm flipV="1">
            <a:off x="4818719" y="2795175"/>
            <a:ext cx="0" cy="22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EFA99A-5704-4E26-BD68-97B37F07D79E}"/>
              </a:ext>
            </a:extLst>
          </p:cNvPr>
          <p:cNvSpPr txBox="1"/>
          <p:nvPr/>
        </p:nvSpPr>
        <p:spPr>
          <a:xfrm>
            <a:off x="3504080" y="202387"/>
            <a:ext cx="54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Space of the well-posed scientific theories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0EE02-FCB7-78A4-BD2F-3C3938BEF638}"/>
              </a:ext>
            </a:extLst>
          </p:cNvPr>
          <p:cNvSpPr txBox="1"/>
          <p:nvPr/>
        </p:nvSpPr>
        <p:spPr>
          <a:xfrm>
            <a:off x="9029428" y="731147"/>
            <a:ext cx="3162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E867-5109-DF14-F3B9-663C6E555FC0}"/>
              </a:ext>
            </a:extLst>
          </p:cNvPr>
          <p:cNvSpPr txBox="1"/>
          <p:nvPr/>
        </p:nvSpPr>
        <p:spPr>
          <a:xfrm>
            <a:off x="9075905" y="1401461"/>
            <a:ext cx="311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Specializations of the general theory under the different 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CF7AB-94A5-DF06-256C-9AABB368F5C6}"/>
              </a:ext>
            </a:extLst>
          </p:cNvPr>
          <p:cNvSpPr txBox="1"/>
          <p:nvPr/>
        </p:nvSpPr>
        <p:spPr>
          <a:xfrm>
            <a:off x="8933514" y="3105834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F471-99F1-01AB-D75F-055F90A13CC2}"/>
              </a:ext>
            </a:extLst>
          </p:cNvPr>
          <p:cNvSpPr txBox="1"/>
          <p:nvPr/>
        </p:nvSpPr>
        <p:spPr>
          <a:xfrm>
            <a:off x="6329362" y="4414852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D77C8-C51F-2102-2E8B-CB4CA65E00B0}"/>
              </a:ext>
            </a:extLst>
          </p:cNvPr>
          <p:cNvSpPr txBox="1"/>
          <p:nvPr/>
        </p:nvSpPr>
        <p:spPr>
          <a:xfrm>
            <a:off x="6375839" y="5263869"/>
            <a:ext cx="311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requirements and definitions valid in all theories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7A09A-B701-734C-CD27-6DCF239CFC78}"/>
              </a:ext>
            </a:extLst>
          </p:cNvPr>
          <p:cNvSpPr/>
          <p:nvPr/>
        </p:nvSpPr>
        <p:spPr>
          <a:xfrm>
            <a:off x="217215" y="55946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Experimental verifiability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5C0B0-3CE3-BE26-9B12-79433ACA5230}"/>
              </a:ext>
            </a:extLst>
          </p:cNvPr>
          <p:cNvSpPr/>
          <p:nvPr/>
        </p:nvSpPr>
        <p:spPr>
          <a:xfrm>
            <a:off x="219377" y="48834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Information granularity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4350C-5533-4F33-7A6B-9766C47E7176}"/>
              </a:ext>
            </a:extLst>
          </p:cNvPr>
          <p:cNvSpPr/>
          <p:nvPr/>
        </p:nvSpPr>
        <p:spPr>
          <a:xfrm>
            <a:off x="219377" y="41722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States and processes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0E43C3-FB2C-AFD5-DA0F-F8C16F640A08}"/>
              </a:ext>
            </a:extLst>
          </p:cNvPr>
          <p:cNvCxnSpPr/>
          <p:nvPr/>
        </p:nvCxnSpPr>
        <p:spPr>
          <a:xfrm>
            <a:off x="217215" y="4070555"/>
            <a:ext cx="870632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437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13477-F0B0-8F0D-7BE3-E0E4867F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granularity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73858E-A48B-A875-25C2-ABB126FB10FB}"/>
              </a:ext>
            </a:extLst>
          </p:cNvPr>
          <p:cNvGrpSpPr/>
          <p:nvPr/>
        </p:nvGrpSpPr>
        <p:grpSpPr>
          <a:xfrm>
            <a:off x="437226" y="1091325"/>
            <a:ext cx="4942643" cy="1350415"/>
            <a:chOff x="446102" y="1644438"/>
            <a:chExt cx="4942643" cy="1350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40C9122-CA6D-638C-B443-F02AA3C1BE32}"/>
                    </a:ext>
                  </a:extLst>
                </p:cNvPr>
                <p:cNvSpPr txBox="1"/>
                <p:nvPr/>
              </p:nvSpPr>
              <p:spPr>
                <a:xfrm>
                  <a:off x="446102" y="2040746"/>
                  <a:ext cx="4942643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position of the object is between 0 and 1 meters”</a:t>
                  </a:r>
                  <a:br>
                    <a:rPr lang="en-US" sz="1400" dirty="0"/>
                  </a:b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a14:m>
                  <a:r>
                    <a:rPr lang="en-US" sz="1400" dirty="0"/>
                    <a:t> “The position of the object is between 0 and 1 kilometers”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fair die landed on 1”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a14:m>
                  <a:r>
                    <a:rPr lang="en-US" sz="1400" dirty="0"/>
                    <a:t> “The fair die landed on 1 or 2”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first bit is 0 and the second bit is 1”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a14:m>
                  <a:r>
                    <a:rPr lang="en-US" sz="1400" dirty="0"/>
                    <a:t> “The first bit is 0”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40C9122-CA6D-638C-B443-F02AA3C1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02" y="2040746"/>
                  <a:ext cx="4942643" cy="954107"/>
                </a:xfrm>
                <a:prstGeom prst="rect">
                  <a:avLst/>
                </a:prstGeom>
                <a:blipFill>
                  <a:blip r:embed="rId2"/>
                  <a:stretch>
                    <a:fillRect l="-247" t="-1274" b="-57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940A7-9822-2022-32E0-C2694CD562D1}"/>
                    </a:ext>
                  </a:extLst>
                </p:cNvPr>
                <p:cNvSpPr txBox="1"/>
                <p:nvPr/>
              </p:nvSpPr>
              <p:spPr>
                <a:xfrm>
                  <a:off x="768083" y="1644438"/>
                  <a:ext cx="42986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Logical relationships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a14:m>
                  <a:r>
                    <a:rPr lang="en-US" dirty="0"/>
                    <a:t> Topology/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dirty="0"/>
                    <a:t>-algebra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01940A7-9822-2022-32E0-C2694CD562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083" y="1644438"/>
                  <a:ext cx="4298677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277" t="-8197" r="-56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67871-6EFD-35FC-6E1D-006E292F3367}"/>
              </a:ext>
            </a:extLst>
          </p:cNvPr>
          <p:cNvGrpSpPr/>
          <p:nvPr/>
        </p:nvGrpSpPr>
        <p:grpSpPr>
          <a:xfrm>
            <a:off x="6071908" y="1091325"/>
            <a:ext cx="6118278" cy="1350415"/>
            <a:chOff x="5965376" y="1644438"/>
            <a:chExt cx="6118278" cy="1350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71C670-9041-00E6-9443-4136EBDFE972}"/>
                    </a:ext>
                  </a:extLst>
                </p:cNvPr>
                <p:cNvSpPr txBox="1"/>
                <p:nvPr/>
              </p:nvSpPr>
              <p:spPr>
                <a:xfrm>
                  <a:off x="6473544" y="2040746"/>
                  <a:ext cx="5111319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position of the object is between 0 and 1 meters”</a:t>
                  </a:r>
                  <a:br>
                    <a:rPr lang="en-US" sz="1400" dirty="0"/>
                  </a:br>
                  <a14:m>
                    <m:oMath xmlns:m="http://schemas.openxmlformats.org/officeDocument/2006/math">
                      <m:r>
                        <a:rPr lang="en-US" sz="1400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⋖</m:t>
                      </m:r>
                    </m:oMath>
                  </a14:m>
                  <a:r>
                    <a:rPr lang="en-US" sz="1400" dirty="0"/>
                    <a:t> “The position of the object is between 2 and 3 kilometers”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fair die landed on 1” </a:t>
                  </a:r>
                  <a14:m>
                    <m:oMath xmlns:m="http://schemas.openxmlformats.org/officeDocument/2006/math">
                      <m:r>
                        <a:rPr lang="en-US" sz="1400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⋖</m:t>
                      </m:r>
                    </m:oMath>
                  </a14:m>
                  <a:r>
                    <a:rPr lang="en-US" sz="1400" dirty="0"/>
                    <a:t> “The fair die landed on 3 or 4”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400" dirty="0"/>
                    <a:t>“The first bit is 0 and the second bit is 1” </a:t>
                  </a:r>
                  <a14:m>
                    <m:oMath xmlns:m="http://schemas.openxmlformats.org/officeDocument/2006/math">
                      <m:r>
                        <a:rPr lang="en-US" sz="1400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⋖</m:t>
                      </m:r>
                    </m:oMath>
                  </a14:m>
                  <a:r>
                    <a:rPr lang="en-US" sz="1400" dirty="0"/>
                    <a:t> “The third bit is 0”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F71C670-9041-00E6-9443-4136EBDFE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3544" y="2040746"/>
                  <a:ext cx="5111319" cy="954107"/>
                </a:xfrm>
                <a:prstGeom prst="rect">
                  <a:avLst/>
                </a:prstGeom>
                <a:blipFill>
                  <a:blip r:embed="rId4"/>
                  <a:stretch>
                    <a:fillRect l="-119" t="-1274" b="-57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814D129-CA38-F320-E553-F1508A6A5667}"/>
                    </a:ext>
                  </a:extLst>
                </p:cNvPr>
                <p:cNvSpPr txBox="1"/>
                <p:nvPr/>
              </p:nvSpPr>
              <p:spPr>
                <a:xfrm>
                  <a:off x="5965376" y="1644438"/>
                  <a:ext cx="61182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Granularity relationships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</m:oMath>
                  </a14:m>
                  <a:r>
                    <a:rPr lang="en-US" dirty="0"/>
                    <a:t> Geometry/Probability/Information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814D129-CA38-F320-E553-F1508A6A56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5376" y="1644438"/>
                  <a:ext cx="611827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797" t="-8197" r="-199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85512F-DF7A-C224-86B0-49CDDCECEF8D}"/>
                  </a:ext>
                </a:extLst>
              </p:cNvPr>
              <p:cNvSpPr txBox="1"/>
              <p:nvPr/>
            </p:nvSpPr>
            <p:spPr>
              <a:xfrm>
                <a:off x="1674148" y="2697868"/>
                <a:ext cx="884370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 Measure theory, geometry, probability theory, information theory, </a:t>
                </a:r>
                <a:b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… all quantify the level of granularity of different statements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85512F-DF7A-C224-86B0-49CDDCECE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148" y="2697868"/>
                <a:ext cx="8843703" cy="830997"/>
              </a:xfrm>
              <a:prstGeom prst="rect">
                <a:avLst/>
              </a:prstGeom>
              <a:blipFill>
                <a:blip r:embed="rId6"/>
                <a:stretch>
                  <a:fillRect t="-5882" r="-55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FD55A6FD-A221-CD31-5EC4-B7F4B083E6B6}"/>
              </a:ext>
            </a:extLst>
          </p:cNvPr>
          <p:cNvGrpSpPr/>
          <p:nvPr/>
        </p:nvGrpSpPr>
        <p:grpSpPr>
          <a:xfrm>
            <a:off x="3456591" y="3672174"/>
            <a:ext cx="1330134" cy="1225107"/>
            <a:chOff x="437226" y="3160944"/>
            <a:chExt cx="1330134" cy="122510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E99692-3595-076C-A220-741D30324D3D}"/>
                </a:ext>
              </a:extLst>
            </p:cNvPr>
            <p:cNvCxnSpPr>
              <a:cxnSpLocks/>
            </p:cNvCxnSpPr>
            <p:nvPr/>
          </p:nvCxnSpPr>
          <p:spPr>
            <a:xfrm>
              <a:off x="858136" y="3429000"/>
              <a:ext cx="0" cy="3462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80DF88-E2E0-AFBD-BD84-712947E748C4}"/>
                </a:ext>
              </a:extLst>
            </p:cNvPr>
            <p:cNvGrpSpPr/>
            <p:nvPr/>
          </p:nvGrpSpPr>
          <p:grpSpPr>
            <a:xfrm>
              <a:off x="437226" y="3160944"/>
              <a:ext cx="1247203" cy="1200381"/>
              <a:chOff x="3651474" y="3743228"/>
              <a:chExt cx="1247203" cy="1200381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5EE1ECB-F866-7EEE-0034-662C48ADD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0528" y="3970483"/>
                <a:ext cx="0" cy="97312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E6826FA-E10E-34C3-732F-DB9384C04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1474" y="4638582"/>
                <a:ext cx="1115074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4F04E1E-0BA9-77DD-7A43-4A5A34743804}"/>
                      </a:ext>
                    </a:extLst>
                  </p:cNvPr>
                  <p:cNvSpPr txBox="1"/>
                  <p:nvPr/>
                </p:nvSpPr>
                <p:spPr>
                  <a:xfrm>
                    <a:off x="3651474" y="3743228"/>
                    <a:ext cx="32630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54F04E1E-0BA9-77DD-7A43-4A5A347438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1474" y="3743228"/>
                    <a:ext cx="326308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250033A-C433-6B99-6BD5-A22876E013C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306" y="4562878"/>
                    <a:ext cx="32637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250033A-C433-6B99-6BD5-A22876E013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72306" y="4562878"/>
                    <a:ext cx="326371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4278CC9-C4D1-4176-7F47-EE2BA0A78A60}"/>
                </a:ext>
              </a:extLst>
            </p:cNvPr>
            <p:cNvSpPr/>
            <p:nvPr/>
          </p:nvSpPr>
          <p:spPr>
            <a:xfrm>
              <a:off x="828853" y="4188176"/>
              <a:ext cx="29283" cy="2928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D7566F-6959-B247-E096-4FD01795B475}"/>
                </a:ext>
              </a:extLst>
            </p:cNvPr>
            <p:cNvGrpSpPr/>
            <p:nvPr/>
          </p:nvGrpSpPr>
          <p:grpSpPr>
            <a:xfrm>
              <a:off x="1509297" y="3764690"/>
              <a:ext cx="146171" cy="84027"/>
              <a:chOff x="981253" y="3878937"/>
              <a:chExt cx="146171" cy="84027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D72D50-76A2-CFBC-316F-69358E123D69}"/>
                  </a:ext>
                </a:extLst>
              </p:cNvPr>
              <p:cNvSpPr/>
              <p:nvPr/>
            </p:nvSpPr>
            <p:spPr>
              <a:xfrm>
                <a:off x="981253" y="3878937"/>
                <a:ext cx="29283" cy="292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B66F8A5-59F3-A008-472B-863AB90C0983}"/>
                  </a:ext>
                </a:extLst>
              </p:cNvPr>
              <p:cNvSpPr/>
              <p:nvPr/>
            </p:nvSpPr>
            <p:spPr>
              <a:xfrm>
                <a:off x="1098141" y="3933681"/>
                <a:ext cx="29283" cy="29283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7F092D-2A8E-C695-2772-D157DDF1F9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536" y="3980594"/>
              <a:ext cx="34752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188E306-2468-F618-60F8-E63026781090}"/>
                </a:ext>
              </a:extLst>
            </p:cNvPr>
            <p:cNvSpPr/>
            <p:nvPr/>
          </p:nvSpPr>
          <p:spPr>
            <a:xfrm>
              <a:off x="1074198" y="3468721"/>
              <a:ext cx="283854" cy="27979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D37520-5D3F-559F-0C50-C2EA1A9A31D4}"/>
                </a:ext>
              </a:extLst>
            </p:cNvPr>
            <p:cNvSpPr txBox="1"/>
            <p:nvPr/>
          </p:nvSpPr>
          <p:spPr>
            <a:xfrm>
              <a:off x="784463" y="4078274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C5C98A-2F59-7916-A16F-7A4B06178A73}"/>
                </a:ext>
              </a:extLst>
            </p:cNvPr>
            <p:cNvSpPr txBox="1"/>
            <p:nvPr/>
          </p:nvSpPr>
          <p:spPr>
            <a:xfrm>
              <a:off x="1484910" y="3563172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D8C4A0-07FB-B841-E85D-C595DCF93025}"/>
                </a:ext>
              </a:extLst>
            </p:cNvPr>
            <p:cNvSpPr txBox="1"/>
            <p:nvPr/>
          </p:nvSpPr>
          <p:spPr>
            <a:xfrm>
              <a:off x="1075236" y="392442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0497E3-202E-B7AC-2B40-E816FCCEAF78}"/>
                </a:ext>
              </a:extLst>
            </p:cNvPr>
            <p:cNvSpPr txBox="1"/>
            <p:nvPr/>
          </p:nvSpPr>
          <p:spPr>
            <a:xfrm>
              <a:off x="797791" y="3232156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87ACA6-06A5-01A3-EF87-912731DCA945}"/>
                </a:ext>
              </a:extLst>
            </p:cNvPr>
            <p:cNvSpPr txBox="1"/>
            <p:nvPr/>
          </p:nvSpPr>
          <p:spPr>
            <a:xfrm>
              <a:off x="1085220" y="319879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7D12805-87D4-4F2A-4393-A612C455FC07}"/>
              </a:ext>
            </a:extLst>
          </p:cNvPr>
          <p:cNvSpPr txBox="1"/>
          <p:nvPr/>
        </p:nvSpPr>
        <p:spPr>
          <a:xfrm>
            <a:off x="281616" y="3807675"/>
            <a:ext cx="31795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partially ordered set allows us to compare size at different level of infinity and to keep track of incommensurable quantities (i.e. physical dimensions)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B8E725-A1E9-58B6-9391-D61DCB26A586}"/>
                  </a:ext>
                </a:extLst>
              </p:cNvPr>
              <p:cNvSpPr txBox="1"/>
              <p:nvPr/>
            </p:nvSpPr>
            <p:spPr>
              <a:xfrm>
                <a:off x="815325" y="4906542"/>
                <a:ext cx="12153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 </a:t>
                </a:r>
                <a14:m>
                  <m:oMath xmlns:m="http://schemas.openxmlformats.org/officeDocument/2006/math">
                    <m:r>
                      <a:rPr lang="en-US" sz="1400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</m:oMath>
                </a14:m>
                <a:r>
                  <a:rPr lang="en-US" sz="1400" dirty="0"/>
                  <a:t> B </a:t>
                </a:r>
                <a14:m>
                  <m:oMath xmlns:m="http://schemas.openxmlformats.org/officeDocument/2006/math">
                    <m:r>
                      <a:rPr lang="en-US" sz="1400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</m:oMath>
                </a14:m>
                <a:r>
                  <a:rPr lang="en-US" sz="1400" dirty="0"/>
                  <a:t> C </a:t>
                </a:r>
                <a14:m>
                  <m:oMath xmlns:m="http://schemas.openxmlformats.org/officeDocument/2006/math">
                    <m:r>
                      <a:rPr lang="en-US" sz="1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</m:oMath>
                </a14:m>
                <a:r>
                  <a:rPr lang="en-US" sz="1400" dirty="0"/>
                  <a:t> E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B8E725-A1E9-58B6-9391-D61DCB26A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25" y="4906542"/>
                <a:ext cx="1215397" cy="307777"/>
              </a:xfrm>
              <a:prstGeom prst="rect">
                <a:avLst/>
              </a:prstGeom>
              <a:blipFill>
                <a:blip r:embed="rId9"/>
                <a:stretch>
                  <a:fillRect l="-1508" t="-4000" r="-50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5B624A-B5B4-5EA9-75BE-369153A1DC65}"/>
                  </a:ext>
                </a:extLst>
              </p:cNvPr>
              <p:cNvSpPr txBox="1"/>
              <p:nvPr/>
            </p:nvSpPr>
            <p:spPr>
              <a:xfrm>
                <a:off x="2605418" y="4788626"/>
                <a:ext cx="606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 </a:t>
                </a:r>
                <a14:m>
                  <m:oMath xmlns:m="http://schemas.openxmlformats.org/officeDocument/2006/math">
                    <m:r>
                      <a:rPr lang="en-US" sz="1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≰</m:t>
                    </m:r>
                  </m:oMath>
                </a14:m>
                <a:r>
                  <a:rPr lang="en-US" sz="1400" dirty="0"/>
                  <a:t> D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5B624A-B5B4-5EA9-75BE-369153A1D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418" y="4788626"/>
                <a:ext cx="606256" cy="307777"/>
              </a:xfrm>
              <a:prstGeom prst="rect">
                <a:avLst/>
              </a:prstGeom>
              <a:blipFill>
                <a:blip r:embed="rId10"/>
                <a:stretch>
                  <a:fillRect l="-3000" t="-4000" r="-2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1059D3-2F9C-5014-10B2-9D2B0919DA7E}"/>
                  </a:ext>
                </a:extLst>
              </p:cNvPr>
              <p:cNvSpPr txBox="1"/>
              <p:nvPr/>
            </p:nvSpPr>
            <p:spPr>
              <a:xfrm>
                <a:off x="2605418" y="5074113"/>
                <a:ext cx="606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D </a:t>
                </a:r>
                <a14:m>
                  <m:oMath xmlns:m="http://schemas.openxmlformats.org/officeDocument/2006/math">
                    <m:r>
                      <a:rPr lang="en-US" sz="14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≰</m:t>
                    </m:r>
                  </m:oMath>
                </a14:m>
                <a:r>
                  <a:rPr lang="en-US" sz="1400" dirty="0"/>
                  <a:t> C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1059D3-2F9C-5014-10B2-9D2B0919D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418" y="5074113"/>
                <a:ext cx="606256" cy="307777"/>
              </a:xfrm>
              <a:prstGeom prst="rect">
                <a:avLst/>
              </a:prstGeom>
              <a:blipFill>
                <a:blip r:embed="rId11"/>
                <a:stretch>
                  <a:fillRect l="-3000" t="-1961" r="-1000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45108EC2-C241-F9A9-82B7-037DAF58175A}"/>
              </a:ext>
            </a:extLst>
          </p:cNvPr>
          <p:cNvSpPr txBox="1"/>
          <p:nvPr/>
        </p:nvSpPr>
        <p:spPr>
          <a:xfrm>
            <a:off x="5748081" y="3900257"/>
            <a:ext cx="3179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Once a “unit” is chosen, a measure quantifies the granularity of another statement with respect to the unit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54BC42B-0816-76EF-E775-F123EA1AB7DE}"/>
                  </a:ext>
                </a:extLst>
              </p:cNvPr>
              <p:cNvSpPr txBox="1"/>
              <p:nvPr/>
            </p:nvSpPr>
            <p:spPr>
              <a:xfrm>
                <a:off x="8927618" y="3758764"/>
                <a:ext cx="1253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54BC42B-0816-76EF-E775-F123EA1AB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618" y="3758764"/>
                <a:ext cx="1253420" cy="369332"/>
              </a:xfrm>
              <a:prstGeom prst="rect">
                <a:avLst/>
              </a:prstGeom>
              <a:blipFill>
                <a:blip r:embed="rId12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589AA8A-701B-9221-7AA6-2ADDC8F8E040}"/>
                  </a:ext>
                </a:extLst>
              </p:cNvPr>
              <p:cNvSpPr txBox="1"/>
              <p:nvPr/>
            </p:nvSpPr>
            <p:spPr>
              <a:xfrm>
                <a:off x="4695414" y="4839645"/>
                <a:ext cx="462184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400" dirty="0"/>
                  <a:t> 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⋖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/>
              </a:p>
              <a:p>
                <a:pPr algn="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∨</m:t>
                        </m:r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/>
                  <a:t> are incompatible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589AA8A-701B-9221-7AA6-2ADDC8F8E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414" y="4839645"/>
                <a:ext cx="4621843" cy="738664"/>
              </a:xfrm>
              <a:prstGeom prst="rect">
                <a:avLst/>
              </a:prstGeom>
              <a:blipFill>
                <a:blip r:embed="rId13"/>
                <a:stretch>
                  <a:fillRect r="-396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9140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62D2-4A14-45A4-9CD1-53ADFE0AA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1213338"/>
            <a:ext cx="11843238" cy="5373893"/>
          </a:xfrm>
        </p:spPr>
        <p:txBody>
          <a:bodyPr>
            <a:normAutofit/>
          </a:bodyPr>
          <a:lstStyle/>
          <a:p>
            <a:r>
              <a:rPr lang="en-US" dirty="0"/>
              <a:t>Only rough ideas at this point</a:t>
            </a:r>
          </a:p>
          <a:p>
            <a:r>
              <a:rPr lang="en-US" dirty="0"/>
              <a:t>TODOs:</a:t>
            </a:r>
          </a:p>
          <a:p>
            <a:pPr lvl="1"/>
            <a:r>
              <a:rPr lang="en-US" dirty="0"/>
              <a:t>Find “right” basic axioms by reverse engineering measure theory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C4C9F2-AA8C-47F8-B961-DCB02D68771D}"/>
              </a:ext>
            </a:extLst>
          </p:cNvPr>
          <p:cNvSpPr txBox="1">
            <a:spLocks/>
          </p:cNvSpPr>
          <p:nvPr/>
        </p:nvSpPr>
        <p:spPr>
          <a:xfrm>
            <a:off x="193431" y="136525"/>
            <a:ext cx="11843238" cy="89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Takeaway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018CA-011F-43FE-A585-7816A7B1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085AA-79D3-4B2F-A015-3A74A562E8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53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C918-6C0B-91F6-4488-1C3D8EB0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it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FF22A-84E6-D215-8EE2-2061620FD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a good foundational layer done that recovers topological structures from requiring experimental verifiability</a:t>
            </a:r>
          </a:p>
          <a:p>
            <a:pPr lvl="1"/>
            <a:r>
              <a:rPr lang="en-US" dirty="0"/>
              <a:t>Though some elements can still be </a:t>
            </a:r>
            <a:r>
              <a:rPr lang="en-US"/>
              <a:t>developed and better </a:t>
            </a:r>
            <a:r>
              <a:rPr lang="en-US" dirty="0"/>
              <a:t>understood</a:t>
            </a:r>
          </a:p>
          <a:p>
            <a:r>
              <a:rPr lang="en-US" dirty="0"/>
              <a:t>The layer to describe more quantitative elements (geometry, probability, …) is still to be understood</a:t>
            </a:r>
          </a:p>
        </p:txBody>
      </p:sp>
    </p:spTree>
    <p:extLst>
      <p:ext uri="{BB962C8B-B14F-4D97-AF65-F5344CB8AC3E}">
        <p14:creationId xmlns:p14="http://schemas.microsoft.com/office/powerpoint/2010/main" val="23786659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33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44645</TotalTime>
  <Words>8024</Words>
  <Application>Microsoft Office PowerPoint</Application>
  <PresentationFormat>Widescreen</PresentationFormat>
  <Paragraphs>1984</Paragraphs>
  <Slides>97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Arial</vt:lpstr>
      <vt:lpstr>Calibri</vt:lpstr>
      <vt:lpstr>Calibri Light</vt:lpstr>
      <vt:lpstr>Cambria Math</vt:lpstr>
      <vt:lpstr>Wingdings</vt:lpstr>
      <vt:lpstr>Office Theme</vt:lpstr>
      <vt:lpstr>PHOTO-PAINT</vt:lpstr>
      <vt:lpstr>Assumptions of Physics Summer School 2024  Foundational Structures</vt:lpstr>
      <vt:lpstr>Main goal of the project</vt:lpstr>
      <vt:lpstr>PowerPoint Presentation</vt:lpstr>
      <vt:lpstr>PowerPoint Presentation</vt:lpstr>
      <vt:lpstr>Different approach to the foundations of physics</vt:lpstr>
      <vt:lpstr>PowerPoint Presentation</vt:lpstr>
      <vt:lpstr>Physical Mathematics: Foundational Structures</vt:lpstr>
      <vt:lpstr>Formal system for physics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PowerPoint Presentation</vt:lpstr>
      <vt:lpstr>Axioms of logic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Axioms of verifiability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Topology and the logic of experimental verifiability</vt:lpstr>
      <vt:lpstr>Topology and σ-algebra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meaning of separation axioms</vt:lpstr>
      <vt:lpstr>PowerPoint Presentation</vt:lpstr>
      <vt:lpstr>PowerPoint Presentation</vt:lpstr>
      <vt:lpstr>PowerPoint Presentation</vt:lpstr>
      <vt:lpstr>PowerPoint Presentation</vt:lpstr>
      <vt:lpstr>Quantities and ordering </vt:lpstr>
      <vt:lpstr>Quantities and ordering</vt:lpstr>
      <vt:lpstr>PowerPoint Presentation</vt:lpstr>
      <vt:lpstr>PowerPoint Presentation</vt:lpstr>
      <vt:lpstr>1. Strict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granularity</vt:lpstr>
      <vt:lpstr>PowerPoint Presentation</vt:lpstr>
      <vt:lpstr>Wrapping it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Carcassi</dc:creator>
  <cp:lastModifiedBy>Gabriele Carcassi</cp:lastModifiedBy>
  <cp:revision>198</cp:revision>
  <dcterms:created xsi:type="dcterms:W3CDTF">2021-04-07T15:17:47Z</dcterms:created>
  <dcterms:modified xsi:type="dcterms:W3CDTF">2024-06-27T12:37:38Z</dcterms:modified>
</cp:coreProperties>
</file>