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1017" r:id="rId2"/>
    <p:sldId id="1011" r:id="rId3"/>
    <p:sldId id="1012" r:id="rId4"/>
    <p:sldId id="1037" r:id="rId5"/>
    <p:sldId id="1014" r:id="rId6"/>
    <p:sldId id="1015" r:id="rId7"/>
    <p:sldId id="1016" r:id="rId8"/>
    <p:sldId id="1019" r:id="rId9"/>
    <p:sldId id="1021" r:id="rId10"/>
    <p:sldId id="1020" r:id="rId11"/>
    <p:sldId id="1022" r:id="rId12"/>
    <p:sldId id="1023" r:id="rId13"/>
    <p:sldId id="1024" r:id="rId14"/>
    <p:sldId id="964" r:id="rId15"/>
    <p:sldId id="988" r:id="rId16"/>
    <p:sldId id="1025" r:id="rId17"/>
    <p:sldId id="989" r:id="rId18"/>
    <p:sldId id="890" r:id="rId19"/>
    <p:sldId id="263" r:id="rId20"/>
    <p:sldId id="264" r:id="rId21"/>
    <p:sldId id="265" r:id="rId22"/>
    <p:sldId id="303" r:id="rId23"/>
    <p:sldId id="304" r:id="rId24"/>
    <p:sldId id="305" r:id="rId25"/>
    <p:sldId id="267" r:id="rId26"/>
    <p:sldId id="306" r:id="rId27"/>
    <p:sldId id="268" r:id="rId28"/>
    <p:sldId id="307" r:id="rId29"/>
    <p:sldId id="269" r:id="rId30"/>
    <p:sldId id="308" r:id="rId31"/>
    <p:sldId id="270" r:id="rId32"/>
    <p:sldId id="311" r:id="rId33"/>
    <p:sldId id="310" r:id="rId34"/>
    <p:sldId id="331" r:id="rId35"/>
    <p:sldId id="309" r:id="rId36"/>
    <p:sldId id="356" r:id="rId37"/>
    <p:sldId id="1031" r:id="rId38"/>
    <p:sldId id="389" r:id="rId39"/>
    <p:sldId id="1032" r:id="rId40"/>
    <p:sldId id="1033" r:id="rId41"/>
    <p:sldId id="339" r:id="rId42"/>
    <p:sldId id="1030" r:id="rId43"/>
    <p:sldId id="385" r:id="rId44"/>
    <p:sldId id="333" r:id="rId45"/>
    <p:sldId id="334" r:id="rId46"/>
    <p:sldId id="346" r:id="rId47"/>
    <p:sldId id="1029" r:id="rId48"/>
    <p:sldId id="1034" r:id="rId49"/>
    <p:sldId id="893" r:id="rId50"/>
    <p:sldId id="386" r:id="rId51"/>
    <p:sldId id="348" r:id="rId52"/>
    <p:sldId id="318" r:id="rId53"/>
    <p:sldId id="349" r:id="rId54"/>
    <p:sldId id="347" r:id="rId55"/>
    <p:sldId id="319" r:id="rId56"/>
    <p:sldId id="320" r:id="rId57"/>
    <p:sldId id="350" r:id="rId58"/>
    <p:sldId id="351" r:id="rId59"/>
    <p:sldId id="321" r:id="rId60"/>
    <p:sldId id="322" r:id="rId61"/>
    <p:sldId id="323" r:id="rId62"/>
    <p:sldId id="352" r:id="rId63"/>
    <p:sldId id="353" r:id="rId64"/>
    <p:sldId id="354" r:id="rId65"/>
    <p:sldId id="1035" r:id="rId66"/>
    <p:sldId id="355" r:id="rId67"/>
    <p:sldId id="1036" r:id="rId68"/>
    <p:sldId id="985" r:id="rId69"/>
    <p:sldId id="887" r:id="rId70"/>
    <p:sldId id="974" r:id="rId71"/>
    <p:sldId id="102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607" autoAdjust="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630-2B34-4908-BEF4-EB78E022DB1C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F9D4-29AD-466E-A391-02402EDAE42F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107-927D-484B-A7AB-88A499AE44E2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AB04E2-9F90-4630-A58E-2CB0DC98AA26}" type="datetime1">
              <a:rPr lang="en-US" smtClean="0"/>
              <a:t>6/23/2024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A0B-3B6F-44E2-9EEB-AC0130F2C046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AA5F-3EF9-4E06-B3CE-6C2E207B55EE}" type="datetime1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7483-0FA4-4F24-8BF3-688AFB30742E}" type="datetime1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AA8-5B5A-4B95-B863-C5AE519BC526}" type="datetime1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78E6-0C40-4881-A31F-C907A1DD3BB3}" type="datetime1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F0BB-5ADC-4A55-85F1-8802EFA22785}" type="datetime1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1DBF-CA1B-4AAA-92EF-160E85459000}" type="datetime1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0D6F-783D-4646-8F3F-00D8F3F0566D}" type="datetime1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umptionsofphysic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72.png"/><Relationship Id="rId18" Type="http://schemas.openxmlformats.org/officeDocument/2006/relationships/image" Target="../media/image74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71.png"/><Relationship Id="rId17" Type="http://schemas.openxmlformats.org/officeDocument/2006/relationships/image" Target="../media/image73.png"/><Relationship Id="rId2" Type="http://schemas.openxmlformats.org/officeDocument/2006/relationships/image" Target="../media/image3500.png"/><Relationship Id="rId16" Type="http://schemas.openxmlformats.org/officeDocument/2006/relationships/image" Target="../media/image140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1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5" Type="http://schemas.openxmlformats.org/officeDocument/2006/relationships/image" Target="../media/image9100.png"/><Relationship Id="rId10" Type="http://schemas.openxmlformats.org/officeDocument/2006/relationships/image" Target="../media/image70.png"/><Relationship Id="rId19" Type="http://schemas.openxmlformats.org/officeDocument/2006/relationships/image" Target="../media/image75.png"/><Relationship Id="rId4" Type="http://schemas.openxmlformats.org/officeDocument/2006/relationships/image" Target="../media/image430.png"/><Relationship Id="rId9" Type="http://schemas.openxmlformats.org/officeDocument/2006/relationships/image" Target="../media/image69.png"/><Relationship Id="rId14" Type="http://schemas.openxmlformats.org/officeDocument/2006/relationships/image" Target="../media/image512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.png"/><Relationship Id="rId25" Type="http://schemas.openxmlformats.org/officeDocument/2006/relationships/image" Target="../media/image73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06.png"/><Relationship Id="rId23" Type="http://schemas.openxmlformats.org/officeDocument/2006/relationships/image" Target="../media/image105.png"/><Relationship Id="rId28" Type="http://schemas.openxmlformats.org/officeDocument/2006/relationships/image" Target="../media/image78.png"/><Relationship Id="rId22" Type="http://schemas.openxmlformats.org/officeDocument/2006/relationships/image" Target="../media/image104.png"/><Relationship Id="rId27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assumptionsofphysics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320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4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15.png"/><Relationship Id="rId4" Type="http://schemas.openxmlformats.org/officeDocument/2006/relationships/image" Target="../media/image87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1.png"/><Relationship Id="rId7" Type="http://schemas.openxmlformats.org/officeDocument/2006/relationships/image" Target="../media/image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1.png"/><Relationship Id="rId9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13" Type="http://schemas.openxmlformats.org/officeDocument/2006/relationships/image" Target="../media/image511.png"/><Relationship Id="rId3" Type="http://schemas.openxmlformats.org/officeDocument/2006/relationships/image" Target="../media/image412.png"/><Relationship Id="rId7" Type="http://schemas.openxmlformats.org/officeDocument/2006/relationships/image" Target="../media/image450.png"/><Relationship Id="rId12" Type="http://schemas.openxmlformats.org/officeDocument/2006/relationships/image" Target="../media/image50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1.png"/><Relationship Id="rId11" Type="http://schemas.openxmlformats.org/officeDocument/2006/relationships/image" Target="../media/image79.png"/><Relationship Id="rId5" Type="http://schemas.openxmlformats.org/officeDocument/2006/relationships/image" Target="../media/image431.png"/><Relationship Id="rId10" Type="http://schemas.openxmlformats.org/officeDocument/2006/relationships/image" Target="../media/image481.png"/><Relationship Id="rId4" Type="http://schemas.openxmlformats.org/officeDocument/2006/relationships/image" Target="../media/image421.png"/><Relationship Id="rId9" Type="http://schemas.openxmlformats.org/officeDocument/2006/relationships/image" Target="../media/image4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650.png"/><Relationship Id="rId7" Type="http://schemas.openxmlformats.org/officeDocument/2006/relationships/image" Target="../media/image600.png"/><Relationship Id="rId12" Type="http://schemas.openxmlformats.org/officeDocument/2006/relationships/image" Target="../media/image692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0.png"/><Relationship Id="rId11" Type="http://schemas.openxmlformats.org/officeDocument/2006/relationships/image" Target="../media/image680.png"/><Relationship Id="rId5" Type="http://schemas.openxmlformats.org/officeDocument/2006/relationships/image" Target="../media/image580.png"/><Relationship Id="rId10" Type="http://schemas.openxmlformats.org/officeDocument/2006/relationships/image" Target="../media/image670.png"/><Relationship Id="rId4" Type="http://schemas.openxmlformats.org/officeDocument/2006/relationships/image" Target="../media/image570.png"/><Relationship Id="rId9" Type="http://schemas.openxmlformats.org/officeDocument/2006/relationships/image" Target="../media/image6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2.png"/><Relationship Id="rId3" Type="http://schemas.openxmlformats.org/officeDocument/2006/relationships/image" Target="../media/image521.png"/><Relationship Id="rId7" Type="http://schemas.openxmlformats.org/officeDocument/2006/relationships/image" Target="../media/image56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image" Target="../media/image591.png"/><Relationship Id="rId4" Type="http://schemas.openxmlformats.org/officeDocument/2006/relationships/image" Target="../media/image530.png"/><Relationship Id="rId9" Type="http://schemas.openxmlformats.org/officeDocument/2006/relationships/image" Target="../media/image58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2.png"/><Relationship Id="rId3" Type="http://schemas.openxmlformats.org/officeDocument/2006/relationships/image" Target="../media/image611.png"/><Relationship Id="rId7" Type="http://schemas.openxmlformats.org/officeDocument/2006/relationships/image" Target="../media/image651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1.png"/><Relationship Id="rId5" Type="http://schemas.openxmlformats.org/officeDocument/2006/relationships/image" Target="../media/image631.png"/><Relationship Id="rId4" Type="http://schemas.openxmlformats.org/officeDocument/2006/relationships/image" Target="../media/image6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3" Type="http://schemas.openxmlformats.org/officeDocument/2006/relationships/image" Target="../media/image682.png"/><Relationship Id="rId7" Type="http://schemas.openxmlformats.org/officeDocument/2006/relationships/image" Target="../media/image711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3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0" Type="http://schemas.openxmlformats.org/officeDocument/2006/relationships/image" Target="../media/image6800.png"/><Relationship Id="rId4" Type="http://schemas.openxmlformats.org/officeDocument/2006/relationships/image" Target="../media/image694.png"/><Relationship Id="rId9" Type="http://schemas.openxmlformats.org/officeDocument/2006/relationships/image" Target="../media/image670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671.png"/><Relationship Id="rId7" Type="http://schemas.openxmlformats.org/officeDocument/2006/relationships/image" Target="../media/image703.png"/><Relationship Id="rId12" Type="http://schemas.openxmlformats.org/officeDocument/2006/relationships/image" Target="../media/image6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00.png"/><Relationship Id="rId5" Type="http://schemas.openxmlformats.org/officeDocument/2006/relationships/image" Target="../media/image694.png"/><Relationship Id="rId10" Type="http://schemas.openxmlformats.org/officeDocument/2006/relationships/image" Target="../media/image6700.png"/><Relationship Id="rId4" Type="http://schemas.openxmlformats.org/officeDocument/2006/relationships/image" Target="../media/image682.png"/><Relationship Id="rId9" Type="http://schemas.openxmlformats.org/officeDocument/2006/relationships/image" Target="../media/image7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9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9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810.png"/><Relationship Id="rId7" Type="http://schemas.openxmlformats.org/officeDocument/2006/relationships/image" Target="../media/image85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2.png"/><Relationship Id="rId3" Type="http://schemas.openxmlformats.org/officeDocument/2006/relationships/image" Target="../media/image672.png"/><Relationship Id="rId7" Type="http://schemas.openxmlformats.org/officeDocument/2006/relationships/image" Target="../media/image96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2.png"/><Relationship Id="rId5" Type="http://schemas.openxmlformats.org/officeDocument/2006/relationships/image" Target="../media/image693.png"/><Relationship Id="rId4" Type="http://schemas.openxmlformats.org/officeDocument/2006/relationships/image" Target="../media/image68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2024</a:t>
            </a:r>
            <a:br>
              <a:rPr lang="en-US" sz="4000" dirty="0"/>
            </a:br>
            <a:br>
              <a:rPr lang="en-US" sz="4000" dirty="0"/>
            </a:br>
            <a:r>
              <a:rPr lang="en-US" dirty="0"/>
              <a:t>Thermodynamics and</a:t>
            </a:r>
            <a:br>
              <a:rPr lang="en-US" dirty="0"/>
            </a:br>
            <a:r>
              <a:rPr lang="en-US" dirty="0"/>
              <a:t>Statistical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5189FD-5A51-F3CB-ECF2-B1AEB7E9E853}"/>
              </a:ext>
            </a:extLst>
          </p:cNvPr>
          <p:cNvGrpSpPr/>
          <p:nvPr/>
        </p:nvGrpSpPr>
        <p:grpSpPr>
          <a:xfrm>
            <a:off x="242270" y="3889507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2A6FF1-D78A-EEC5-2ABF-28C830D68DF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E0C7EBB-281E-A69B-863E-4BB859F42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1F2218F-4BE0-7C08-842A-856FF4B02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7C432-0ABF-EAC2-24C1-ACB17CAE7BB9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8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29B01-B7D6-9F88-E18C-E6B1F68772B9}"/>
              </a:ext>
            </a:extLst>
          </p:cNvPr>
          <p:cNvSpPr txBox="1"/>
          <p:nvPr/>
        </p:nvSpPr>
        <p:spPr>
          <a:xfrm>
            <a:off x="273132" y="213757"/>
            <a:ext cx="803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Puzzling things about entropy and equilibria: relativity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F1149-8A00-FDB5-7D2D-F0F3CDB1DBC9}"/>
              </a:ext>
            </a:extLst>
          </p:cNvPr>
          <p:cNvGrpSpPr/>
          <p:nvPr/>
        </p:nvGrpSpPr>
        <p:grpSpPr>
          <a:xfrm>
            <a:off x="462205" y="953786"/>
            <a:ext cx="6400677" cy="1613244"/>
            <a:chOff x="3889550" y="1016575"/>
            <a:chExt cx="6400677" cy="161324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052AC8-D76A-175E-E9EE-602F1E36686F}"/>
                </a:ext>
              </a:extLst>
            </p:cNvPr>
            <p:cNvSpPr txBox="1"/>
            <p:nvPr/>
          </p:nvSpPr>
          <p:spPr>
            <a:xfrm>
              <a:off x="3892001" y="1016575"/>
              <a:ext cx="5437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Thermodynamic equilibrium: wait until nothing changes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C726A6A-F658-40F1-C9E7-AB4D1C13C01D}"/>
                </a:ext>
              </a:extLst>
            </p:cNvPr>
            <p:cNvSpPr txBox="1"/>
            <p:nvPr/>
          </p:nvSpPr>
          <p:spPr>
            <a:xfrm>
              <a:off x="3892001" y="1431212"/>
              <a:ext cx="6398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Newton’s first law: a body remains in motion at a constant speed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6B3265-CB47-928C-AF22-42BF6F0BC633}"/>
                </a:ext>
              </a:extLst>
            </p:cNvPr>
            <p:cNvSpPr txBox="1"/>
            <p:nvPr/>
          </p:nvSpPr>
          <p:spPr>
            <a:xfrm>
              <a:off x="3892001" y="1845849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equilibrium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753BDD-851B-1448-7552-381D926A3F3A}"/>
                </a:ext>
              </a:extLst>
            </p:cNvPr>
            <p:cNvSpPr txBox="1"/>
            <p:nvPr/>
          </p:nvSpPr>
          <p:spPr>
            <a:xfrm>
              <a:off x="3889550" y="226048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2ED2CE-D047-D836-D23F-4F7934C1C156}"/>
              </a:ext>
            </a:extLst>
          </p:cNvPr>
          <p:cNvGrpSpPr/>
          <p:nvPr/>
        </p:nvGrpSpPr>
        <p:grpSpPr>
          <a:xfrm>
            <a:off x="4175139" y="2152392"/>
            <a:ext cx="7375752" cy="1613244"/>
            <a:chOff x="565968" y="4077379"/>
            <a:chExt cx="7375752" cy="161324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661859-3C53-6CA5-201C-A0B3BB2849B2}"/>
                </a:ext>
              </a:extLst>
            </p:cNvPr>
            <p:cNvSpPr txBox="1"/>
            <p:nvPr/>
          </p:nvSpPr>
          <p:spPr>
            <a:xfrm>
              <a:off x="568419" y="4077379"/>
              <a:ext cx="7373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Gas in equilibrium in one reference: all macroscopic quantities stay the same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EAFA7A-0411-CE91-5711-1ABA22E767A2}"/>
                </a:ext>
              </a:extLst>
            </p:cNvPr>
            <p:cNvSpPr txBox="1"/>
            <p:nvPr/>
          </p:nvSpPr>
          <p:spPr>
            <a:xfrm>
              <a:off x="568419" y="4492016"/>
              <a:ext cx="3810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Moving reference: position is changing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0E03272-4EB3-F570-CB17-9D9C6A53182C}"/>
                </a:ext>
              </a:extLst>
            </p:cNvPr>
            <p:cNvSpPr txBox="1"/>
            <p:nvPr/>
          </p:nvSpPr>
          <p:spPr>
            <a:xfrm>
              <a:off x="568419" y="4906653"/>
              <a:ext cx="3858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Equilibrium is not an invariant property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687859-E972-3A94-2A8C-C58CA33A1E58}"/>
                </a:ext>
              </a:extLst>
            </p:cNvPr>
            <p:cNvSpPr txBox="1"/>
            <p:nvPr/>
          </p:nvSpPr>
          <p:spPr>
            <a:xfrm>
              <a:off x="565968" y="5321291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42164B-B8AC-0F5F-692B-817F90874CD6}"/>
              </a:ext>
            </a:extLst>
          </p:cNvPr>
          <p:cNvGrpSpPr/>
          <p:nvPr/>
        </p:nvGrpSpPr>
        <p:grpSpPr>
          <a:xfrm>
            <a:off x="462205" y="4438392"/>
            <a:ext cx="5947155" cy="1613244"/>
            <a:chOff x="565968" y="4077379"/>
            <a:chExt cx="5947155" cy="1613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736088-8B9E-7E44-E019-428A002D6EFD}"/>
                </a:ext>
              </a:extLst>
            </p:cNvPr>
            <p:cNvSpPr txBox="1"/>
            <p:nvPr/>
          </p:nvSpPr>
          <p:spPr>
            <a:xfrm>
              <a:off x="568419" y="4077379"/>
              <a:ext cx="5944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Gas increasing temperature very slowly, always in equilibrium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0AA3FB-721F-DDA7-1E52-97DF3FD822EC}"/>
                </a:ext>
              </a:extLst>
            </p:cNvPr>
            <p:cNvSpPr txBox="1"/>
            <p:nvPr/>
          </p:nvSpPr>
          <p:spPr>
            <a:xfrm>
              <a:off x="568419" y="4492016"/>
              <a:ext cx="478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Moving reference sees a gradient of temperature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667665-39F6-608B-28C2-D34EB582D9F5}"/>
                </a:ext>
              </a:extLst>
            </p:cNvPr>
            <p:cNvSpPr txBox="1"/>
            <p:nvPr/>
          </p:nvSpPr>
          <p:spPr>
            <a:xfrm>
              <a:off x="568419" y="4906653"/>
              <a:ext cx="3858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Equilibrium is not an invariant property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641ECA-5D16-8D90-1AA8-00AE29DAC834}"/>
                </a:ext>
              </a:extLst>
            </p:cNvPr>
            <p:cNvSpPr txBox="1"/>
            <p:nvPr/>
          </p:nvSpPr>
          <p:spPr>
            <a:xfrm>
              <a:off x="565968" y="5321291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1B953-736C-E2E6-7ECC-07C28C0F80E6}"/>
              </a:ext>
            </a:extLst>
          </p:cNvPr>
          <p:cNvGrpSpPr/>
          <p:nvPr/>
        </p:nvGrpSpPr>
        <p:grpSpPr>
          <a:xfrm>
            <a:off x="6278280" y="3673146"/>
            <a:ext cx="2787459" cy="2886937"/>
            <a:chOff x="6278280" y="3673146"/>
            <a:chExt cx="2787459" cy="28869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930D20-FEE9-715B-DA5D-EB9B4738EA72}"/>
                </a:ext>
              </a:extLst>
            </p:cNvPr>
            <p:cNvSpPr/>
            <p:nvPr/>
          </p:nvSpPr>
          <p:spPr>
            <a:xfrm>
              <a:off x="8045539" y="3810688"/>
              <a:ext cx="460605" cy="269171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5B4C478-BC2B-245D-8A24-BD3BF488C25B}"/>
                    </a:ext>
                  </a:extLst>
                </p:cNvPr>
                <p:cNvSpPr txBox="1"/>
                <p:nvPr/>
              </p:nvSpPr>
              <p:spPr>
                <a:xfrm>
                  <a:off x="7466980" y="3673146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5B4C478-BC2B-245D-8A24-BD3BF488C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980" y="3673146"/>
                  <a:ext cx="126066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6190" r="-66667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F5A6668-32CD-8496-EE03-EEC11FFC2B50}"/>
                    </a:ext>
                  </a:extLst>
                </p:cNvPr>
                <p:cNvSpPr txBox="1"/>
                <p:nvPr/>
              </p:nvSpPr>
              <p:spPr>
                <a:xfrm>
                  <a:off x="8939673" y="5168549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F5A6668-32CD-8496-EE03-EEC11FFC2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673" y="5168549"/>
                  <a:ext cx="12606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7143" r="-9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223271-0BE0-DB34-477B-2167E03E2DD8}"/>
                </a:ext>
              </a:extLst>
            </p:cNvPr>
            <p:cNvGrpSpPr/>
            <p:nvPr/>
          </p:nvGrpSpPr>
          <p:grpSpPr>
            <a:xfrm>
              <a:off x="6278280" y="3810688"/>
              <a:ext cx="2765463" cy="2749395"/>
              <a:chOff x="3878441" y="1338438"/>
              <a:chExt cx="3840481" cy="384048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E246164-1C89-84A9-82C2-F0997E425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8682" y="1338439"/>
                <a:ext cx="0" cy="3840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4E77CFA-9AF9-C4D5-2955-DD7941D6CF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98682" y="1338439"/>
                <a:ext cx="0" cy="3840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60225DE-3451-5DC4-0C16-11EB10BF22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65669" y="1338438"/>
                <a:ext cx="1266026" cy="38404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B968157-647A-3931-859C-A009860F929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50812" y="1343716"/>
                <a:ext cx="1273425" cy="38181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A82DDBA-2D83-3F0A-BD8E-EFE3E087F640}"/>
                    </a:ext>
                  </a:extLst>
                </p:cNvPr>
                <p:cNvSpPr txBox="1"/>
                <p:nvPr/>
              </p:nvSpPr>
              <p:spPr>
                <a:xfrm>
                  <a:off x="8939673" y="4734033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A82DDBA-2D83-3F0A-BD8E-EFE3E087F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673" y="4734033"/>
                  <a:ext cx="12606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7143" t="-18333" r="-1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89C22D-A4D7-AFF3-9F0D-D2FA3C9CA709}"/>
                    </a:ext>
                  </a:extLst>
                </p:cNvPr>
                <p:cNvSpPr txBox="1"/>
                <p:nvPr/>
              </p:nvSpPr>
              <p:spPr>
                <a:xfrm>
                  <a:off x="7899367" y="3673146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89C22D-A4D7-AFF3-9F0D-D2FA3C9CA7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367" y="3673146"/>
                  <a:ext cx="12606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6190" t="-28333" r="-17619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554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29B01-B7D6-9F88-E18C-E6B1F68772B9}"/>
              </a:ext>
            </a:extLst>
          </p:cNvPr>
          <p:cNvSpPr txBox="1"/>
          <p:nvPr/>
        </p:nvSpPr>
        <p:spPr>
          <a:xfrm>
            <a:off x="273132" y="213757"/>
            <a:ext cx="1056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Puzzling things about entropy and equilibria: information and equilibria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F1149-8A00-FDB5-7D2D-F0F3CDB1DBC9}"/>
              </a:ext>
            </a:extLst>
          </p:cNvPr>
          <p:cNvGrpSpPr/>
          <p:nvPr/>
        </p:nvGrpSpPr>
        <p:grpSpPr>
          <a:xfrm>
            <a:off x="462205" y="953786"/>
            <a:ext cx="8277665" cy="1780102"/>
            <a:chOff x="3889550" y="1016575"/>
            <a:chExt cx="8277665" cy="1780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3052AC8-D76A-175E-E9EE-602F1E36686F}"/>
                    </a:ext>
                  </a:extLst>
                </p:cNvPr>
                <p:cNvSpPr txBox="1"/>
                <p:nvPr/>
              </p:nvSpPr>
              <p:spPr>
                <a:xfrm>
                  <a:off x="3892001" y="1016575"/>
                  <a:ext cx="8275214" cy="379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Entropy is information: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)=−∫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/>
                    <a:t> 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/>
                    <a:t> is the distribution over microstates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3052AC8-D76A-175E-E9EE-602F1E366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01" y="1016575"/>
                  <a:ext cx="8275214" cy="379848"/>
                </a:xfrm>
                <a:prstGeom prst="rect">
                  <a:avLst/>
                </a:prstGeom>
                <a:blipFill>
                  <a:blip r:embed="rId2"/>
                  <a:stretch>
                    <a:fillRect l="-589" t="-4762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C726A6A-F658-40F1-C9E7-AB4D1C13C01D}"/>
                    </a:ext>
                  </a:extLst>
                </p:cNvPr>
                <p:cNvSpPr txBox="1"/>
                <p:nvPr/>
              </p:nvSpPr>
              <p:spPr>
                <a:xfrm>
                  <a:off x="3892001" y="1431212"/>
                  <a:ext cx="72758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Gas at unknown temperature: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 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with 50% chance. One bit of entropy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C726A6A-F658-40F1-C9E7-AB4D1C13C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01" y="1431212"/>
                  <a:ext cx="727583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56B3265-CB47-928C-AF22-42BF6F0BC633}"/>
                    </a:ext>
                  </a:extLst>
                </p:cNvPr>
                <p:cNvSpPr txBox="1"/>
                <p:nvPr/>
              </p:nvSpPr>
              <p:spPr>
                <a:xfrm>
                  <a:off x="3892001" y="1845849"/>
                  <a:ext cx="7950831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Increase of Shannon entropy is less than 1: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56B3265-CB47-928C-AF22-42BF6F0BC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01" y="1845849"/>
                  <a:ext cx="7950831" cy="582147"/>
                </a:xfrm>
                <a:prstGeom prst="rect">
                  <a:avLst/>
                </a:prstGeom>
                <a:blipFill>
                  <a:blip r:embed="rId4"/>
                  <a:stretch>
                    <a:fillRect l="-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753BDD-851B-1448-7552-381D926A3F3A}"/>
                </a:ext>
              </a:extLst>
            </p:cNvPr>
            <p:cNvSpPr txBox="1"/>
            <p:nvPr/>
          </p:nvSpPr>
          <p:spPr>
            <a:xfrm>
              <a:off x="3889550" y="2427345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3E8510-3250-FA40-8A7F-E1BD1904E0AD}"/>
              </a:ext>
            </a:extLst>
          </p:cNvPr>
          <p:cNvGrpSpPr/>
          <p:nvPr/>
        </p:nvGrpSpPr>
        <p:grpSpPr>
          <a:xfrm>
            <a:off x="462205" y="3234062"/>
            <a:ext cx="8277665" cy="1599896"/>
            <a:chOff x="3889550" y="1016575"/>
            <a:chExt cx="8277665" cy="1599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B3808E0-CA04-69F5-03F6-4AFA427FD1EE}"/>
                    </a:ext>
                  </a:extLst>
                </p:cNvPr>
                <p:cNvSpPr txBox="1"/>
                <p:nvPr/>
              </p:nvSpPr>
              <p:spPr>
                <a:xfrm>
                  <a:off x="3892001" y="1016575"/>
                  <a:ext cx="8275214" cy="379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Entropy is information: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)=−∫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/>
                    <a:t> 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/>
                    <a:t> is the distribution over microstates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B3808E0-CA04-69F5-03F6-4AFA427FD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01" y="1016575"/>
                  <a:ext cx="8275214" cy="379848"/>
                </a:xfrm>
                <a:prstGeom prst="rect">
                  <a:avLst/>
                </a:prstGeom>
                <a:blipFill>
                  <a:blip r:embed="rId5"/>
                  <a:stretch>
                    <a:fillRect l="-589" t="-6452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9B0781-692F-D935-3C28-5FA60D06B1FA}"/>
                </a:ext>
              </a:extLst>
            </p:cNvPr>
            <p:cNvSpPr txBox="1"/>
            <p:nvPr/>
          </p:nvSpPr>
          <p:spPr>
            <a:xfrm>
              <a:off x="3892001" y="1431212"/>
              <a:ext cx="5929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 forget the temperature of the heat source: entropy is higher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04264E-DD4C-B099-71E2-672711D35B42}"/>
                </a:ext>
              </a:extLst>
            </p:cNvPr>
            <p:cNvSpPr txBox="1"/>
            <p:nvPr/>
          </p:nvSpPr>
          <p:spPr>
            <a:xfrm>
              <a:off x="3892001" y="1845849"/>
              <a:ext cx="4447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I can extract less energy from the heat source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8B7BC7-9E59-49E6-0F89-C6B52A928216}"/>
                </a:ext>
              </a:extLst>
            </p:cNvPr>
            <p:cNvSpPr txBox="1"/>
            <p:nvPr/>
          </p:nvSpPr>
          <p:spPr>
            <a:xfrm>
              <a:off x="3889550" y="2247139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03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C7959-72BA-EBC2-0195-B57DC8D4D10E}"/>
              </a:ext>
            </a:extLst>
          </p:cNvPr>
          <p:cNvSpPr txBox="1"/>
          <p:nvPr/>
        </p:nvSpPr>
        <p:spPr>
          <a:xfrm>
            <a:off x="302575" y="353747"/>
            <a:ext cx="11586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Clearly: in some sense entropy is about information, in some sense entropy is about disorder, thermodynamic equilibria is about things not changing, equilibrium identifies a privileged coordinate system, 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1095A-6FE9-F846-8184-D1DC9B9F43C3}"/>
              </a:ext>
            </a:extLst>
          </p:cNvPr>
          <p:cNvSpPr txBox="1"/>
          <p:nvPr/>
        </p:nvSpPr>
        <p:spPr>
          <a:xfrm>
            <a:off x="2225613" y="2598003"/>
            <a:ext cx="7740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But in exactly what sense?!?!?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E6F3B3-4215-5BBD-BED8-6F47B9CDF697}"/>
              </a:ext>
            </a:extLst>
          </p:cNvPr>
          <p:cNvCxnSpPr/>
          <p:nvPr/>
        </p:nvCxnSpPr>
        <p:spPr>
          <a:xfrm flipV="1">
            <a:off x="4120646" y="3449499"/>
            <a:ext cx="600701" cy="65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FC1199-B266-5FEE-43D7-E5975CD80419}"/>
              </a:ext>
            </a:extLst>
          </p:cNvPr>
          <p:cNvSpPr txBox="1"/>
          <p:nvPr/>
        </p:nvSpPr>
        <p:spPr>
          <a:xfrm>
            <a:off x="800934" y="4124095"/>
            <a:ext cx="724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Fundamental problem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6804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6E5A-B53C-0A93-2971-3E2E3034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entropy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D5DE5-257A-DC88-EDA4-BF8CE93E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F433-6CB8-DC2A-7569-D7EF7DE5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as variability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0BEBDE-CA4F-00DB-C370-EEE9138B00E2}"/>
              </a:ext>
            </a:extLst>
          </p:cNvPr>
          <p:cNvGrpSpPr/>
          <p:nvPr/>
        </p:nvGrpSpPr>
        <p:grpSpPr>
          <a:xfrm>
            <a:off x="1045961" y="1126579"/>
            <a:ext cx="4212919" cy="2599887"/>
            <a:chOff x="25615" y="922706"/>
            <a:chExt cx="4212919" cy="25998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B75776-2DF7-1A2A-B677-DADB458098F5}"/>
                </a:ext>
              </a:extLst>
            </p:cNvPr>
            <p:cNvGrpSpPr/>
            <p:nvPr/>
          </p:nvGrpSpPr>
          <p:grpSpPr>
            <a:xfrm>
              <a:off x="257840" y="922787"/>
              <a:ext cx="1545110" cy="975859"/>
              <a:chOff x="257840" y="742950"/>
              <a:chExt cx="2895600" cy="18288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C005822-EA78-94BA-71E8-55B2025B4827}"/>
                  </a:ext>
                </a:extLst>
              </p:cNvPr>
              <p:cNvSpPr/>
              <p:nvPr/>
            </p:nvSpPr>
            <p:spPr>
              <a:xfrm>
                <a:off x="257840" y="742950"/>
                <a:ext cx="2895600" cy="1828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EE09BB0B-0883-D5D8-F0F4-E32174E5D7B9}"/>
                  </a:ext>
                </a:extLst>
              </p:cNvPr>
              <p:cNvSpPr/>
              <p:nvPr/>
            </p:nvSpPr>
            <p:spPr>
              <a:xfrm>
                <a:off x="1174899" y="1319323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D9D024-B78D-9BDF-B8AD-ACD1008183A4}"/>
                  </a:ext>
                </a:extLst>
              </p:cNvPr>
              <p:cNvSpPr/>
              <p:nvPr/>
            </p:nvSpPr>
            <p:spPr>
              <a:xfrm>
                <a:off x="935666" y="113989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89E21654-5C29-7EBF-E088-FD80098A0E19}"/>
                  </a:ext>
                </a:extLst>
              </p:cNvPr>
              <p:cNvSpPr/>
              <p:nvPr/>
            </p:nvSpPr>
            <p:spPr>
              <a:xfrm>
                <a:off x="2219548" y="1591339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67E01EA-7E52-B996-DD90-B7A4F5BD70BD}"/>
                  </a:ext>
                </a:extLst>
              </p:cNvPr>
              <p:cNvSpPr/>
              <p:nvPr/>
            </p:nvSpPr>
            <p:spPr>
              <a:xfrm>
                <a:off x="573273" y="147703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9FD2D29-4079-3934-40CE-60E53FC50236}"/>
                  </a:ext>
                </a:extLst>
              </p:cNvPr>
              <p:cNvSpPr/>
              <p:nvPr/>
            </p:nvSpPr>
            <p:spPr>
              <a:xfrm>
                <a:off x="901553" y="185050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99FD0C-339C-6A6E-860B-E5EDCF94A16E}"/>
                  </a:ext>
                </a:extLst>
              </p:cNvPr>
              <p:cNvSpPr/>
              <p:nvPr/>
            </p:nvSpPr>
            <p:spPr>
              <a:xfrm>
                <a:off x="1705640" y="96977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BF8D30-6DB9-780F-07FF-6D653FDD739B}"/>
                  </a:ext>
                </a:extLst>
              </p:cNvPr>
              <p:cNvSpPr/>
              <p:nvPr/>
            </p:nvSpPr>
            <p:spPr>
              <a:xfrm>
                <a:off x="1566531" y="165690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BD86B55-D877-EE3B-5BFC-4E8EFD1D084B}"/>
                  </a:ext>
                </a:extLst>
              </p:cNvPr>
              <p:cNvSpPr/>
              <p:nvPr/>
            </p:nvSpPr>
            <p:spPr>
              <a:xfrm>
                <a:off x="1976331" y="128831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43EC2C-534F-ABAD-791F-1BA5C7B0E27B}"/>
                  </a:ext>
                </a:extLst>
              </p:cNvPr>
              <p:cNvSpPr/>
              <p:nvPr/>
            </p:nvSpPr>
            <p:spPr>
              <a:xfrm>
                <a:off x="2688266" y="155323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E1952DA-3969-9158-960C-DE761FF012E3}"/>
                  </a:ext>
                </a:extLst>
              </p:cNvPr>
              <p:cNvSpPr/>
              <p:nvPr/>
            </p:nvSpPr>
            <p:spPr>
              <a:xfrm>
                <a:off x="2190753" y="202062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347CFB-8B92-F422-A9A3-0BECBD39066E}"/>
                  </a:ext>
                </a:extLst>
              </p:cNvPr>
              <p:cNvSpPr/>
              <p:nvPr/>
            </p:nvSpPr>
            <p:spPr>
              <a:xfrm>
                <a:off x="1456666" y="215752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52BB2C2-D1CD-9778-0E49-AC53A77CBD2F}"/>
                  </a:ext>
                </a:extLst>
              </p:cNvPr>
              <p:cNvSpPr/>
              <p:nvPr/>
            </p:nvSpPr>
            <p:spPr>
              <a:xfrm>
                <a:off x="2466312" y="113989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962176-FB22-2A95-DE5B-9C1A665C8E7F}"/>
                </a:ext>
              </a:extLst>
            </p:cNvPr>
            <p:cNvGrpSpPr/>
            <p:nvPr/>
          </p:nvGrpSpPr>
          <p:grpSpPr>
            <a:xfrm>
              <a:off x="2146439" y="1140893"/>
              <a:ext cx="1452442" cy="792886"/>
              <a:chOff x="6269665" y="747823"/>
              <a:chExt cx="2721935" cy="14859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FCE7922-1F3E-3742-0640-5BA4C00B21F2}"/>
                  </a:ext>
                </a:extLst>
              </p:cNvPr>
              <p:cNvSpPr/>
              <p:nvPr/>
            </p:nvSpPr>
            <p:spPr>
              <a:xfrm>
                <a:off x="6269665" y="747823"/>
                <a:ext cx="2721935" cy="1485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4C8BBA3D-8142-BBBD-3819-1AA0B58801DB}"/>
                  </a:ext>
                </a:extLst>
              </p:cNvPr>
              <p:cNvSpPr/>
              <p:nvPr/>
            </p:nvSpPr>
            <p:spPr>
              <a:xfrm>
                <a:off x="6743701" y="1166923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28DBF1E-DF7B-1423-25D5-0A0EBC36331D}"/>
                  </a:ext>
                </a:extLst>
              </p:cNvPr>
              <p:cNvSpPr/>
              <p:nvPr/>
            </p:nvSpPr>
            <p:spPr>
              <a:xfrm>
                <a:off x="7341337" y="1328183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E253D09-691A-AFBB-245F-1C85FC538891}"/>
                  </a:ext>
                </a:extLst>
              </p:cNvPr>
              <p:cNvSpPr/>
              <p:nvPr/>
            </p:nvSpPr>
            <p:spPr>
              <a:xfrm>
                <a:off x="7417537" y="89535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7673D5-B792-B6A8-D253-A03C9941E1F3}"/>
                  </a:ext>
                </a:extLst>
              </p:cNvPr>
              <p:cNvSpPr/>
              <p:nvPr/>
            </p:nvSpPr>
            <p:spPr>
              <a:xfrm>
                <a:off x="7101663" y="167196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B4C7993-7921-0779-6B1C-83131958E922}"/>
                  </a:ext>
                </a:extLst>
              </p:cNvPr>
              <p:cNvSpPr/>
              <p:nvPr/>
            </p:nvSpPr>
            <p:spPr>
              <a:xfrm>
                <a:off x="8327066" y="107632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F3E54EF-7157-D174-3AF3-70E069FDDD5A}"/>
                  </a:ext>
                </a:extLst>
              </p:cNvPr>
              <p:cNvSpPr/>
              <p:nvPr/>
            </p:nvSpPr>
            <p:spPr>
              <a:xfrm>
                <a:off x="7772401" y="179513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3178280D-1F1C-45C5-1EB0-FC407914E0BF}"/>
                  </a:ext>
                </a:extLst>
              </p:cNvPr>
              <p:cNvSpPr/>
              <p:nvPr/>
            </p:nvSpPr>
            <p:spPr>
              <a:xfrm>
                <a:off x="7850377" y="1204582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5 Points 27">
                <a:extLst>
                  <a:ext uri="{FF2B5EF4-FFF2-40B4-BE49-F238E27FC236}">
                    <a16:creationId xmlns:a16="http://schemas.microsoft.com/office/drawing/2014/main" id="{3AA7BB60-0774-F727-4CC4-E27FF410072B}"/>
                  </a:ext>
                </a:extLst>
              </p:cNvPr>
              <p:cNvSpPr/>
              <p:nvPr/>
            </p:nvSpPr>
            <p:spPr>
              <a:xfrm>
                <a:off x="8268585" y="1557226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7EAEC4E-6F96-D03D-9005-E36411EB6128}"/>
                </a:ext>
              </a:extLst>
            </p:cNvPr>
            <p:cNvGrpSpPr/>
            <p:nvPr/>
          </p:nvGrpSpPr>
          <p:grpSpPr>
            <a:xfrm>
              <a:off x="1256159" y="1845629"/>
              <a:ext cx="1260485" cy="975859"/>
              <a:chOff x="3570774" y="956931"/>
              <a:chExt cx="2362200" cy="18288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81FC13-F869-ECB0-AE84-3871879A68FE}"/>
                  </a:ext>
                </a:extLst>
              </p:cNvPr>
              <p:cNvSpPr/>
              <p:nvPr/>
            </p:nvSpPr>
            <p:spPr>
              <a:xfrm>
                <a:off x="4352266" y="2309923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AAC7105-01FF-EE74-1F81-588DD216F883}"/>
                  </a:ext>
                </a:extLst>
              </p:cNvPr>
              <p:cNvSpPr/>
              <p:nvPr/>
            </p:nvSpPr>
            <p:spPr>
              <a:xfrm>
                <a:off x="3570774" y="956931"/>
                <a:ext cx="2362200" cy="1828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2EDE4491-8508-DA9C-33E9-79313A867587}"/>
                  </a:ext>
                </a:extLst>
              </p:cNvPr>
              <p:cNvSpPr/>
              <p:nvPr/>
            </p:nvSpPr>
            <p:spPr>
              <a:xfrm>
                <a:off x="4922000" y="2172142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74A7C72-AB78-5880-52D1-36ABF9CAC9F0}"/>
                  </a:ext>
                </a:extLst>
              </p:cNvPr>
              <p:cNvSpPr/>
              <p:nvPr/>
            </p:nvSpPr>
            <p:spPr>
              <a:xfrm>
                <a:off x="3981671" y="192272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880FDDF-ADAA-B004-5801-3D3FA67E8FA6}"/>
                  </a:ext>
                </a:extLst>
              </p:cNvPr>
              <p:cNvSpPr/>
              <p:nvPr/>
            </p:nvSpPr>
            <p:spPr>
              <a:xfrm>
                <a:off x="4148912" y="140083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DA94DB8-D618-DAA8-0692-564DEADE5675}"/>
                  </a:ext>
                </a:extLst>
              </p:cNvPr>
              <p:cNvSpPr/>
              <p:nvPr/>
            </p:nvSpPr>
            <p:spPr>
              <a:xfrm>
                <a:off x="5488173" y="1531754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CACF1D9-CB23-5822-8026-28C0DE0A6417}"/>
                  </a:ext>
                </a:extLst>
              </p:cNvPr>
              <p:cNvSpPr/>
              <p:nvPr/>
            </p:nvSpPr>
            <p:spPr>
              <a:xfrm>
                <a:off x="4993543" y="173532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BD18040-726E-2687-DBDB-A4552E11DE9B}"/>
                  </a:ext>
                </a:extLst>
              </p:cNvPr>
              <p:cNvSpPr/>
              <p:nvPr/>
            </p:nvSpPr>
            <p:spPr>
              <a:xfrm>
                <a:off x="4475205" y="178582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55FE2C44-CF49-5AE1-16D3-D147250251A2}"/>
                  </a:ext>
                </a:extLst>
              </p:cNvPr>
              <p:cNvSpPr/>
              <p:nvPr/>
            </p:nvSpPr>
            <p:spPr>
              <a:xfrm>
                <a:off x="5429247" y="1922722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tar: 5 Points 38">
                <a:extLst>
                  <a:ext uri="{FF2B5EF4-FFF2-40B4-BE49-F238E27FC236}">
                    <a16:creationId xmlns:a16="http://schemas.microsoft.com/office/drawing/2014/main" id="{E0D3D552-849B-C54F-CFF6-807249493492}"/>
                  </a:ext>
                </a:extLst>
              </p:cNvPr>
              <p:cNvSpPr/>
              <p:nvPr/>
            </p:nvSpPr>
            <p:spPr>
              <a:xfrm>
                <a:off x="4637574" y="1166923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B3E2773-CF4B-6D32-E639-A0ED83F424E6}"/>
                  </a:ext>
                </a:extLst>
              </p:cNvPr>
              <p:cNvSpPr/>
              <p:nvPr/>
            </p:nvSpPr>
            <p:spPr>
              <a:xfrm>
                <a:off x="5146606" y="128078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00B696-BE1D-A315-085D-8F68EE6C24A7}"/>
                </a:ext>
              </a:extLst>
            </p:cNvPr>
            <p:cNvSpPr txBox="1"/>
            <p:nvPr/>
          </p:nvSpPr>
          <p:spPr>
            <a:xfrm>
              <a:off x="118175" y="2876262"/>
              <a:ext cx="4120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Shannon entropy quantifies the variability</a:t>
              </a:r>
              <a:br>
                <a:rPr lang="en-US" dirty="0"/>
              </a:br>
              <a:r>
                <a:rPr lang="en-US" dirty="0"/>
                <a:t>of the elements within a distribution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EA6A563-1799-B57C-8C41-8C68583FA7AC}"/>
                </a:ext>
              </a:extLst>
            </p:cNvPr>
            <p:cNvSpPr txBox="1"/>
            <p:nvPr/>
          </p:nvSpPr>
          <p:spPr>
            <a:xfrm>
              <a:off x="2961611" y="922706"/>
              <a:ext cx="1161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more variability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F8AC54-A0AB-1585-82E2-A01D2A324E1A}"/>
                </a:ext>
              </a:extLst>
            </p:cNvPr>
            <p:cNvSpPr txBox="1"/>
            <p:nvPr/>
          </p:nvSpPr>
          <p:spPr>
            <a:xfrm>
              <a:off x="25615" y="1927407"/>
              <a:ext cx="1062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less variability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DE245A-4B11-9169-9609-0D2A9C759586}"/>
              </a:ext>
            </a:extLst>
          </p:cNvPr>
          <p:cNvGrpSpPr/>
          <p:nvPr/>
        </p:nvGrpSpPr>
        <p:grpSpPr>
          <a:xfrm>
            <a:off x="395210" y="4283775"/>
            <a:ext cx="4064248" cy="1428748"/>
            <a:chOff x="5668184" y="3972772"/>
            <a:chExt cx="4064248" cy="1428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88744B8-4D58-8DDC-5531-E57702435C7F}"/>
                    </a:ext>
                  </a:extLst>
                </p:cNvPr>
                <p:cNvSpPr txBox="1"/>
                <p:nvPr/>
              </p:nvSpPr>
              <p:spPr>
                <a:xfrm>
                  <a:off x="5668184" y="3972772"/>
                  <a:ext cx="39409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a14:m>
                  <a:r>
                    <a:rPr lang="en-US" dirty="0"/>
                    <a:t> only indicator of variability</a:t>
                  </a:r>
                  <a:br>
                    <a:rPr lang="en-US" dirty="0"/>
                  </a:br>
                  <a:r>
                    <a:rPr lang="en-US" dirty="0"/>
                    <a:t>that satisfies simple requirements</a:t>
                  </a: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88744B8-4D58-8DDC-5531-E57702435C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184" y="3972772"/>
                  <a:ext cx="3940951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8592748-EF5C-5259-8558-79555EF9F408}"/>
                    </a:ext>
                  </a:extLst>
                </p:cNvPr>
                <p:cNvSpPr txBox="1"/>
                <p:nvPr/>
              </p:nvSpPr>
              <p:spPr>
                <a:xfrm>
                  <a:off x="6113941" y="4662856"/>
                  <a:ext cx="3618491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arenR"/>
                  </a:pPr>
                  <a:r>
                    <a:rPr lang="en-US" sz="1400" b="0" dirty="0"/>
                    <a:t>Continuous function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/>
                    <a:t> only</a:t>
                  </a:r>
                </a:p>
                <a:p>
                  <a:pPr marL="342900" indent="-342900">
                    <a:buFont typeface="+mj-lt"/>
                    <a:buAutoNum type="arabicParenR"/>
                  </a:pPr>
                  <a:r>
                    <a:rPr lang="en-US" sz="1400" dirty="0"/>
                    <a:t>Increases when number of cases increases</a:t>
                  </a:r>
                </a:p>
                <a:p>
                  <a:pPr marL="342900" indent="-342900">
                    <a:buFont typeface="+mj-lt"/>
                    <a:buAutoNum type="arabicParenR"/>
                  </a:pPr>
                  <a:r>
                    <a:rPr lang="en-US" sz="1400" dirty="0"/>
                    <a:t>Linear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8592748-EF5C-5259-8558-79555EF9F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3941" y="4662856"/>
                  <a:ext cx="3618491" cy="738664"/>
                </a:xfrm>
                <a:prstGeom prst="rect">
                  <a:avLst/>
                </a:prstGeom>
                <a:blipFill>
                  <a:blip r:embed="rId3"/>
                  <a:stretch>
                    <a:fillRect l="-673" t="-2479" b="-8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34A5D78-7F11-D9E3-59DD-F06DAE926F35}"/>
              </a:ext>
            </a:extLst>
          </p:cNvPr>
          <p:cNvSpPr txBox="1"/>
          <p:nvPr/>
        </p:nvSpPr>
        <p:spPr>
          <a:xfrm>
            <a:off x="5258880" y="4496805"/>
            <a:ext cx="3637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This characterization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works across disciplines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943816-1ED1-93A6-36EF-03F0E7F33A7F}"/>
              </a:ext>
            </a:extLst>
          </p:cNvPr>
          <p:cNvGrpSpPr/>
          <p:nvPr/>
        </p:nvGrpSpPr>
        <p:grpSpPr>
          <a:xfrm>
            <a:off x="6617456" y="1105037"/>
            <a:ext cx="4396396" cy="2490327"/>
            <a:chOff x="90315" y="3763971"/>
            <a:chExt cx="4396396" cy="249032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A0CC0FA-FF47-AE65-82E1-DA6D0AE2EB9A}"/>
                </a:ext>
              </a:extLst>
            </p:cNvPr>
            <p:cNvGrpSpPr/>
            <p:nvPr/>
          </p:nvGrpSpPr>
          <p:grpSpPr>
            <a:xfrm>
              <a:off x="2496481" y="4204524"/>
              <a:ext cx="721518" cy="523221"/>
              <a:chOff x="6097804" y="5041325"/>
              <a:chExt cx="721518" cy="5232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37DC694-D5D3-7B40-3F53-1FF229277640}"/>
                  </a:ext>
                </a:extLst>
              </p:cNvPr>
              <p:cNvSpPr/>
              <p:nvPr/>
            </p:nvSpPr>
            <p:spPr>
              <a:xfrm>
                <a:off x="6097804" y="5041325"/>
                <a:ext cx="721518" cy="52322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FED2A288-F25A-D951-123F-E4A47EF2073F}"/>
                  </a:ext>
                </a:extLst>
              </p:cNvPr>
              <p:cNvSpPr/>
              <p:nvPr/>
            </p:nvSpPr>
            <p:spPr>
              <a:xfrm>
                <a:off x="6347387" y="5161059"/>
                <a:ext cx="102207" cy="10220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532D645-E832-CB5A-BD44-052EAFB3B7B9}"/>
                  </a:ext>
                </a:extLst>
              </p:cNvPr>
              <p:cNvSpPr/>
              <p:nvPr/>
            </p:nvSpPr>
            <p:spPr>
              <a:xfrm>
                <a:off x="6184188" y="5346941"/>
                <a:ext cx="102207" cy="1022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0AF0D2E-82C9-5FAD-5266-0A30A774E9A7}"/>
                  </a:ext>
                </a:extLst>
              </p:cNvPr>
              <p:cNvSpPr/>
              <p:nvPr/>
            </p:nvSpPr>
            <p:spPr>
              <a:xfrm>
                <a:off x="6636292" y="5169162"/>
                <a:ext cx="102207" cy="1022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Star: 5 Points 48">
                <a:extLst>
                  <a:ext uri="{FF2B5EF4-FFF2-40B4-BE49-F238E27FC236}">
                    <a16:creationId xmlns:a16="http://schemas.microsoft.com/office/drawing/2014/main" id="{0A9A14C9-6D98-A897-36D7-4192A172ADA0}"/>
                  </a:ext>
                </a:extLst>
              </p:cNvPr>
              <p:cNvSpPr/>
              <p:nvPr/>
            </p:nvSpPr>
            <p:spPr>
              <a:xfrm>
                <a:off x="6438612" y="5321388"/>
                <a:ext cx="153311" cy="153311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4882E43-08C5-116A-FD6B-0A368B5FE95B}"/>
                </a:ext>
              </a:extLst>
            </p:cNvPr>
            <p:cNvSpPr txBox="1"/>
            <p:nvPr/>
          </p:nvSpPr>
          <p:spPr>
            <a:xfrm>
              <a:off x="2898904" y="5441829"/>
              <a:ext cx="261453" cy="3508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?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0517AF-750E-F83F-B35D-10D33E17DD8C}"/>
                </a:ext>
              </a:extLst>
            </p:cNvPr>
            <p:cNvSpPr/>
            <p:nvPr/>
          </p:nvSpPr>
          <p:spPr>
            <a:xfrm>
              <a:off x="4274852" y="5926168"/>
              <a:ext cx="123593" cy="583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D27F200-993C-5BB3-CE24-FE721C83A159}"/>
                </a:ext>
              </a:extLst>
            </p:cNvPr>
            <p:cNvSpPr/>
            <p:nvPr/>
          </p:nvSpPr>
          <p:spPr>
            <a:xfrm>
              <a:off x="4142927" y="5851296"/>
              <a:ext cx="216492" cy="102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4923875-36DE-A2EC-B1D0-DBB6CB550F06}"/>
                </a:ext>
              </a:extLst>
            </p:cNvPr>
            <p:cNvSpPr/>
            <p:nvPr/>
          </p:nvSpPr>
          <p:spPr>
            <a:xfrm>
              <a:off x="3552615" y="5552294"/>
              <a:ext cx="804243" cy="3796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FA26DE6-2D00-C027-5B7B-6B150FED777E}"/>
                </a:ext>
              </a:extLst>
            </p:cNvPr>
            <p:cNvSpPr/>
            <p:nvPr/>
          </p:nvSpPr>
          <p:spPr>
            <a:xfrm>
              <a:off x="3976112" y="5613558"/>
              <a:ext cx="102207" cy="102207"/>
            </a:xfrm>
            <a:prstGeom prst="triangl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4E9C766-F386-16B4-0EC4-512B978CBF13}"/>
                </a:ext>
              </a:extLst>
            </p:cNvPr>
            <p:cNvSpPr/>
            <p:nvPr/>
          </p:nvSpPr>
          <p:spPr>
            <a:xfrm>
              <a:off x="3690823" y="5682946"/>
              <a:ext cx="102207" cy="10220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08600E-13FB-6883-6CD4-F0BCB0540365}"/>
                </a:ext>
              </a:extLst>
            </p:cNvPr>
            <p:cNvSpPr/>
            <p:nvPr/>
          </p:nvSpPr>
          <p:spPr>
            <a:xfrm>
              <a:off x="3882533" y="5784060"/>
              <a:ext cx="102207" cy="10220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F4ABC58E-A806-C532-21D9-2602CAB673DF}"/>
                </a:ext>
              </a:extLst>
            </p:cNvPr>
            <p:cNvSpPr/>
            <p:nvPr/>
          </p:nvSpPr>
          <p:spPr>
            <a:xfrm>
              <a:off x="4166286" y="5657395"/>
              <a:ext cx="153311" cy="153311"/>
            </a:xfrm>
            <a:prstGeom prst="star5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CF269-7DDA-8781-6599-484B5A227A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6868" y="5721754"/>
              <a:ext cx="264864" cy="22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1CADA4-C4ED-9D7A-533A-A5D4597D8CD0}"/>
                </a:ext>
              </a:extLst>
            </p:cNvPr>
            <p:cNvSpPr txBox="1"/>
            <p:nvPr/>
          </p:nvSpPr>
          <p:spPr>
            <a:xfrm>
              <a:off x="90315" y="3763971"/>
              <a:ext cx="4396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Meaning depends on the type of distribution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5EC7EF0-85BD-5BCA-56B9-7010AFB7044B}"/>
                </a:ext>
              </a:extLst>
            </p:cNvPr>
            <p:cNvSpPr txBox="1"/>
            <p:nvPr/>
          </p:nvSpPr>
          <p:spPr>
            <a:xfrm>
              <a:off x="190518" y="4186500"/>
              <a:ext cx="2088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Statistical distribution:</a:t>
              </a:r>
              <a:br>
                <a:rPr lang="en-US" sz="1400" dirty="0"/>
              </a:br>
              <a:r>
                <a:rPr lang="en-US" sz="1400" dirty="0"/>
                <a:t>variability of what is there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D884327-36ED-DD08-06D6-80EBB0B682CB}"/>
                </a:ext>
              </a:extLst>
            </p:cNvPr>
            <p:cNvSpPr txBox="1"/>
            <p:nvPr/>
          </p:nvSpPr>
          <p:spPr>
            <a:xfrm>
              <a:off x="1329915" y="4925753"/>
              <a:ext cx="2613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Probability distribution:</a:t>
              </a:r>
              <a:br>
                <a:rPr lang="en-US" sz="1400" dirty="0"/>
              </a:br>
              <a:r>
                <a:rPr lang="en-US" sz="1400" dirty="0"/>
                <a:t>variability of what could be there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75181E8-2225-631B-C632-C6B03BD29DCF}"/>
                </a:ext>
              </a:extLst>
            </p:cNvPr>
            <p:cNvSpPr txBox="1"/>
            <p:nvPr/>
          </p:nvSpPr>
          <p:spPr>
            <a:xfrm>
              <a:off x="190518" y="5731078"/>
              <a:ext cx="3324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Credence distribution:</a:t>
              </a:r>
              <a:br>
                <a:rPr lang="en-US" sz="1400" dirty="0"/>
              </a:br>
              <a:r>
                <a:rPr lang="en-US" sz="1400" dirty="0"/>
                <a:t>variability of what one believes to be there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2F383A0-5173-E4BC-D65D-FD03FB8C13BE}"/>
                </a:ext>
              </a:extLst>
            </p:cNvPr>
            <p:cNvGrpSpPr/>
            <p:nvPr/>
          </p:nvGrpSpPr>
          <p:grpSpPr>
            <a:xfrm>
              <a:off x="204137" y="4591234"/>
              <a:ext cx="957028" cy="978663"/>
              <a:chOff x="6583811" y="4473276"/>
              <a:chExt cx="957028" cy="97866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9348407-2C78-DB33-07BB-FF09F9948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67074" y="4807795"/>
                <a:ext cx="181484" cy="238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B8B934-D5ED-A998-3FAF-CA657B0CBE51}"/>
                  </a:ext>
                </a:extLst>
              </p:cNvPr>
              <p:cNvSpPr txBox="1"/>
              <p:nvPr/>
            </p:nvSpPr>
            <p:spPr>
              <a:xfrm>
                <a:off x="6583811" y="4473276"/>
                <a:ext cx="261453" cy="350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 Rounded MT Bold" panose="020F0704030504030204" pitchFamily="34" charset="0"/>
                  </a:rPr>
                  <a:t>?</a:t>
                </a: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E091199-5DDF-8E7E-EB6B-676481322C4D}"/>
                  </a:ext>
                </a:extLst>
              </p:cNvPr>
              <p:cNvGrpSpPr/>
              <p:nvPr/>
            </p:nvGrpSpPr>
            <p:grpSpPr>
              <a:xfrm>
                <a:off x="6819321" y="4928718"/>
                <a:ext cx="721518" cy="523221"/>
                <a:chOff x="6097804" y="5041325"/>
                <a:chExt cx="721518" cy="523221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E918E103-E5DB-BB4B-E702-688FC19DF0B3}"/>
                    </a:ext>
                  </a:extLst>
                </p:cNvPr>
                <p:cNvSpPr/>
                <p:nvPr/>
              </p:nvSpPr>
              <p:spPr>
                <a:xfrm>
                  <a:off x="6097804" y="5041325"/>
                  <a:ext cx="721518" cy="52322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id="{3FF6E84F-69D8-B4CF-50A6-F2BC60C023BA}"/>
                    </a:ext>
                  </a:extLst>
                </p:cNvPr>
                <p:cNvSpPr/>
                <p:nvPr/>
              </p:nvSpPr>
              <p:spPr>
                <a:xfrm>
                  <a:off x="6347387" y="5161059"/>
                  <a:ext cx="102207" cy="102207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AF7EF15C-91E9-CE00-2831-3C0DEBD54B0C}"/>
                    </a:ext>
                  </a:extLst>
                </p:cNvPr>
                <p:cNvSpPr/>
                <p:nvPr/>
              </p:nvSpPr>
              <p:spPr>
                <a:xfrm>
                  <a:off x="6184188" y="5346941"/>
                  <a:ext cx="102207" cy="10220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253D7EC3-3505-5BA9-5795-A2335BA6F2B4}"/>
                    </a:ext>
                  </a:extLst>
                </p:cNvPr>
                <p:cNvSpPr/>
                <p:nvPr/>
              </p:nvSpPr>
              <p:spPr>
                <a:xfrm>
                  <a:off x="6636292" y="5169162"/>
                  <a:ext cx="102207" cy="10220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Star: 5 Points 107">
                  <a:extLst>
                    <a:ext uri="{FF2B5EF4-FFF2-40B4-BE49-F238E27FC236}">
                      <a16:creationId xmlns:a16="http://schemas.microsoft.com/office/drawing/2014/main" id="{6D79C1A0-035B-19E7-559F-A53F7F604C45}"/>
                    </a:ext>
                  </a:extLst>
                </p:cNvPr>
                <p:cNvSpPr/>
                <p:nvPr/>
              </p:nvSpPr>
              <p:spPr>
                <a:xfrm>
                  <a:off x="6438612" y="5321388"/>
                  <a:ext cx="153311" cy="153311"/>
                </a:xfrm>
                <a:prstGeom prst="star5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90C9204-17C8-D19C-14E8-95517D0E244F}"/>
              </a:ext>
            </a:extLst>
          </p:cNvPr>
          <p:cNvSpPr txBox="1"/>
          <p:nvPr/>
        </p:nvSpPr>
        <p:spPr>
          <a:xfrm>
            <a:off x="9469836" y="748750"/>
            <a:ext cx="2702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Eur. J. Phys. </a:t>
            </a:r>
            <a:r>
              <a:rPr lang="en-US" sz="1600" dirty="0"/>
              <a:t>42, 045102 (2021)</a:t>
            </a:r>
          </a:p>
        </p:txBody>
      </p:sp>
    </p:spTree>
    <p:extLst>
      <p:ext uri="{BB962C8B-B14F-4D97-AF65-F5344CB8AC3E}">
        <p14:creationId xmlns:p14="http://schemas.microsoft.com/office/powerpoint/2010/main" val="225660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F433-6CB8-DC2A-7569-D7EF7DE5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as variability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006999-F37E-5276-DAAC-559AA368A610}"/>
              </a:ext>
            </a:extLst>
          </p:cNvPr>
          <p:cNvGrpSpPr/>
          <p:nvPr/>
        </p:nvGrpSpPr>
        <p:grpSpPr>
          <a:xfrm>
            <a:off x="507811" y="956648"/>
            <a:ext cx="4214164" cy="3839166"/>
            <a:chOff x="8028559" y="166992"/>
            <a:chExt cx="4214164" cy="3839166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B4F2D03-500C-E3F6-C6EE-7DB50662818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0571" y="575561"/>
              <a:ext cx="410945" cy="637788"/>
            </a:xfrm>
            <a:prstGeom prst="straightConnector1">
              <a:avLst/>
            </a:prstGeom>
            <a:ln>
              <a:solidFill>
                <a:srgbClr val="00EE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79C727B-AFF6-F936-5A6C-242CCC597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5560" y="465451"/>
              <a:ext cx="453076" cy="394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BAF7E517-97CD-DD35-1A03-9F13A3FE14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36" y="1213349"/>
              <a:ext cx="211333" cy="559040"/>
            </a:xfrm>
            <a:prstGeom prst="straightConnector1">
              <a:avLst/>
            </a:prstGeom>
            <a:ln>
              <a:solidFill>
                <a:srgbClr val="00EE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B68CF57-F27A-02BC-0425-9B982442E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7515" y="1213349"/>
              <a:ext cx="295097" cy="559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8DC6F27-8D09-32F6-E180-B19FE8EF91B5}"/>
                </a:ext>
              </a:extLst>
            </p:cNvPr>
            <p:cNvCxnSpPr>
              <a:cxnSpLocks/>
            </p:cNvCxnSpPr>
            <p:nvPr/>
          </p:nvCxnSpPr>
          <p:spPr>
            <a:xfrm>
              <a:off x="11618478" y="1573684"/>
              <a:ext cx="198771" cy="630722"/>
            </a:xfrm>
            <a:prstGeom prst="straightConnector1">
              <a:avLst/>
            </a:prstGeom>
            <a:ln>
              <a:solidFill>
                <a:srgbClr val="00EE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5AED5F82-17A7-3296-871F-C48F769498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89937" y="1554448"/>
              <a:ext cx="296106" cy="6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416D788-6D3E-495C-0E46-348CA87E8109}"/>
                </a:ext>
              </a:extLst>
            </p:cNvPr>
            <p:cNvSpPr txBox="1"/>
            <p:nvPr/>
          </p:nvSpPr>
          <p:spPr>
            <a:xfrm>
              <a:off x="8028559" y="3082828"/>
              <a:ext cx="3972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Variability is quantified by the expected minimum number of yes/no questions required to identify an element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04B4D9E-A4C6-6F93-83B5-C2E15FD2BC2B}"/>
                </a:ext>
              </a:extLst>
            </p:cNvPr>
            <p:cNvSpPr txBox="1"/>
            <p:nvPr/>
          </p:nvSpPr>
          <p:spPr>
            <a:xfrm>
              <a:off x="8913583" y="2143006"/>
              <a:ext cx="274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Efficient game of</a:t>
              </a:r>
              <a:br>
                <a:rPr lang="en-US" sz="1400" dirty="0"/>
              </a:br>
              <a:r>
                <a:rPr lang="en-US" sz="1400" dirty="0"/>
                <a:t>twenty questions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6E5430-8043-23B7-B6E4-A61CA82E58FA}"/>
                </a:ext>
              </a:extLst>
            </p:cNvPr>
            <p:cNvSpPr txBox="1"/>
            <p:nvPr/>
          </p:nvSpPr>
          <p:spPr>
            <a:xfrm>
              <a:off x="10500321" y="166992"/>
              <a:ext cx="800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 it alive?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BF22A4E-930D-9A30-13A9-48B91BAB6389}"/>
                </a:ext>
              </a:extLst>
            </p:cNvPr>
            <p:cNvSpPr txBox="1"/>
            <p:nvPr/>
          </p:nvSpPr>
          <p:spPr>
            <a:xfrm>
              <a:off x="10799571" y="1270409"/>
              <a:ext cx="14431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Does it live on land?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067928F-1501-7B01-45AC-96167908E7F8}"/>
                </a:ext>
              </a:extLst>
            </p:cNvPr>
            <p:cNvSpPr txBox="1"/>
            <p:nvPr/>
          </p:nvSpPr>
          <p:spPr>
            <a:xfrm>
              <a:off x="9345214" y="863894"/>
              <a:ext cx="133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Is it human made?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B0DCBF5-F62F-385A-AB94-26C06D6E1F49}"/>
                </a:ext>
              </a:extLst>
            </p:cNvPr>
            <p:cNvSpPr txBox="1"/>
            <p:nvPr/>
          </p:nvSpPr>
          <p:spPr>
            <a:xfrm>
              <a:off x="9270921" y="1715345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5A633BB-D689-D7E8-EAF8-A5BD2D7C188C}"/>
                </a:ext>
              </a:extLst>
            </p:cNvPr>
            <p:cNvSpPr txBox="1"/>
            <p:nvPr/>
          </p:nvSpPr>
          <p:spPr>
            <a:xfrm>
              <a:off x="10135578" y="1788907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8684814-0205-AEA2-85BA-61BFBE5B751F}"/>
                </a:ext>
              </a:extLst>
            </p:cNvPr>
            <p:cNvSpPr txBox="1"/>
            <p:nvPr/>
          </p:nvSpPr>
          <p:spPr>
            <a:xfrm>
              <a:off x="11717863" y="2215690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7E20085-B3B9-02E8-A1BA-F7D349F11887}"/>
                </a:ext>
              </a:extLst>
            </p:cNvPr>
            <p:cNvSpPr txBox="1"/>
            <p:nvPr/>
          </p:nvSpPr>
          <p:spPr>
            <a:xfrm>
              <a:off x="10871269" y="2230755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AEE3ABA-2731-096F-7860-9F0BBFD06837}"/>
                </a:ext>
              </a:extLst>
            </p:cNvPr>
            <p:cNvSpPr txBox="1"/>
            <p:nvPr/>
          </p:nvSpPr>
          <p:spPr>
            <a:xfrm>
              <a:off x="8946092" y="2725106"/>
              <a:ext cx="2744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More variability, more questions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1A4B9D-FED0-167C-2068-C41DD00AA7F6}"/>
              </a:ext>
            </a:extLst>
          </p:cNvPr>
          <p:cNvGrpSpPr/>
          <p:nvPr/>
        </p:nvGrpSpPr>
        <p:grpSpPr>
          <a:xfrm>
            <a:off x="5878294" y="1256029"/>
            <a:ext cx="3972137" cy="2940950"/>
            <a:chOff x="4822669" y="2939424"/>
            <a:chExt cx="3972137" cy="2940950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FF3F7BB8-CDCD-C37D-E398-B672D96DFA85}"/>
                </a:ext>
              </a:extLst>
            </p:cNvPr>
            <p:cNvGrpSpPr/>
            <p:nvPr/>
          </p:nvGrpSpPr>
          <p:grpSpPr>
            <a:xfrm>
              <a:off x="5302997" y="2939424"/>
              <a:ext cx="2070190" cy="1291684"/>
              <a:chOff x="4945483" y="3025908"/>
              <a:chExt cx="3361919" cy="2097651"/>
            </a:xfrm>
          </p:grpSpPr>
          <p:sp>
            <p:nvSpPr>
              <p:cNvPr id="172" name="Star: 5 Points 171">
                <a:extLst>
                  <a:ext uri="{FF2B5EF4-FFF2-40B4-BE49-F238E27FC236}">
                    <a16:creationId xmlns:a16="http://schemas.microsoft.com/office/drawing/2014/main" id="{EDF0E197-4FD3-05A1-8309-09C86F1F789A}"/>
                  </a:ext>
                </a:extLst>
              </p:cNvPr>
              <p:cNvSpPr/>
              <p:nvPr/>
            </p:nvSpPr>
            <p:spPr>
              <a:xfrm>
                <a:off x="5240427" y="3025908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Isosceles Triangle 172">
                <a:extLst>
                  <a:ext uri="{FF2B5EF4-FFF2-40B4-BE49-F238E27FC236}">
                    <a16:creationId xmlns:a16="http://schemas.microsoft.com/office/drawing/2014/main" id="{9DBEC4B3-4D05-3B0E-0AC9-177DE6DFFDB8}"/>
                  </a:ext>
                </a:extLst>
              </p:cNvPr>
              <p:cNvSpPr/>
              <p:nvPr/>
            </p:nvSpPr>
            <p:spPr>
              <a:xfrm>
                <a:off x="4977654" y="3064008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EC94A77F-FBCB-7863-8376-E79415DC986A}"/>
                  </a:ext>
                </a:extLst>
              </p:cNvPr>
              <p:cNvSpPr/>
              <p:nvPr/>
            </p:nvSpPr>
            <p:spPr>
              <a:xfrm>
                <a:off x="6104946" y="306400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F903A35-5DBB-9194-8020-D5D8A7AA3241}"/>
                  </a:ext>
                </a:extLst>
              </p:cNvPr>
              <p:cNvSpPr/>
              <p:nvPr/>
            </p:nvSpPr>
            <p:spPr>
              <a:xfrm>
                <a:off x="5842173" y="3064008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Star: 5 Points 175">
                <a:extLst>
                  <a:ext uri="{FF2B5EF4-FFF2-40B4-BE49-F238E27FC236}">
                    <a16:creationId xmlns:a16="http://schemas.microsoft.com/office/drawing/2014/main" id="{AE1B3AB6-5DD1-BD08-BAB1-6226FC219167}"/>
                  </a:ext>
                </a:extLst>
              </p:cNvPr>
              <p:cNvSpPr/>
              <p:nvPr/>
            </p:nvSpPr>
            <p:spPr>
              <a:xfrm>
                <a:off x="6630492" y="3025908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Isosceles Triangle 176">
                <a:extLst>
                  <a:ext uri="{FF2B5EF4-FFF2-40B4-BE49-F238E27FC236}">
                    <a16:creationId xmlns:a16="http://schemas.microsoft.com/office/drawing/2014/main" id="{D2E7D625-DCFC-27FC-E8F3-F6A638BB0200}"/>
                  </a:ext>
                </a:extLst>
              </p:cNvPr>
              <p:cNvSpPr/>
              <p:nvPr/>
            </p:nvSpPr>
            <p:spPr>
              <a:xfrm>
                <a:off x="5579400" y="3064008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Isosceles Triangle 177">
                <a:extLst>
                  <a:ext uri="{FF2B5EF4-FFF2-40B4-BE49-F238E27FC236}">
                    <a16:creationId xmlns:a16="http://schemas.microsoft.com/office/drawing/2014/main" id="{6E90E3AC-1A84-55D7-2E1F-E730E743BAA3}"/>
                  </a:ext>
                </a:extLst>
              </p:cNvPr>
              <p:cNvSpPr/>
              <p:nvPr/>
            </p:nvSpPr>
            <p:spPr>
              <a:xfrm>
                <a:off x="6969465" y="3064008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Isosceles Triangle 178">
                <a:extLst>
                  <a:ext uri="{FF2B5EF4-FFF2-40B4-BE49-F238E27FC236}">
                    <a16:creationId xmlns:a16="http://schemas.microsoft.com/office/drawing/2014/main" id="{9DD0A381-5385-D135-3C74-26620B66181B}"/>
                  </a:ext>
                </a:extLst>
              </p:cNvPr>
              <p:cNvSpPr/>
              <p:nvPr/>
            </p:nvSpPr>
            <p:spPr>
              <a:xfrm>
                <a:off x="6367719" y="3068099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Star: 5 Points 179">
                <a:extLst>
                  <a:ext uri="{FF2B5EF4-FFF2-40B4-BE49-F238E27FC236}">
                    <a16:creationId xmlns:a16="http://schemas.microsoft.com/office/drawing/2014/main" id="{4CF96B64-40D9-EBA8-C2D3-A2E99B7A01FF}"/>
                  </a:ext>
                </a:extLst>
              </p:cNvPr>
              <p:cNvSpPr/>
              <p:nvPr/>
            </p:nvSpPr>
            <p:spPr>
              <a:xfrm>
                <a:off x="6931365" y="3409059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Isosceles Triangle 180">
                <a:extLst>
                  <a:ext uri="{FF2B5EF4-FFF2-40B4-BE49-F238E27FC236}">
                    <a16:creationId xmlns:a16="http://schemas.microsoft.com/office/drawing/2014/main" id="{26C960BE-323D-B95E-D35C-6675DB6589D3}"/>
                  </a:ext>
                </a:extLst>
              </p:cNvPr>
              <p:cNvSpPr/>
              <p:nvPr/>
            </p:nvSpPr>
            <p:spPr>
              <a:xfrm>
                <a:off x="4977654" y="3447159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FFE2D3-E7FB-E9BB-0F5A-0B2B141FA228}"/>
                  </a:ext>
                </a:extLst>
              </p:cNvPr>
              <p:cNvSpPr/>
              <p:nvPr/>
            </p:nvSpPr>
            <p:spPr>
              <a:xfrm>
                <a:off x="5541744" y="3447159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BA83194-5F9D-BB13-8E81-DBE934F95868}"/>
                  </a:ext>
                </a:extLst>
              </p:cNvPr>
              <p:cNvSpPr/>
              <p:nvPr/>
            </p:nvSpPr>
            <p:spPr>
              <a:xfrm>
                <a:off x="5823789" y="3447159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Star: 5 Points 183">
                <a:extLst>
                  <a:ext uri="{FF2B5EF4-FFF2-40B4-BE49-F238E27FC236}">
                    <a16:creationId xmlns:a16="http://schemas.microsoft.com/office/drawing/2014/main" id="{7232F28F-3227-2B42-6DA4-AB73AB827AA5}"/>
                  </a:ext>
                </a:extLst>
              </p:cNvPr>
              <p:cNvSpPr/>
              <p:nvPr/>
            </p:nvSpPr>
            <p:spPr>
              <a:xfrm>
                <a:off x="6632634" y="3409059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ECAB7ACB-6D88-A9FD-FB7F-9E7D8B3E5DF4}"/>
                  </a:ext>
                </a:extLst>
              </p:cNvPr>
              <p:cNvSpPr/>
              <p:nvPr/>
            </p:nvSpPr>
            <p:spPr>
              <a:xfrm>
                <a:off x="5259699" y="3447159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Isosceles Triangle 185">
                <a:extLst>
                  <a:ext uri="{FF2B5EF4-FFF2-40B4-BE49-F238E27FC236}">
                    <a16:creationId xmlns:a16="http://schemas.microsoft.com/office/drawing/2014/main" id="{70790115-7652-9716-CD1F-982DFEB2DD46}"/>
                  </a:ext>
                </a:extLst>
              </p:cNvPr>
              <p:cNvSpPr/>
              <p:nvPr/>
            </p:nvSpPr>
            <p:spPr>
              <a:xfrm>
                <a:off x="6387877" y="3447159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Isosceles Triangle 186">
                <a:extLst>
                  <a:ext uri="{FF2B5EF4-FFF2-40B4-BE49-F238E27FC236}">
                    <a16:creationId xmlns:a16="http://schemas.microsoft.com/office/drawing/2014/main" id="{7CAEFFB2-BC31-3589-761D-18AB172C2B40}"/>
                  </a:ext>
                </a:extLst>
              </p:cNvPr>
              <p:cNvSpPr/>
              <p:nvPr/>
            </p:nvSpPr>
            <p:spPr>
              <a:xfrm>
                <a:off x="6105834" y="3447159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Star: 5 Points 187">
                <a:extLst>
                  <a:ext uri="{FF2B5EF4-FFF2-40B4-BE49-F238E27FC236}">
                    <a16:creationId xmlns:a16="http://schemas.microsoft.com/office/drawing/2014/main" id="{CBBD4BB7-175A-FD11-30C4-DA91A300B9A3}"/>
                  </a:ext>
                </a:extLst>
              </p:cNvPr>
              <p:cNvSpPr/>
              <p:nvPr/>
            </p:nvSpPr>
            <p:spPr>
              <a:xfrm>
                <a:off x="5289052" y="3787201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Isosceles Triangle 188">
                <a:extLst>
                  <a:ext uri="{FF2B5EF4-FFF2-40B4-BE49-F238E27FC236}">
                    <a16:creationId xmlns:a16="http://schemas.microsoft.com/office/drawing/2014/main" id="{31851DFF-502C-B52F-1466-DC82A77C3C51}"/>
                  </a:ext>
                </a:extLst>
              </p:cNvPr>
              <p:cNvSpPr/>
              <p:nvPr/>
            </p:nvSpPr>
            <p:spPr>
              <a:xfrm>
                <a:off x="6969465" y="3825301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5DF78E1-7562-4BD1-FBDF-E466A17334AC}"/>
                  </a:ext>
                </a:extLst>
              </p:cNvPr>
              <p:cNvSpPr/>
              <p:nvPr/>
            </p:nvSpPr>
            <p:spPr>
              <a:xfrm>
                <a:off x="5632621" y="3825301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F68F2D1-F185-B8A1-6AD5-6CC51083059A}"/>
                  </a:ext>
                </a:extLst>
              </p:cNvPr>
              <p:cNvSpPr/>
              <p:nvPr/>
            </p:nvSpPr>
            <p:spPr>
              <a:xfrm>
                <a:off x="5899990" y="3825301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Star: 5 Points 191">
                <a:extLst>
                  <a:ext uri="{FF2B5EF4-FFF2-40B4-BE49-F238E27FC236}">
                    <a16:creationId xmlns:a16="http://schemas.microsoft.com/office/drawing/2014/main" id="{F5B28654-1A1B-3634-B28E-99A33D9DAA09}"/>
                  </a:ext>
                </a:extLst>
              </p:cNvPr>
              <p:cNvSpPr/>
              <p:nvPr/>
            </p:nvSpPr>
            <p:spPr>
              <a:xfrm>
                <a:off x="4945483" y="3787201"/>
                <a:ext cx="228600" cy="228600"/>
              </a:xfrm>
              <a:prstGeom prst="star5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Isosceles Triangle 192">
                <a:extLst>
                  <a:ext uri="{FF2B5EF4-FFF2-40B4-BE49-F238E27FC236}">
                    <a16:creationId xmlns:a16="http://schemas.microsoft.com/office/drawing/2014/main" id="{979AEC2C-1084-4F0E-D3A8-5717E41BC7F6}"/>
                  </a:ext>
                </a:extLst>
              </p:cNvPr>
              <p:cNvSpPr/>
              <p:nvPr/>
            </p:nvSpPr>
            <p:spPr>
              <a:xfrm>
                <a:off x="6702097" y="3825301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Isosceles Triangle 193">
                <a:extLst>
                  <a:ext uri="{FF2B5EF4-FFF2-40B4-BE49-F238E27FC236}">
                    <a16:creationId xmlns:a16="http://schemas.microsoft.com/office/drawing/2014/main" id="{4A8AE293-D44A-75D2-3F00-23C4768659AB}"/>
                  </a:ext>
                </a:extLst>
              </p:cNvPr>
              <p:cNvSpPr/>
              <p:nvPr/>
            </p:nvSpPr>
            <p:spPr>
              <a:xfrm>
                <a:off x="6434728" y="3825301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id="{FEDD62A2-A6CF-A68A-42CA-6F0821BD7232}"/>
                  </a:ext>
                </a:extLst>
              </p:cNvPr>
              <p:cNvSpPr/>
              <p:nvPr/>
            </p:nvSpPr>
            <p:spPr>
              <a:xfrm>
                <a:off x="6167359" y="3825301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E591F09-5B01-54EF-731C-FD3AB4F9DA71}"/>
                  </a:ext>
                </a:extLst>
              </p:cNvPr>
              <p:cNvSpPr txBox="1"/>
              <p:nvPr/>
            </p:nvSpPr>
            <p:spPr>
              <a:xfrm>
                <a:off x="5804507" y="413158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197" name="Right Brace 196">
                <a:extLst>
                  <a:ext uri="{FF2B5EF4-FFF2-40B4-BE49-F238E27FC236}">
                    <a16:creationId xmlns:a16="http://schemas.microsoft.com/office/drawing/2014/main" id="{61C393C0-0D03-4FB8-6F6A-230D1520779C}"/>
                  </a:ext>
                </a:extLst>
              </p:cNvPr>
              <p:cNvSpPr/>
              <p:nvPr/>
            </p:nvSpPr>
            <p:spPr>
              <a:xfrm>
                <a:off x="7219485" y="3025908"/>
                <a:ext cx="430966" cy="2097651"/>
              </a:xfrm>
              <a:prstGeom prst="rightBrace">
                <a:avLst>
                  <a:gd name="adj1" fmla="val 4122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1F29C29C-8684-A8B8-3CE8-3EE30812D4E4}"/>
                      </a:ext>
                    </a:extLst>
                  </p:cNvPr>
                  <p:cNvSpPr txBox="1"/>
                  <p:nvPr/>
                </p:nvSpPr>
                <p:spPr>
                  <a:xfrm>
                    <a:off x="7685499" y="3663607"/>
                    <a:ext cx="621903" cy="523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1F29C29C-8684-A8B8-3CE8-3EE30812D4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5499" y="3663607"/>
                    <a:ext cx="621903" cy="523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111" b="-21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4D8E648-F676-F05D-E51F-7800582DF768}"/>
                </a:ext>
              </a:extLst>
            </p:cNvPr>
            <p:cNvSpPr txBox="1"/>
            <p:nvPr/>
          </p:nvSpPr>
          <p:spPr>
            <a:xfrm>
              <a:off x="4822669" y="4957044"/>
              <a:ext cx="3972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Variability is also quantified by the logarithm of the number of possible permutations per element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293FC128-BFF4-AF3A-4BB9-8EB418A0BFF4}"/>
                    </a:ext>
                  </a:extLst>
                </p:cNvPr>
                <p:cNvSpPr/>
                <p:nvPr/>
              </p:nvSpPr>
              <p:spPr>
                <a:xfrm>
                  <a:off x="5685367" y="4147926"/>
                  <a:ext cx="1915588" cy="4956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≈−∑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293FC128-BFF4-AF3A-4BB9-8EB418A0BF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7" y="4147926"/>
                  <a:ext cx="1915588" cy="49564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78214A5-A057-C96C-0C56-00219EBB9CCF}"/>
                </a:ext>
              </a:extLst>
            </p:cNvPr>
            <p:cNvSpPr txBox="1"/>
            <p:nvPr/>
          </p:nvSpPr>
          <p:spPr>
            <a:xfrm>
              <a:off x="5248890" y="4645296"/>
              <a:ext cx="3175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More variability, more permutations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19BA1184-E5A5-394A-B025-87F891709756}"/>
              </a:ext>
            </a:extLst>
          </p:cNvPr>
          <p:cNvSpPr txBox="1"/>
          <p:nvPr/>
        </p:nvSpPr>
        <p:spPr>
          <a:xfrm>
            <a:off x="397823" y="5026646"/>
            <a:ext cx="9108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More variability for a distribution at equilibrium, more fluctuations, more physical entropy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0C9204-17C8-D19C-14E8-95517D0E244F}"/>
              </a:ext>
            </a:extLst>
          </p:cNvPr>
          <p:cNvSpPr txBox="1"/>
          <p:nvPr/>
        </p:nvSpPr>
        <p:spPr>
          <a:xfrm>
            <a:off x="9385959" y="885815"/>
            <a:ext cx="2702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Eur. J. Phys. 42, 045102 (2021)</a:t>
            </a:r>
          </a:p>
        </p:txBody>
      </p:sp>
    </p:spTree>
    <p:extLst>
      <p:ext uri="{BB962C8B-B14F-4D97-AF65-F5344CB8AC3E}">
        <p14:creationId xmlns:p14="http://schemas.microsoft.com/office/powerpoint/2010/main" val="73778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6E5A-B53C-0A93-2971-3E2E3034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as logarithm of</a:t>
            </a:r>
            <a:br>
              <a:rPr lang="en-US" dirty="0"/>
            </a:br>
            <a:r>
              <a:rPr lang="en-US" dirty="0"/>
              <a:t>the count of evolutions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D5DE5-257A-DC88-EDA4-BF8CE93E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9EE7-A272-2794-DD10-5F8B1D83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242" y="84779"/>
            <a:ext cx="8267758" cy="897424"/>
          </a:xfrm>
        </p:spPr>
        <p:txBody>
          <a:bodyPr/>
          <a:lstStyle/>
          <a:p>
            <a:r>
              <a:rPr lang="en-US" dirty="0"/>
              <a:t>Entropy as logarithm of evolutions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8EE023-77CE-6ADB-C794-D0F85DC4BF37}"/>
              </a:ext>
            </a:extLst>
          </p:cNvPr>
          <p:cNvGrpSpPr/>
          <p:nvPr/>
        </p:nvGrpSpPr>
        <p:grpSpPr>
          <a:xfrm>
            <a:off x="557555" y="1168626"/>
            <a:ext cx="4112206" cy="1460549"/>
            <a:chOff x="986762" y="2657669"/>
            <a:chExt cx="11053871" cy="3926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55ADD5C-7C8A-1B3A-A4DB-74DE5FD826F2}"/>
                </a:ext>
              </a:extLst>
            </p:cNvPr>
            <p:cNvGrpSpPr/>
            <p:nvPr/>
          </p:nvGrpSpPr>
          <p:grpSpPr>
            <a:xfrm>
              <a:off x="1480453" y="2657669"/>
              <a:ext cx="2127380" cy="3079102"/>
              <a:chOff x="1564432" y="2657669"/>
              <a:chExt cx="2127380" cy="307910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5309F47-4243-9FBF-FFDF-A23BBD298D0D}"/>
                  </a:ext>
                </a:extLst>
              </p:cNvPr>
              <p:cNvSpPr/>
              <p:nvPr/>
            </p:nvSpPr>
            <p:spPr>
              <a:xfrm>
                <a:off x="1564432" y="2657669"/>
                <a:ext cx="2127380" cy="3079102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75486D4-6B8B-86E4-A0A3-E6CDD519CAD0}"/>
                  </a:ext>
                </a:extLst>
              </p:cNvPr>
              <p:cNvSpPr/>
              <p:nvPr/>
            </p:nvSpPr>
            <p:spPr>
              <a:xfrm>
                <a:off x="2323322" y="35456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2DCBD04-8143-CB7D-A7B8-C0B228789E11}"/>
                  </a:ext>
                </a:extLst>
              </p:cNvPr>
              <p:cNvSpPr/>
              <p:nvPr/>
            </p:nvSpPr>
            <p:spPr>
              <a:xfrm>
                <a:off x="2082279" y="3959306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FB6EDB6-DF99-2347-E33A-A97BCEA1F7AB}"/>
                  </a:ext>
                </a:extLst>
              </p:cNvPr>
              <p:cNvSpPr/>
              <p:nvPr/>
            </p:nvSpPr>
            <p:spPr>
              <a:xfrm>
                <a:off x="2662332" y="315063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7B9CB6-E301-714F-8F10-CE81C417C910}"/>
                  </a:ext>
                </a:extLst>
              </p:cNvPr>
              <p:cNvSpPr/>
              <p:nvPr/>
            </p:nvSpPr>
            <p:spPr>
              <a:xfrm>
                <a:off x="3108648" y="347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C7FD363-8EF2-A321-591E-605E0F699078}"/>
                  </a:ext>
                </a:extLst>
              </p:cNvPr>
              <p:cNvSpPr/>
              <p:nvPr/>
            </p:nvSpPr>
            <p:spPr>
              <a:xfrm>
                <a:off x="2754084" y="428275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1E42441-8155-E8DF-D4B9-F091C40775CE}"/>
                  </a:ext>
                </a:extLst>
              </p:cNvPr>
              <p:cNvSpPr/>
              <p:nvPr/>
            </p:nvSpPr>
            <p:spPr>
              <a:xfrm>
                <a:off x="3016897" y="468863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78D950-6A54-9A5C-C35B-345FF5C64628}"/>
                  </a:ext>
                </a:extLst>
              </p:cNvPr>
              <p:cNvSpPr/>
              <p:nvPr/>
            </p:nvSpPr>
            <p:spPr>
              <a:xfrm>
                <a:off x="2670109" y="5019870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AA0BD1-4ED2-22AC-C101-B6B9975CAB6E}"/>
                  </a:ext>
                </a:extLst>
              </p:cNvPr>
              <p:cNvSpPr/>
              <p:nvPr/>
            </p:nvSpPr>
            <p:spPr>
              <a:xfrm>
                <a:off x="1981199" y="46124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A24451-D49A-22BA-B600-DCE33F01B1E8}"/>
                </a:ext>
              </a:extLst>
            </p:cNvPr>
            <p:cNvGrpSpPr/>
            <p:nvPr/>
          </p:nvGrpSpPr>
          <p:grpSpPr>
            <a:xfrm>
              <a:off x="5032310" y="2657669"/>
              <a:ext cx="2127380" cy="3079102"/>
              <a:chOff x="1564432" y="2657669"/>
              <a:chExt cx="2127380" cy="307910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DC9980E-9344-A677-D90D-48A627F6FBD3}"/>
                  </a:ext>
                </a:extLst>
              </p:cNvPr>
              <p:cNvSpPr/>
              <p:nvPr/>
            </p:nvSpPr>
            <p:spPr>
              <a:xfrm>
                <a:off x="1564432" y="2657669"/>
                <a:ext cx="2127380" cy="3079102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02D5721-04F9-F29A-A6DE-DC3381D36317}"/>
                  </a:ext>
                </a:extLst>
              </p:cNvPr>
              <p:cNvSpPr/>
              <p:nvPr/>
            </p:nvSpPr>
            <p:spPr>
              <a:xfrm>
                <a:off x="2323322" y="35456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4423192-2898-AEA2-A288-42B42AF31436}"/>
                  </a:ext>
                </a:extLst>
              </p:cNvPr>
              <p:cNvSpPr/>
              <p:nvPr/>
            </p:nvSpPr>
            <p:spPr>
              <a:xfrm>
                <a:off x="2082279" y="3959306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96CD1C3-F77C-36B7-F5D4-D1B1A7DD3913}"/>
                  </a:ext>
                </a:extLst>
              </p:cNvPr>
              <p:cNvSpPr/>
              <p:nvPr/>
            </p:nvSpPr>
            <p:spPr>
              <a:xfrm>
                <a:off x="2662332" y="315063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281B346-3FBF-B55B-2B2A-6E3B1F85F174}"/>
                  </a:ext>
                </a:extLst>
              </p:cNvPr>
              <p:cNvSpPr/>
              <p:nvPr/>
            </p:nvSpPr>
            <p:spPr>
              <a:xfrm>
                <a:off x="3108648" y="347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B2E971B-6E2B-89D4-57F4-E60041E8F39D}"/>
                  </a:ext>
                </a:extLst>
              </p:cNvPr>
              <p:cNvSpPr/>
              <p:nvPr/>
            </p:nvSpPr>
            <p:spPr>
              <a:xfrm>
                <a:off x="2754084" y="428275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354A70-4024-3A48-3E1B-8825679DC644}"/>
                  </a:ext>
                </a:extLst>
              </p:cNvPr>
              <p:cNvSpPr/>
              <p:nvPr/>
            </p:nvSpPr>
            <p:spPr>
              <a:xfrm>
                <a:off x="3016897" y="468863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9B677FE-520B-D762-35CD-E3B2072CCD08}"/>
                  </a:ext>
                </a:extLst>
              </p:cNvPr>
              <p:cNvSpPr/>
              <p:nvPr/>
            </p:nvSpPr>
            <p:spPr>
              <a:xfrm>
                <a:off x="2670109" y="5019870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15A3645-5628-72C2-BAED-5E84D73A275E}"/>
                  </a:ext>
                </a:extLst>
              </p:cNvPr>
              <p:cNvSpPr/>
              <p:nvPr/>
            </p:nvSpPr>
            <p:spPr>
              <a:xfrm>
                <a:off x="1981199" y="46124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0126D2-5524-4002-29AF-1A82341DB2CB}"/>
                </a:ext>
              </a:extLst>
            </p:cNvPr>
            <p:cNvGrpSpPr/>
            <p:nvPr/>
          </p:nvGrpSpPr>
          <p:grpSpPr>
            <a:xfrm>
              <a:off x="8584167" y="2657669"/>
              <a:ext cx="2127380" cy="3079102"/>
              <a:chOff x="1564432" y="2657669"/>
              <a:chExt cx="2127380" cy="307910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A2BD2F7-0764-FD50-55E3-484D3B46C11E}"/>
                  </a:ext>
                </a:extLst>
              </p:cNvPr>
              <p:cNvSpPr/>
              <p:nvPr/>
            </p:nvSpPr>
            <p:spPr>
              <a:xfrm>
                <a:off x="1564432" y="2657669"/>
                <a:ext cx="2127380" cy="3079102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42432E6-F793-4734-1C7E-99543EF2A7D2}"/>
                  </a:ext>
                </a:extLst>
              </p:cNvPr>
              <p:cNvSpPr/>
              <p:nvPr/>
            </p:nvSpPr>
            <p:spPr>
              <a:xfrm>
                <a:off x="2323322" y="35456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FAE0872-15F3-508E-2F3A-8E85C7C5BDCE}"/>
                  </a:ext>
                </a:extLst>
              </p:cNvPr>
              <p:cNvSpPr/>
              <p:nvPr/>
            </p:nvSpPr>
            <p:spPr>
              <a:xfrm>
                <a:off x="2082279" y="3959306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357D74E-58A9-E99D-C34F-7445F85BFF54}"/>
                  </a:ext>
                </a:extLst>
              </p:cNvPr>
              <p:cNvSpPr/>
              <p:nvPr/>
            </p:nvSpPr>
            <p:spPr>
              <a:xfrm>
                <a:off x="2662332" y="315063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BAF8575-E684-84DE-DEF5-59573E3B8D30}"/>
                  </a:ext>
                </a:extLst>
              </p:cNvPr>
              <p:cNvSpPr/>
              <p:nvPr/>
            </p:nvSpPr>
            <p:spPr>
              <a:xfrm>
                <a:off x="3108648" y="347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243E19E-D8F7-7A07-478F-5878E55FA13A}"/>
                  </a:ext>
                </a:extLst>
              </p:cNvPr>
              <p:cNvSpPr/>
              <p:nvPr/>
            </p:nvSpPr>
            <p:spPr>
              <a:xfrm>
                <a:off x="2754084" y="428275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52BAB81-D20D-30BE-1C0B-469EBB00E5BD}"/>
                  </a:ext>
                </a:extLst>
              </p:cNvPr>
              <p:cNvSpPr/>
              <p:nvPr/>
            </p:nvSpPr>
            <p:spPr>
              <a:xfrm>
                <a:off x="3016897" y="468863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1C690E-C332-3E73-CC1C-CA5A3B31B939}"/>
                  </a:ext>
                </a:extLst>
              </p:cNvPr>
              <p:cNvSpPr/>
              <p:nvPr/>
            </p:nvSpPr>
            <p:spPr>
              <a:xfrm>
                <a:off x="2670109" y="5019870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202468E-E23C-6182-3403-AA4E3869D56A}"/>
                  </a:ext>
                </a:extLst>
              </p:cNvPr>
              <p:cNvSpPr/>
              <p:nvPr/>
            </p:nvSpPr>
            <p:spPr>
              <a:xfrm>
                <a:off x="1981199" y="46124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F6C197D-83C4-CEEA-1D23-2A153B11875D}"/>
                    </a:ext>
                  </a:extLst>
                </p:cNvPr>
                <p:cNvSpPr txBox="1"/>
                <p:nvPr/>
              </p:nvSpPr>
              <p:spPr>
                <a:xfrm>
                  <a:off x="6660500" y="5756394"/>
                  <a:ext cx="805435" cy="827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F6C197D-83C4-CEEA-1D23-2A153B118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00" y="5756394"/>
                  <a:ext cx="805435" cy="82732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E584953-C046-B9EE-FBC5-C55A31C50856}"/>
                    </a:ext>
                  </a:extLst>
                </p:cNvPr>
                <p:cNvSpPr txBox="1"/>
                <p:nvPr/>
              </p:nvSpPr>
              <p:spPr>
                <a:xfrm>
                  <a:off x="10168816" y="5733795"/>
                  <a:ext cx="1871817" cy="827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E584953-C046-B9EE-FBC5-C55A31C50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8816" y="5733795"/>
                  <a:ext cx="1871817" cy="82732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95FF992-FB9C-4184-39C6-837F07F7535D}"/>
                    </a:ext>
                  </a:extLst>
                </p:cNvPr>
                <p:cNvSpPr txBox="1"/>
                <p:nvPr/>
              </p:nvSpPr>
              <p:spPr>
                <a:xfrm>
                  <a:off x="3108644" y="5756394"/>
                  <a:ext cx="1871817" cy="827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95FF992-FB9C-4184-39C6-837F07F75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644" y="5756394"/>
                  <a:ext cx="1871817" cy="8273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6BE017-99EB-C00E-7397-4CB3FED896BD}"/>
                </a:ext>
              </a:extLst>
            </p:cNvPr>
            <p:cNvSpPr/>
            <p:nvPr/>
          </p:nvSpPr>
          <p:spPr>
            <a:xfrm>
              <a:off x="986762" y="3175466"/>
              <a:ext cx="10439949" cy="916012"/>
            </a:xfrm>
            <a:custGeom>
              <a:avLst/>
              <a:gdLst>
                <a:gd name="connsiteX0" fmla="*/ 0 w 10538625"/>
                <a:gd name="connsiteY0" fmla="*/ 652264 h 915103"/>
                <a:gd name="connsiteX1" fmla="*/ 2177456 w 10538625"/>
                <a:gd name="connsiteY1" fmla="*/ 336500 h 915103"/>
                <a:gd name="connsiteX2" fmla="*/ 5282469 w 10538625"/>
                <a:gd name="connsiteY2" fmla="*/ 14157 h 915103"/>
                <a:gd name="connsiteX3" fmla="*/ 8262492 w 10538625"/>
                <a:gd name="connsiteY3" fmla="*/ 829881 h 915103"/>
                <a:gd name="connsiteX4" fmla="*/ 10538625 w 10538625"/>
                <a:gd name="connsiteY4" fmla="*/ 849616 h 915103"/>
                <a:gd name="connsiteX0" fmla="*/ 0 w 10439949"/>
                <a:gd name="connsiteY0" fmla="*/ 791320 h 916012"/>
                <a:gd name="connsiteX1" fmla="*/ 2078780 w 10439949"/>
                <a:gd name="connsiteY1" fmla="*/ 337409 h 916012"/>
                <a:gd name="connsiteX2" fmla="*/ 5183793 w 10439949"/>
                <a:gd name="connsiteY2" fmla="*/ 15066 h 916012"/>
                <a:gd name="connsiteX3" fmla="*/ 8163816 w 10439949"/>
                <a:gd name="connsiteY3" fmla="*/ 830790 h 916012"/>
                <a:gd name="connsiteX4" fmla="*/ 10439949 w 10439949"/>
                <a:gd name="connsiteY4" fmla="*/ 850525 h 916012"/>
                <a:gd name="connsiteX0" fmla="*/ 0 w 10439949"/>
                <a:gd name="connsiteY0" fmla="*/ 791320 h 916012"/>
                <a:gd name="connsiteX1" fmla="*/ 2078780 w 10439949"/>
                <a:gd name="connsiteY1" fmla="*/ 337409 h 916012"/>
                <a:gd name="connsiteX2" fmla="*/ 5183793 w 10439949"/>
                <a:gd name="connsiteY2" fmla="*/ 15066 h 916012"/>
                <a:gd name="connsiteX3" fmla="*/ 8163816 w 10439949"/>
                <a:gd name="connsiteY3" fmla="*/ 830790 h 916012"/>
                <a:gd name="connsiteX4" fmla="*/ 10439949 w 10439949"/>
                <a:gd name="connsiteY4" fmla="*/ 850525 h 91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9949" h="916012">
                  <a:moveTo>
                    <a:pt x="0" y="791320"/>
                  </a:moveTo>
                  <a:cubicBezTo>
                    <a:pt x="694571" y="791867"/>
                    <a:pt x="1214815" y="466785"/>
                    <a:pt x="2078780" y="337409"/>
                  </a:cubicBezTo>
                  <a:cubicBezTo>
                    <a:pt x="2942746" y="208033"/>
                    <a:pt x="4169620" y="-67164"/>
                    <a:pt x="5183793" y="15066"/>
                  </a:cubicBezTo>
                  <a:cubicBezTo>
                    <a:pt x="6197966" y="97296"/>
                    <a:pt x="7287790" y="691547"/>
                    <a:pt x="8163816" y="830790"/>
                  </a:cubicBezTo>
                  <a:cubicBezTo>
                    <a:pt x="9039842" y="970033"/>
                    <a:pt x="9739895" y="910279"/>
                    <a:pt x="10439949" y="8505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301EFA-56FA-9EDB-ADD7-C4CBDC1B083E}"/>
                </a:ext>
              </a:extLst>
            </p:cNvPr>
            <p:cNvSpPr/>
            <p:nvPr/>
          </p:nvSpPr>
          <p:spPr>
            <a:xfrm>
              <a:off x="1078767" y="3177024"/>
              <a:ext cx="10216375" cy="469730"/>
            </a:xfrm>
            <a:custGeom>
              <a:avLst/>
              <a:gdLst>
                <a:gd name="connsiteX0" fmla="*/ 0 w 10222860"/>
                <a:gd name="connsiteY0" fmla="*/ 362180 h 469745"/>
                <a:gd name="connsiteX1" fmla="*/ 1986682 w 10222860"/>
                <a:gd name="connsiteY1" fmla="*/ 335867 h 469745"/>
                <a:gd name="connsiteX2" fmla="*/ 5098273 w 10222860"/>
                <a:gd name="connsiteY2" fmla="*/ 368 h 469745"/>
                <a:gd name="connsiteX3" fmla="*/ 8308541 w 10222860"/>
                <a:gd name="connsiteY3" fmla="*/ 408229 h 469745"/>
                <a:gd name="connsiteX4" fmla="*/ 10222860 w 10222860"/>
                <a:gd name="connsiteY4" fmla="*/ 460857 h 469745"/>
                <a:gd name="connsiteX0" fmla="*/ 0 w 10216375"/>
                <a:gd name="connsiteY0" fmla="*/ 277859 h 469730"/>
                <a:gd name="connsiteX1" fmla="*/ 1980197 w 10216375"/>
                <a:gd name="connsiteY1" fmla="*/ 335852 h 469730"/>
                <a:gd name="connsiteX2" fmla="*/ 5091788 w 10216375"/>
                <a:gd name="connsiteY2" fmla="*/ 353 h 469730"/>
                <a:gd name="connsiteX3" fmla="*/ 8302056 w 10216375"/>
                <a:gd name="connsiteY3" fmla="*/ 408214 h 469730"/>
                <a:gd name="connsiteX4" fmla="*/ 10216375 w 10216375"/>
                <a:gd name="connsiteY4" fmla="*/ 460842 h 46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6375" h="469730">
                  <a:moveTo>
                    <a:pt x="0" y="277859"/>
                  </a:moveTo>
                  <a:cubicBezTo>
                    <a:pt x="568485" y="294853"/>
                    <a:pt x="1131566" y="382103"/>
                    <a:pt x="1980197" y="335852"/>
                  </a:cubicBezTo>
                  <a:cubicBezTo>
                    <a:pt x="2828828" y="289601"/>
                    <a:pt x="4038145" y="-11707"/>
                    <a:pt x="5091788" y="353"/>
                  </a:cubicBezTo>
                  <a:cubicBezTo>
                    <a:pt x="6145431" y="12413"/>
                    <a:pt x="7447958" y="331466"/>
                    <a:pt x="8302056" y="408214"/>
                  </a:cubicBezTo>
                  <a:cubicBezTo>
                    <a:pt x="9156154" y="484962"/>
                    <a:pt x="9686264" y="472902"/>
                    <a:pt x="10216375" y="4608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39371C9-4B49-05BC-0718-BDE847F25F4A}"/>
                </a:ext>
              </a:extLst>
            </p:cNvPr>
            <p:cNvSpPr/>
            <p:nvPr/>
          </p:nvSpPr>
          <p:spPr>
            <a:xfrm>
              <a:off x="1013076" y="3887845"/>
              <a:ext cx="10321537" cy="572322"/>
            </a:xfrm>
            <a:custGeom>
              <a:avLst/>
              <a:gdLst>
                <a:gd name="connsiteX0" fmla="*/ 0 w 10321537"/>
                <a:gd name="connsiteY0" fmla="*/ 572322 h 572322"/>
                <a:gd name="connsiteX1" fmla="*/ 1657761 w 10321537"/>
                <a:gd name="connsiteY1" fmla="*/ 434175 h 572322"/>
                <a:gd name="connsiteX2" fmla="*/ 4585157 w 10321537"/>
                <a:gd name="connsiteY2" fmla="*/ 111833 h 572322"/>
                <a:gd name="connsiteX3" fmla="*/ 8144081 w 10321537"/>
                <a:gd name="connsiteY3" fmla="*/ 98676 h 572322"/>
                <a:gd name="connsiteX4" fmla="*/ 10321537 w 10321537"/>
                <a:gd name="connsiteY4" fmla="*/ 0 h 57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537" h="572322">
                  <a:moveTo>
                    <a:pt x="0" y="572322"/>
                  </a:moveTo>
                  <a:lnTo>
                    <a:pt x="1657761" y="434175"/>
                  </a:lnTo>
                  <a:cubicBezTo>
                    <a:pt x="2421954" y="357427"/>
                    <a:pt x="3504104" y="167750"/>
                    <a:pt x="4585157" y="111833"/>
                  </a:cubicBezTo>
                  <a:cubicBezTo>
                    <a:pt x="5666210" y="55916"/>
                    <a:pt x="7188018" y="117315"/>
                    <a:pt x="8144081" y="98676"/>
                  </a:cubicBezTo>
                  <a:cubicBezTo>
                    <a:pt x="9100144" y="80037"/>
                    <a:pt x="9710840" y="40018"/>
                    <a:pt x="1032153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066A8-D08B-6DFF-01FC-83417B96E3DE}"/>
                </a:ext>
              </a:extLst>
            </p:cNvPr>
            <p:cNvSpPr/>
            <p:nvPr/>
          </p:nvSpPr>
          <p:spPr>
            <a:xfrm>
              <a:off x="1256478" y="4314728"/>
              <a:ext cx="10091292" cy="691448"/>
            </a:xfrm>
            <a:custGeom>
              <a:avLst/>
              <a:gdLst>
                <a:gd name="connsiteX0" fmla="*/ 0 w 10091292"/>
                <a:gd name="connsiteY0" fmla="*/ 684869 h 691448"/>
                <a:gd name="connsiteX1" fmla="*/ 1723545 w 10091292"/>
                <a:gd name="connsiteY1" fmla="*/ 428311 h 691448"/>
                <a:gd name="connsiteX2" fmla="*/ 4999597 w 10091292"/>
                <a:gd name="connsiteY2" fmla="*/ 714 h 691448"/>
                <a:gd name="connsiteX3" fmla="*/ 7769110 w 10091292"/>
                <a:gd name="connsiteY3" fmla="*/ 336213 h 691448"/>
                <a:gd name="connsiteX4" fmla="*/ 10091292 w 10091292"/>
                <a:gd name="connsiteY4" fmla="*/ 691448 h 69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1292" h="691448">
                  <a:moveTo>
                    <a:pt x="0" y="684869"/>
                  </a:moveTo>
                  <a:cubicBezTo>
                    <a:pt x="445139" y="613603"/>
                    <a:pt x="1723545" y="428311"/>
                    <a:pt x="1723545" y="428311"/>
                  </a:cubicBezTo>
                  <a:cubicBezTo>
                    <a:pt x="2556811" y="314285"/>
                    <a:pt x="3992003" y="16064"/>
                    <a:pt x="4999597" y="714"/>
                  </a:cubicBezTo>
                  <a:cubicBezTo>
                    <a:pt x="6007191" y="-14636"/>
                    <a:pt x="6920494" y="221091"/>
                    <a:pt x="7769110" y="336213"/>
                  </a:cubicBezTo>
                  <a:cubicBezTo>
                    <a:pt x="8617726" y="451335"/>
                    <a:pt x="9354509" y="571391"/>
                    <a:pt x="10091292" y="69144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918782-5766-FC82-4716-E8FC07B78748}"/>
                </a:ext>
              </a:extLst>
            </p:cNvPr>
            <p:cNvSpPr/>
            <p:nvPr/>
          </p:nvSpPr>
          <p:spPr>
            <a:xfrm>
              <a:off x="1361732" y="4314769"/>
              <a:ext cx="9768950" cy="1276886"/>
            </a:xfrm>
            <a:custGeom>
              <a:avLst/>
              <a:gdLst>
                <a:gd name="connsiteX0" fmla="*/ 0 w 9768950"/>
                <a:gd name="connsiteY0" fmla="*/ 1276886 h 1276886"/>
                <a:gd name="connsiteX1" fmla="*/ 1289370 w 9768950"/>
                <a:gd name="connsiteY1" fmla="*/ 750612 h 1276886"/>
                <a:gd name="connsiteX2" fmla="*/ 4874608 w 9768950"/>
                <a:gd name="connsiteY2" fmla="*/ 13830 h 1276886"/>
                <a:gd name="connsiteX3" fmla="*/ 7663856 w 9768950"/>
                <a:gd name="connsiteY3" fmla="*/ 316437 h 1276886"/>
                <a:gd name="connsiteX4" fmla="*/ 9768950 w 9768950"/>
                <a:gd name="connsiteY4" fmla="*/ 895337 h 127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950" h="1276886">
                  <a:moveTo>
                    <a:pt x="0" y="1276886"/>
                  </a:moveTo>
                  <a:cubicBezTo>
                    <a:pt x="238467" y="1119003"/>
                    <a:pt x="476935" y="961121"/>
                    <a:pt x="1289370" y="750612"/>
                  </a:cubicBezTo>
                  <a:cubicBezTo>
                    <a:pt x="2101805" y="540103"/>
                    <a:pt x="3812194" y="86192"/>
                    <a:pt x="4874608" y="13830"/>
                  </a:cubicBezTo>
                  <a:cubicBezTo>
                    <a:pt x="5937022" y="-58533"/>
                    <a:pt x="6848132" y="169519"/>
                    <a:pt x="7663856" y="316437"/>
                  </a:cubicBezTo>
                  <a:cubicBezTo>
                    <a:pt x="8479580" y="463355"/>
                    <a:pt x="9124265" y="679346"/>
                    <a:pt x="9768950" y="8953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FF49C0C-1B30-8680-B815-12218293E92A}"/>
                </a:ext>
              </a:extLst>
            </p:cNvPr>
            <p:cNvSpPr/>
            <p:nvPr/>
          </p:nvSpPr>
          <p:spPr>
            <a:xfrm>
              <a:off x="6045566" y="3064345"/>
              <a:ext cx="256558" cy="25655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B797D0D-DB5E-E90C-96B4-6818E1AFF2CB}"/>
                </a:ext>
              </a:extLst>
            </p:cNvPr>
            <p:cNvSpPr/>
            <p:nvPr/>
          </p:nvSpPr>
          <p:spPr>
            <a:xfrm>
              <a:off x="9015722" y="3861525"/>
              <a:ext cx="256558" cy="25655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D7152EE-E33C-005A-090E-73707AA411B9}"/>
                </a:ext>
              </a:extLst>
            </p:cNvPr>
            <p:cNvSpPr/>
            <p:nvPr/>
          </p:nvSpPr>
          <p:spPr>
            <a:xfrm>
              <a:off x="2578353" y="4197220"/>
              <a:ext cx="256558" cy="25655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4F0A612-075D-3573-9CA9-D2C487ED1DE6}"/>
                    </a:ext>
                  </a:extLst>
                </p:cNvPr>
                <p:cNvSpPr txBox="1"/>
                <p:nvPr/>
              </p:nvSpPr>
              <p:spPr>
                <a:xfrm>
                  <a:off x="1994861" y="3555988"/>
                  <a:ext cx="1777194" cy="827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4F0A612-075D-3573-9CA9-D2C487ED1D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861" y="3555988"/>
                  <a:ext cx="1777194" cy="827324"/>
                </a:xfrm>
                <a:prstGeom prst="rect">
                  <a:avLst/>
                </a:prstGeom>
                <a:blipFill>
                  <a:blip r:embed="rId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909F033-3FA2-1754-5A86-E8B462417D90}"/>
                    </a:ext>
                  </a:extLst>
                </p:cNvPr>
                <p:cNvSpPr txBox="1"/>
                <p:nvPr/>
              </p:nvSpPr>
              <p:spPr>
                <a:xfrm>
                  <a:off x="5095499" y="3020746"/>
                  <a:ext cx="1777194" cy="827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909F033-3FA2-1754-5A86-E8B462417D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499" y="3020746"/>
                  <a:ext cx="1777194" cy="827324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472763-E298-7426-46F8-FBB92D0DE59E}"/>
                    </a:ext>
                  </a:extLst>
                </p:cNvPr>
                <p:cNvSpPr txBox="1"/>
                <p:nvPr/>
              </p:nvSpPr>
              <p:spPr>
                <a:xfrm>
                  <a:off x="8266863" y="3840614"/>
                  <a:ext cx="1777194" cy="827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472763-E298-7426-46F8-FBB92D0DE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863" y="3840614"/>
                  <a:ext cx="1777194" cy="827324"/>
                </a:xfrm>
                <a:prstGeom prst="rect">
                  <a:avLst/>
                </a:prstGeom>
                <a:blipFill>
                  <a:blip r:embed="rId7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22CDE6-A796-A50B-97C1-0BA3A40E0DFA}"/>
                  </a:ext>
                </a:extLst>
              </p:cNvPr>
              <p:cNvSpPr txBox="1"/>
              <p:nvPr/>
            </p:nvSpPr>
            <p:spPr>
              <a:xfrm>
                <a:off x="5050794" y="1028961"/>
                <a:ext cx="2880758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22CDE6-A796-A50B-97C1-0BA3A40E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794" y="1028961"/>
                <a:ext cx="2880758" cy="611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C955CBB-F5DB-199F-BB2A-D3EC054B54F2}"/>
                  </a:ext>
                </a:extLst>
              </p:cNvPr>
              <p:cNvSpPr txBox="1"/>
              <p:nvPr/>
            </p:nvSpPr>
            <p:spPr>
              <a:xfrm>
                <a:off x="8855306" y="932126"/>
                <a:ext cx="288075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Determinism: evolutions cannot</a:t>
                </a:r>
                <a:br>
                  <a:rPr lang="en-US" sz="1600" dirty="0"/>
                </a:br>
                <a:r>
                  <a:rPr lang="en-US" sz="1600" dirty="0"/>
                  <a:t>split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C955CBB-F5DB-199F-BB2A-D3EC054B5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306" y="932126"/>
                <a:ext cx="2880758" cy="616515"/>
              </a:xfrm>
              <a:prstGeom prst="rect">
                <a:avLst/>
              </a:prstGeom>
              <a:blipFill>
                <a:blip r:embed="rId9"/>
                <a:stretch>
                  <a:fillRect l="-1271" t="-2970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2F8E58-BE34-A60C-DB14-598610B3705B}"/>
                  </a:ext>
                </a:extLst>
              </p:cNvPr>
              <p:cNvSpPr txBox="1"/>
              <p:nvPr/>
            </p:nvSpPr>
            <p:spPr>
              <a:xfrm>
                <a:off x="8857565" y="1536581"/>
                <a:ext cx="288075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Reversibility: evolutions cannot merge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2F8E58-BE34-A60C-DB14-598610B37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565" y="1536581"/>
                <a:ext cx="2880758" cy="616515"/>
              </a:xfrm>
              <a:prstGeom prst="rect">
                <a:avLst/>
              </a:prstGeom>
              <a:blipFill>
                <a:blip r:embed="rId10"/>
                <a:stretch>
                  <a:fillRect l="-1057" t="-2970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FB362071-B2A9-C8C6-058A-296068AC5B2D}"/>
              </a:ext>
            </a:extLst>
          </p:cNvPr>
          <p:cNvGrpSpPr/>
          <p:nvPr/>
        </p:nvGrpSpPr>
        <p:grpSpPr>
          <a:xfrm>
            <a:off x="599539" y="2817811"/>
            <a:ext cx="4097874" cy="1474980"/>
            <a:chOff x="1138335" y="2657669"/>
            <a:chExt cx="10879155" cy="39158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D0B0E7C-3C7C-AE54-AD17-9B4D3E60FF9C}"/>
                </a:ext>
              </a:extLst>
            </p:cNvPr>
            <p:cNvGrpSpPr/>
            <p:nvPr/>
          </p:nvGrpSpPr>
          <p:grpSpPr>
            <a:xfrm>
              <a:off x="1480453" y="2657669"/>
              <a:ext cx="2127380" cy="3079102"/>
              <a:chOff x="1564432" y="2657669"/>
              <a:chExt cx="2127380" cy="3079102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D79C80F-5423-0FD6-1864-3FB7EBA90A1D}"/>
                  </a:ext>
                </a:extLst>
              </p:cNvPr>
              <p:cNvSpPr/>
              <p:nvPr/>
            </p:nvSpPr>
            <p:spPr>
              <a:xfrm>
                <a:off x="1564432" y="2657669"/>
                <a:ext cx="2127380" cy="3079102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A7B7829-E145-2192-8BDF-EFBC3CF79249}"/>
                  </a:ext>
                </a:extLst>
              </p:cNvPr>
              <p:cNvSpPr/>
              <p:nvPr/>
            </p:nvSpPr>
            <p:spPr>
              <a:xfrm>
                <a:off x="2323322" y="35456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D1214FA-EC5C-2258-5FBD-17E099D2A916}"/>
                  </a:ext>
                </a:extLst>
              </p:cNvPr>
              <p:cNvSpPr/>
              <p:nvPr/>
            </p:nvSpPr>
            <p:spPr>
              <a:xfrm>
                <a:off x="2082279" y="3959306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AEAB6AE-7258-C9AA-CFE3-4FEE9F522E8C}"/>
                  </a:ext>
                </a:extLst>
              </p:cNvPr>
              <p:cNvSpPr/>
              <p:nvPr/>
            </p:nvSpPr>
            <p:spPr>
              <a:xfrm>
                <a:off x="2662332" y="315063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068A80D-55B3-414E-7959-E97C53EF95DD}"/>
                  </a:ext>
                </a:extLst>
              </p:cNvPr>
              <p:cNvSpPr/>
              <p:nvPr/>
            </p:nvSpPr>
            <p:spPr>
              <a:xfrm>
                <a:off x="3108648" y="347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DFFF565-977A-4674-1400-7E20624D2758}"/>
                  </a:ext>
                </a:extLst>
              </p:cNvPr>
              <p:cNvSpPr/>
              <p:nvPr/>
            </p:nvSpPr>
            <p:spPr>
              <a:xfrm>
                <a:off x="2754084" y="428275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44CA455-3620-6230-C851-3D2501C67E99}"/>
                  </a:ext>
                </a:extLst>
              </p:cNvPr>
              <p:cNvSpPr/>
              <p:nvPr/>
            </p:nvSpPr>
            <p:spPr>
              <a:xfrm>
                <a:off x="3016897" y="468863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476E26B-E341-6483-74F9-349E394B9642}"/>
                  </a:ext>
                </a:extLst>
              </p:cNvPr>
              <p:cNvSpPr/>
              <p:nvPr/>
            </p:nvSpPr>
            <p:spPr>
              <a:xfrm>
                <a:off x="2670109" y="5019870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666D291-3962-4F16-858C-AFC7F7BAF684}"/>
                  </a:ext>
                </a:extLst>
              </p:cNvPr>
              <p:cNvSpPr/>
              <p:nvPr/>
            </p:nvSpPr>
            <p:spPr>
              <a:xfrm>
                <a:off x="1981199" y="46124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75B12F9-EA15-A8A9-4ADF-BD223DA78B2C}"/>
                </a:ext>
              </a:extLst>
            </p:cNvPr>
            <p:cNvGrpSpPr/>
            <p:nvPr/>
          </p:nvGrpSpPr>
          <p:grpSpPr>
            <a:xfrm>
              <a:off x="5032310" y="2657669"/>
              <a:ext cx="2127380" cy="3079102"/>
              <a:chOff x="1564432" y="2657669"/>
              <a:chExt cx="2127380" cy="3079102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3B19C71-B876-47DD-EF7C-B1C208BC87BB}"/>
                  </a:ext>
                </a:extLst>
              </p:cNvPr>
              <p:cNvSpPr/>
              <p:nvPr/>
            </p:nvSpPr>
            <p:spPr>
              <a:xfrm>
                <a:off x="1564432" y="2657669"/>
                <a:ext cx="2127380" cy="3079102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4F1F4CD-DC75-7888-7EFD-973C2E6971BE}"/>
                  </a:ext>
                </a:extLst>
              </p:cNvPr>
              <p:cNvSpPr/>
              <p:nvPr/>
            </p:nvSpPr>
            <p:spPr>
              <a:xfrm>
                <a:off x="2323322" y="35456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D8AEDEA-5F06-AEF9-26AC-3E57545320E2}"/>
                  </a:ext>
                </a:extLst>
              </p:cNvPr>
              <p:cNvSpPr/>
              <p:nvPr/>
            </p:nvSpPr>
            <p:spPr>
              <a:xfrm>
                <a:off x="2082279" y="3959306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34715A4-4174-B8EE-AAD3-33D450F3287C}"/>
                  </a:ext>
                </a:extLst>
              </p:cNvPr>
              <p:cNvSpPr/>
              <p:nvPr/>
            </p:nvSpPr>
            <p:spPr>
              <a:xfrm>
                <a:off x="2662332" y="315063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BDB51B8-30B6-7709-44DD-4F2E04AD6696}"/>
                  </a:ext>
                </a:extLst>
              </p:cNvPr>
              <p:cNvSpPr/>
              <p:nvPr/>
            </p:nvSpPr>
            <p:spPr>
              <a:xfrm>
                <a:off x="3108648" y="347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35984E9-9EB4-A7B8-224A-8550A37561C2}"/>
                  </a:ext>
                </a:extLst>
              </p:cNvPr>
              <p:cNvSpPr/>
              <p:nvPr/>
            </p:nvSpPr>
            <p:spPr>
              <a:xfrm>
                <a:off x="2754084" y="428275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343C5F6-0A29-FCAF-10DC-A581344973D6}"/>
                  </a:ext>
                </a:extLst>
              </p:cNvPr>
              <p:cNvSpPr/>
              <p:nvPr/>
            </p:nvSpPr>
            <p:spPr>
              <a:xfrm>
                <a:off x="3016897" y="468863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D62904F-812C-51DE-DA56-E60C237C9B2E}"/>
                  </a:ext>
                </a:extLst>
              </p:cNvPr>
              <p:cNvSpPr/>
              <p:nvPr/>
            </p:nvSpPr>
            <p:spPr>
              <a:xfrm>
                <a:off x="2670109" y="5019870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3925780-57EE-3D43-1AA4-D8B357106229}"/>
                  </a:ext>
                </a:extLst>
              </p:cNvPr>
              <p:cNvSpPr/>
              <p:nvPr/>
            </p:nvSpPr>
            <p:spPr>
              <a:xfrm>
                <a:off x="1981199" y="46124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EDA201D-EFA4-D998-641A-ACC24BD600A9}"/>
                </a:ext>
              </a:extLst>
            </p:cNvPr>
            <p:cNvGrpSpPr/>
            <p:nvPr/>
          </p:nvGrpSpPr>
          <p:grpSpPr>
            <a:xfrm>
              <a:off x="8584167" y="2657669"/>
              <a:ext cx="2127380" cy="3079102"/>
              <a:chOff x="1564432" y="2657669"/>
              <a:chExt cx="2127380" cy="307910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E2867AB-4276-FC16-33D3-26340C914984}"/>
                  </a:ext>
                </a:extLst>
              </p:cNvPr>
              <p:cNvSpPr/>
              <p:nvPr/>
            </p:nvSpPr>
            <p:spPr>
              <a:xfrm>
                <a:off x="1564432" y="2657669"/>
                <a:ext cx="2127380" cy="3079102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70BDE4A-8F16-A62C-9BF0-C902B38CA5A4}"/>
                  </a:ext>
                </a:extLst>
              </p:cNvPr>
              <p:cNvSpPr/>
              <p:nvPr/>
            </p:nvSpPr>
            <p:spPr>
              <a:xfrm>
                <a:off x="2323322" y="35456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AEBADD9-957E-39AA-79E8-A88DEE187F11}"/>
                  </a:ext>
                </a:extLst>
              </p:cNvPr>
              <p:cNvSpPr/>
              <p:nvPr/>
            </p:nvSpPr>
            <p:spPr>
              <a:xfrm>
                <a:off x="2082279" y="3959306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E11DC1E-770D-9657-B59C-4AAE1FD00E9D}"/>
                  </a:ext>
                </a:extLst>
              </p:cNvPr>
              <p:cNvSpPr/>
              <p:nvPr/>
            </p:nvSpPr>
            <p:spPr>
              <a:xfrm>
                <a:off x="2662332" y="315063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6F4AFF2-7E83-F68A-F95A-438111F0373C}"/>
                  </a:ext>
                </a:extLst>
              </p:cNvPr>
              <p:cNvSpPr/>
              <p:nvPr/>
            </p:nvSpPr>
            <p:spPr>
              <a:xfrm>
                <a:off x="3108648" y="347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3E676F3-15F0-C9F7-98F3-B595712E4BF9}"/>
                  </a:ext>
                </a:extLst>
              </p:cNvPr>
              <p:cNvSpPr/>
              <p:nvPr/>
            </p:nvSpPr>
            <p:spPr>
              <a:xfrm>
                <a:off x="2754084" y="428275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B0D3211-15E1-3680-BF26-3A6157210977}"/>
                  </a:ext>
                </a:extLst>
              </p:cNvPr>
              <p:cNvSpPr/>
              <p:nvPr/>
            </p:nvSpPr>
            <p:spPr>
              <a:xfrm>
                <a:off x="3016897" y="4688632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9E5BCC-9A1E-6454-8C26-0511C98F2778}"/>
                  </a:ext>
                </a:extLst>
              </p:cNvPr>
              <p:cNvSpPr/>
              <p:nvPr/>
            </p:nvSpPr>
            <p:spPr>
              <a:xfrm>
                <a:off x="2670109" y="5019870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0A60D4E-1ADF-D761-DEAE-A93A600EEE8E}"/>
                  </a:ext>
                </a:extLst>
              </p:cNvPr>
              <p:cNvSpPr/>
              <p:nvPr/>
            </p:nvSpPr>
            <p:spPr>
              <a:xfrm>
                <a:off x="1981199" y="4612433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F1D62A7-3183-6ACE-FFEF-700B3B42F826}"/>
                    </a:ext>
                  </a:extLst>
                </p:cNvPr>
                <p:cNvSpPr txBox="1"/>
                <p:nvPr/>
              </p:nvSpPr>
              <p:spPr>
                <a:xfrm>
                  <a:off x="6660502" y="5756394"/>
                  <a:ext cx="795477" cy="817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F1D62A7-3183-6ACE-FFEF-700B3B42F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02" y="5756394"/>
                  <a:ext cx="795477" cy="8170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63C5AEA-840E-E7FA-063F-4C0B72116DA8}"/>
                    </a:ext>
                  </a:extLst>
                </p:cNvPr>
                <p:cNvSpPr txBox="1"/>
                <p:nvPr/>
              </p:nvSpPr>
              <p:spPr>
                <a:xfrm>
                  <a:off x="10168816" y="5733796"/>
                  <a:ext cx="1848674" cy="817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63C5AEA-840E-E7FA-063F-4C0B72116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8816" y="5733796"/>
                  <a:ext cx="1848674" cy="81709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96FBE94-FDF0-A411-7610-09B6E4D4FAEB}"/>
                    </a:ext>
                  </a:extLst>
                </p:cNvPr>
                <p:cNvSpPr txBox="1"/>
                <p:nvPr/>
              </p:nvSpPr>
              <p:spPr>
                <a:xfrm>
                  <a:off x="3108643" y="5756394"/>
                  <a:ext cx="1848674" cy="817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96FBE94-FDF0-A411-7610-09B6E4D4F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643" y="5756394"/>
                  <a:ext cx="1848674" cy="8170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80BFD2A-6FBC-91DD-7B27-359601AA5401}"/>
                </a:ext>
              </a:extLst>
            </p:cNvPr>
            <p:cNvSpPr/>
            <p:nvPr/>
          </p:nvSpPr>
          <p:spPr>
            <a:xfrm>
              <a:off x="1530220" y="2705878"/>
              <a:ext cx="9433249" cy="5244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3249" h="524408">
                  <a:moveTo>
                    <a:pt x="0" y="0"/>
                  </a:moveTo>
                  <a:cubicBezTo>
                    <a:pt x="163286" y="201385"/>
                    <a:pt x="326572" y="402771"/>
                    <a:pt x="1101013" y="485191"/>
                  </a:cubicBezTo>
                  <a:cubicBezTo>
                    <a:pt x="1875454" y="567611"/>
                    <a:pt x="4646645" y="494522"/>
                    <a:pt x="4646645" y="494522"/>
                  </a:cubicBezTo>
                  <a:lnTo>
                    <a:pt x="8192278" y="494522"/>
                  </a:lnTo>
                  <a:lnTo>
                    <a:pt x="9433249" y="49452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4C6123-78A5-DE40-9264-22D080E888B9}"/>
                </a:ext>
              </a:extLst>
            </p:cNvPr>
            <p:cNvSpPr/>
            <p:nvPr/>
          </p:nvSpPr>
          <p:spPr>
            <a:xfrm>
              <a:off x="1138335" y="3168738"/>
              <a:ext cx="9825134" cy="843425"/>
            </a:xfrm>
            <a:custGeom>
              <a:avLst/>
              <a:gdLst>
                <a:gd name="connsiteX0" fmla="*/ 0 w 9825134"/>
                <a:gd name="connsiteY0" fmla="*/ 843425 h 843425"/>
                <a:gd name="connsiteX1" fmla="*/ 1147665 w 9825134"/>
                <a:gd name="connsiteY1" fmla="*/ 414217 h 843425"/>
                <a:gd name="connsiteX2" fmla="*/ 5038530 w 9825134"/>
                <a:gd name="connsiteY2" fmla="*/ 31662 h 843425"/>
                <a:gd name="connsiteX3" fmla="*/ 8602824 w 9825134"/>
                <a:gd name="connsiteY3" fmla="*/ 22331 h 843425"/>
                <a:gd name="connsiteX4" fmla="*/ 9825134 w 9825134"/>
                <a:gd name="connsiteY4" fmla="*/ 22331 h 8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5134" h="843425">
                  <a:moveTo>
                    <a:pt x="0" y="843425"/>
                  </a:moveTo>
                  <a:cubicBezTo>
                    <a:pt x="153955" y="696468"/>
                    <a:pt x="307910" y="549511"/>
                    <a:pt x="1147665" y="414217"/>
                  </a:cubicBezTo>
                  <a:cubicBezTo>
                    <a:pt x="1987420" y="278923"/>
                    <a:pt x="3796004" y="96976"/>
                    <a:pt x="5038530" y="31662"/>
                  </a:cubicBezTo>
                  <a:cubicBezTo>
                    <a:pt x="6281056" y="-33652"/>
                    <a:pt x="8602824" y="22331"/>
                    <a:pt x="8602824" y="22331"/>
                  </a:cubicBezTo>
                  <a:lnTo>
                    <a:pt x="9825134" y="2233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E7018F6-E268-ABA7-26EF-E79A39613FBC}"/>
                </a:ext>
              </a:extLst>
            </p:cNvPr>
            <p:cNvSpPr/>
            <p:nvPr/>
          </p:nvSpPr>
          <p:spPr>
            <a:xfrm>
              <a:off x="1408922" y="3177592"/>
              <a:ext cx="9563878" cy="330829"/>
            </a:xfrm>
            <a:custGeom>
              <a:avLst/>
              <a:gdLst>
                <a:gd name="connsiteX0" fmla="*/ 0 w 9563878"/>
                <a:gd name="connsiteY0" fmla="*/ 50800 h 330829"/>
                <a:gd name="connsiteX1" fmla="*/ 1651519 w 9563878"/>
                <a:gd name="connsiteY1" fmla="*/ 330718 h 330829"/>
                <a:gd name="connsiteX2" fmla="*/ 4777274 w 9563878"/>
                <a:gd name="connsiteY2" fmla="*/ 22808 h 330829"/>
                <a:gd name="connsiteX3" fmla="*/ 8332237 w 9563878"/>
                <a:gd name="connsiteY3" fmla="*/ 22808 h 330829"/>
                <a:gd name="connsiteX4" fmla="*/ 9563878 w 9563878"/>
                <a:gd name="connsiteY4" fmla="*/ 13477 h 33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3878" h="330829">
                  <a:moveTo>
                    <a:pt x="0" y="50800"/>
                  </a:moveTo>
                  <a:cubicBezTo>
                    <a:pt x="427653" y="193091"/>
                    <a:pt x="855307" y="335383"/>
                    <a:pt x="1651519" y="330718"/>
                  </a:cubicBezTo>
                  <a:cubicBezTo>
                    <a:pt x="2447731" y="326053"/>
                    <a:pt x="3663821" y="74126"/>
                    <a:pt x="4777274" y="22808"/>
                  </a:cubicBezTo>
                  <a:cubicBezTo>
                    <a:pt x="5890727" y="-28510"/>
                    <a:pt x="8332237" y="22808"/>
                    <a:pt x="8332237" y="22808"/>
                  </a:cubicBezTo>
                  <a:lnTo>
                    <a:pt x="9563878" y="1347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DCFACD4-E9D5-1D42-F43E-38C879F58CD1}"/>
                </a:ext>
              </a:extLst>
            </p:cNvPr>
            <p:cNvSpPr/>
            <p:nvPr/>
          </p:nvSpPr>
          <p:spPr>
            <a:xfrm>
              <a:off x="1268964" y="3130248"/>
              <a:ext cx="9685176" cy="1115181"/>
            </a:xfrm>
            <a:custGeom>
              <a:avLst/>
              <a:gdLst>
                <a:gd name="connsiteX0" fmla="*/ 7011 w 9692187"/>
                <a:gd name="connsiteY0" fmla="*/ 1115181 h 1115181"/>
                <a:gd name="connsiteX1" fmla="*/ 781452 w 9692187"/>
                <a:gd name="connsiteY1" fmla="*/ 881915 h 1115181"/>
                <a:gd name="connsiteX2" fmla="*/ 4914913 w 9692187"/>
                <a:gd name="connsiteY2" fmla="*/ 60821 h 1115181"/>
                <a:gd name="connsiteX3" fmla="*/ 8469877 w 9692187"/>
                <a:gd name="connsiteY3" fmla="*/ 60821 h 1115181"/>
                <a:gd name="connsiteX4" fmla="*/ 9692187 w 9692187"/>
                <a:gd name="connsiteY4" fmla="*/ 60821 h 1115181"/>
                <a:gd name="connsiteX0" fmla="*/ 0 w 9685176"/>
                <a:gd name="connsiteY0" fmla="*/ 1115181 h 1115181"/>
                <a:gd name="connsiteX1" fmla="*/ 774441 w 9685176"/>
                <a:gd name="connsiteY1" fmla="*/ 881915 h 1115181"/>
                <a:gd name="connsiteX2" fmla="*/ 4907902 w 9685176"/>
                <a:gd name="connsiteY2" fmla="*/ 60821 h 1115181"/>
                <a:gd name="connsiteX3" fmla="*/ 8462866 w 9685176"/>
                <a:gd name="connsiteY3" fmla="*/ 60821 h 1115181"/>
                <a:gd name="connsiteX4" fmla="*/ 9685176 w 9685176"/>
                <a:gd name="connsiteY4" fmla="*/ 60821 h 111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5176" h="1115181">
                  <a:moveTo>
                    <a:pt x="0" y="1115181"/>
                  </a:moveTo>
                  <a:cubicBezTo>
                    <a:pt x="314130" y="965113"/>
                    <a:pt x="-43543" y="1057642"/>
                    <a:pt x="774441" y="881915"/>
                  </a:cubicBezTo>
                  <a:cubicBezTo>
                    <a:pt x="1592425" y="706188"/>
                    <a:pt x="3626498" y="197670"/>
                    <a:pt x="4907902" y="60821"/>
                  </a:cubicBezTo>
                  <a:cubicBezTo>
                    <a:pt x="6189306" y="-76028"/>
                    <a:pt x="8462866" y="60821"/>
                    <a:pt x="8462866" y="60821"/>
                  </a:cubicBezTo>
                  <a:lnTo>
                    <a:pt x="9685176" y="6082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291DC40-1816-A8C8-EF35-60D2396A730B}"/>
                </a:ext>
              </a:extLst>
            </p:cNvPr>
            <p:cNvSpPr/>
            <p:nvPr/>
          </p:nvSpPr>
          <p:spPr>
            <a:xfrm>
              <a:off x="1352939" y="4271585"/>
              <a:ext cx="9657183" cy="1364105"/>
            </a:xfrm>
            <a:custGeom>
              <a:avLst/>
              <a:gdLst>
                <a:gd name="connsiteX0" fmla="*/ 0 w 9657183"/>
                <a:gd name="connsiteY0" fmla="*/ 1364105 h 1364105"/>
                <a:gd name="connsiteX1" fmla="*/ 1268963 w 9657183"/>
                <a:gd name="connsiteY1" fmla="*/ 794937 h 1364105"/>
                <a:gd name="connsiteX2" fmla="*/ 4917232 w 9657183"/>
                <a:gd name="connsiteY2" fmla="*/ 57819 h 1364105"/>
                <a:gd name="connsiteX3" fmla="*/ 8481526 w 9657183"/>
                <a:gd name="connsiteY3" fmla="*/ 48488 h 1364105"/>
                <a:gd name="connsiteX4" fmla="*/ 9657183 w 9657183"/>
                <a:gd name="connsiteY4" fmla="*/ 48488 h 13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7183" h="1364105">
                  <a:moveTo>
                    <a:pt x="0" y="1364105"/>
                  </a:moveTo>
                  <a:cubicBezTo>
                    <a:pt x="224712" y="1188378"/>
                    <a:pt x="449424" y="1012651"/>
                    <a:pt x="1268963" y="794937"/>
                  </a:cubicBezTo>
                  <a:cubicBezTo>
                    <a:pt x="2088502" y="577223"/>
                    <a:pt x="3715138" y="182227"/>
                    <a:pt x="4917232" y="57819"/>
                  </a:cubicBezTo>
                  <a:cubicBezTo>
                    <a:pt x="6119326" y="-66589"/>
                    <a:pt x="8481526" y="48488"/>
                    <a:pt x="8481526" y="48488"/>
                  </a:cubicBezTo>
                  <a:lnTo>
                    <a:pt x="9657183" y="4848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9CE9FE-F428-7A62-7DEB-9D077919B32C}"/>
                </a:ext>
              </a:extLst>
            </p:cNvPr>
            <p:cNvSpPr/>
            <p:nvPr/>
          </p:nvSpPr>
          <p:spPr>
            <a:xfrm>
              <a:off x="1483567" y="4292600"/>
              <a:ext cx="9517225" cy="932543"/>
            </a:xfrm>
            <a:custGeom>
              <a:avLst/>
              <a:gdLst>
                <a:gd name="connsiteX0" fmla="*/ 0 w 9517225"/>
                <a:gd name="connsiteY0" fmla="*/ 932543 h 932543"/>
                <a:gd name="connsiteX1" fmla="*/ 1492898 w 9517225"/>
                <a:gd name="connsiteY1" fmla="*/ 438020 h 932543"/>
                <a:gd name="connsiteX2" fmla="*/ 4786604 w 9517225"/>
                <a:gd name="connsiteY2" fmla="*/ 36804 h 932543"/>
                <a:gd name="connsiteX3" fmla="*/ 8332237 w 9517225"/>
                <a:gd name="connsiteY3" fmla="*/ 18143 h 932543"/>
                <a:gd name="connsiteX4" fmla="*/ 9517225 w 9517225"/>
                <a:gd name="connsiteY4" fmla="*/ 27473 h 93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225" h="932543">
                  <a:moveTo>
                    <a:pt x="0" y="932543"/>
                  </a:moveTo>
                  <a:cubicBezTo>
                    <a:pt x="347565" y="759926"/>
                    <a:pt x="695131" y="587310"/>
                    <a:pt x="1492898" y="438020"/>
                  </a:cubicBezTo>
                  <a:cubicBezTo>
                    <a:pt x="2290665" y="288730"/>
                    <a:pt x="3646714" y="106784"/>
                    <a:pt x="4786604" y="36804"/>
                  </a:cubicBezTo>
                  <a:cubicBezTo>
                    <a:pt x="5926494" y="-33176"/>
                    <a:pt x="8332237" y="18143"/>
                    <a:pt x="8332237" y="18143"/>
                  </a:cubicBezTo>
                  <a:lnTo>
                    <a:pt x="9517225" y="27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C9D98E0-1D5F-C0DD-E65D-37D162B5BE5F}"/>
                </a:ext>
              </a:extLst>
            </p:cNvPr>
            <p:cNvSpPr/>
            <p:nvPr/>
          </p:nvSpPr>
          <p:spPr>
            <a:xfrm>
              <a:off x="1250302" y="4294500"/>
              <a:ext cx="9797143" cy="370811"/>
            </a:xfrm>
            <a:custGeom>
              <a:avLst/>
              <a:gdLst>
                <a:gd name="connsiteX0" fmla="*/ 45347 w 9842490"/>
                <a:gd name="connsiteY0" fmla="*/ 352144 h 398468"/>
                <a:gd name="connsiteX1" fmla="*/ 726482 w 9842490"/>
                <a:gd name="connsiteY1" fmla="*/ 370805 h 398468"/>
                <a:gd name="connsiteX2" fmla="*/ 5065216 w 9842490"/>
                <a:gd name="connsiteY2" fmla="*/ 25572 h 398468"/>
                <a:gd name="connsiteX3" fmla="*/ 8620180 w 9842490"/>
                <a:gd name="connsiteY3" fmla="*/ 25572 h 398468"/>
                <a:gd name="connsiteX4" fmla="*/ 9842490 w 9842490"/>
                <a:gd name="connsiteY4" fmla="*/ 16242 h 398468"/>
                <a:gd name="connsiteX0" fmla="*/ 743 w 9797886"/>
                <a:gd name="connsiteY0" fmla="*/ 352144 h 420143"/>
                <a:gd name="connsiteX1" fmla="*/ 681878 w 9797886"/>
                <a:gd name="connsiteY1" fmla="*/ 370805 h 420143"/>
                <a:gd name="connsiteX2" fmla="*/ 5020612 w 9797886"/>
                <a:gd name="connsiteY2" fmla="*/ 25572 h 420143"/>
                <a:gd name="connsiteX3" fmla="*/ 8575576 w 9797886"/>
                <a:gd name="connsiteY3" fmla="*/ 25572 h 420143"/>
                <a:gd name="connsiteX4" fmla="*/ 9797886 w 9797886"/>
                <a:gd name="connsiteY4" fmla="*/ 16242 h 420143"/>
                <a:gd name="connsiteX0" fmla="*/ 0 w 9797143"/>
                <a:gd name="connsiteY0" fmla="*/ 352144 h 394198"/>
                <a:gd name="connsiteX1" fmla="*/ 681135 w 9797143"/>
                <a:gd name="connsiteY1" fmla="*/ 370805 h 394198"/>
                <a:gd name="connsiteX2" fmla="*/ 5019869 w 9797143"/>
                <a:gd name="connsiteY2" fmla="*/ 25572 h 394198"/>
                <a:gd name="connsiteX3" fmla="*/ 8574833 w 9797143"/>
                <a:gd name="connsiteY3" fmla="*/ 25572 h 394198"/>
                <a:gd name="connsiteX4" fmla="*/ 9797143 w 9797143"/>
                <a:gd name="connsiteY4" fmla="*/ 16242 h 394198"/>
                <a:gd name="connsiteX0" fmla="*/ 0 w 9797143"/>
                <a:gd name="connsiteY0" fmla="*/ 352144 h 370811"/>
                <a:gd name="connsiteX1" fmla="*/ 681135 w 9797143"/>
                <a:gd name="connsiteY1" fmla="*/ 370805 h 370811"/>
                <a:gd name="connsiteX2" fmla="*/ 5019869 w 9797143"/>
                <a:gd name="connsiteY2" fmla="*/ 25572 h 370811"/>
                <a:gd name="connsiteX3" fmla="*/ 8574833 w 9797143"/>
                <a:gd name="connsiteY3" fmla="*/ 25572 h 370811"/>
                <a:gd name="connsiteX4" fmla="*/ 9797143 w 9797143"/>
                <a:gd name="connsiteY4" fmla="*/ 16242 h 37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97143" h="370811">
                  <a:moveTo>
                    <a:pt x="0" y="352144"/>
                  </a:moveTo>
                  <a:cubicBezTo>
                    <a:pt x="211494" y="370028"/>
                    <a:pt x="236376" y="369250"/>
                    <a:pt x="681135" y="370805"/>
                  </a:cubicBezTo>
                  <a:cubicBezTo>
                    <a:pt x="1125894" y="372360"/>
                    <a:pt x="3704253" y="83111"/>
                    <a:pt x="5019869" y="25572"/>
                  </a:cubicBezTo>
                  <a:cubicBezTo>
                    <a:pt x="6335485" y="-31967"/>
                    <a:pt x="8574833" y="25572"/>
                    <a:pt x="8574833" y="25572"/>
                  </a:cubicBezTo>
                  <a:lnTo>
                    <a:pt x="9797143" y="1624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E0AD61F-C489-7A62-15CD-9302C1D63F04}"/>
                </a:ext>
              </a:extLst>
            </p:cNvPr>
            <p:cNvSpPr/>
            <p:nvPr/>
          </p:nvSpPr>
          <p:spPr>
            <a:xfrm>
              <a:off x="1408922" y="4279858"/>
              <a:ext cx="9619862" cy="674697"/>
            </a:xfrm>
            <a:custGeom>
              <a:avLst/>
              <a:gdLst>
                <a:gd name="connsiteX0" fmla="*/ 0 w 9619862"/>
                <a:gd name="connsiteY0" fmla="*/ 674697 h 674697"/>
                <a:gd name="connsiteX1" fmla="*/ 1296956 w 9619862"/>
                <a:gd name="connsiteY1" fmla="*/ 49546 h 674697"/>
                <a:gd name="connsiteX2" fmla="*/ 4870580 w 9619862"/>
                <a:gd name="connsiteY2" fmla="*/ 40215 h 674697"/>
                <a:gd name="connsiteX3" fmla="*/ 8416213 w 9619862"/>
                <a:gd name="connsiteY3" fmla="*/ 40215 h 674697"/>
                <a:gd name="connsiteX4" fmla="*/ 9619862 w 9619862"/>
                <a:gd name="connsiteY4" fmla="*/ 49546 h 67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9862" h="674697">
                  <a:moveTo>
                    <a:pt x="0" y="674697"/>
                  </a:moveTo>
                  <a:cubicBezTo>
                    <a:pt x="242596" y="414995"/>
                    <a:pt x="485193" y="155293"/>
                    <a:pt x="1296956" y="49546"/>
                  </a:cubicBezTo>
                  <a:cubicBezTo>
                    <a:pt x="2108719" y="-56201"/>
                    <a:pt x="4870580" y="40215"/>
                    <a:pt x="4870580" y="40215"/>
                  </a:cubicBezTo>
                  <a:lnTo>
                    <a:pt x="8416213" y="40215"/>
                  </a:lnTo>
                  <a:lnTo>
                    <a:pt x="9619862" y="4954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0A696BA-E8D6-F880-509A-B785F8BBA137}"/>
                  </a:ext>
                </a:extLst>
              </p:cNvPr>
              <p:cNvSpPr txBox="1"/>
              <p:nvPr/>
            </p:nvSpPr>
            <p:spPr>
              <a:xfrm>
                <a:off x="5322115" y="2444035"/>
                <a:ext cx="2423549" cy="160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For a deterministic process</a:t>
                </a:r>
              </a:p>
              <a:p>
                <a:pPr algn="ctr"/>
                <a:br>
                  <a:rPr lang="en-US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(equal if reversible)</a:t>
                </a:r>
              </a:p>
              <a:p>
                <a:pPr algn="ctr"/>
                <a:r>
                  <a:rPr lang="en-US" sz="1600" dirty="0"/>
                  <a:t>(maximum at equilibrium)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0A696BA-E8D6-F880-509A-B785F8BB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15" y="2444035"/>
                <a:ext cx="2423549" cy="1601400"/>
              </a:xfrm>
              <a:prstGeom prst="rect">
                <a:avLst/>
              </a:prstGeom>
              <a:blipFill>
                <a:blip r:embed="rId12"/>
                <a:stretch>
                  <a:fillRect l="-754" t="-1141" r="-503" b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8A0C352-ED92-2AF9-2FAD-054074B6DFC4}"/>
                  </a:ext>
                </a:extLst>
              </p:cNvPr>
              <p:cNvSpPr txBox="1"/>
              <p:nvPr/>
            </p:nvSpPr>
            <p:spPr>
              <a:xfrm>
                <a:off x="4378846" y="4741215"/>
                <a:ext cx="254947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System independence: evolutions of the composite are the product of individual systems: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8A0C352-ED92-2AF9-2FAD-054074B6D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46" y="4741215"/>
                <a:ext cx="2549476" cy="1077218"/>
              </a:xfrm>
              <a:prstGeom prst="rect">
                <a:avLst/>
              </a:prstGeom>
              <a:blipFill>
                <a:blip r:embed="rId13"/>
                <a:stretch>
                  <a:fillRect l="-1193" t="-1705" r="-214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838F45A9-9EE5-F804-41E2-F8D2F7BF9966}"/>
              </a:ext>
            </a:extLst>
          </p:cNvPr>
          <p:cNvGrpSpPr/>
          <p:nvPr/>
        </p:nvGrpSpPr>
        <p:grpSpPr>
          <a:xfrm>
            <a:off x="758173" y="4614989"/>
            <a:ext cx="2918861" cy="1534829"/>
            <a:chOff x="1679454" y="101107"/>
            <a:chExt cx="6236859" cy="3279535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41938AE-6D26-4D21-52DE-9278115F3674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B0A12A-941B-B9B7-DF51-56CB6CE7D0E2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7E0EB09-6B35-62D4-E241-596041480CD1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D509DFD-915C-8652-EF41-50AAF3E2BB08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1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DE02378-74DE-F9FA-E06B-29C433113C1A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3E4DAA1-CEB5-56D5-8F56-D07D4134B5D7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6A1C87-58B1-1B5B-727C-22684348924C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BB453AB3-A1A4-62EF-8DE4-F6554306DFDA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6758AEA-66CB-59C5-15F2-4275F321B4B0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5770F13-6A64-A723-7DEE-DCCC48141121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426226C-D49A-852D-A7C7-8AE11B114B46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218875A-F8B3-2487-3E2B-FF47AA8E76DA}"/>
                    </a:ext>
                  </a:extLst>
                </p:cNvPr>
                <p:cNvSpPr txBox="1"/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1FAB90F0-F46C-E1B5-002D-A877876BAF75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5A83DDBB-8EE3-7901-201D-B69D01A8C13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665E9AC-FFD6-5006-0642-BD917816CBF8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id="{261D29D7-4616-5A70-9E78-5D2F0DC668EB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5A275736-45B0-EE64-229A-3462DE92131F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1599832-9071-8870-1E1E-A6F72D100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64E75C4-B892-E04E-6A8D-DA132C9E1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61F14E2-A6B5-2D94-B7DA-DB6FBC3B9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318D3216-E066-CC6B-395D-D1CFB1AFE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4F985EE-DC42-0A7A-C7D8-DF65031C4497}"/>
                  </a:ext>
                </a:extLst>
              </p:cNvPr>
              <p:cNvSpPr txBox="1"/>
              <p:nvPr/>
            </p:nvSpPr>
            <p:spPr>
              <a:xfrm>
                <a:off x="728405" y="558562"/>
                <a:ext cx="2464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Process entropy: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4F985EE-DC42-0A7A-C7D8-DF65031C4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05" y="558562"/>
                <a:ext cx="2464777" cy="338554"/>
              </a:xfrm>
              <a:prstGeom prst="rect">
                <a:avLst/>
              </a:prstGeom>
              <a:blipFill>
                <a:blip r:embed="rId17"/>
                <a:stretch>
                  <a:fillRect l="-98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028FBFC-F45C-7668-D096-3F25A8FFBFA1}"/>
                  </a:ext>
                </a:extLst>
              </p:cNvPr>
              <p:cNvSpPr txBox="1"/>
              <p:nvPr/>
            </p:nvSpPr>
            <p:spPr>
              <a:xfrm>
                <a:off x="7161479" y="4848676"/>
                <a:ext cx="1955151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Entropy additive for</a:t>
                </a:r>
                <a:b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independent systems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6028FBFC-F45C-7668-D096-3F25A8FF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79" y="4848676"/>
                <a:ext cx="1955151" cy="830997"/>
              </a:xfrm>
              <a:prstGeom prst="rect">
                <a:avLst/>
              </a:prstGeom>
              <a:blipFill>
                <a:blip r:embed="rId18"/>
                <a:stretch>
                  <a:fillRect l="-1246" t="-2190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7A77D73-565C-B678-07F4-FC6113514174}"/>
                  </a:ext>
                </a:extLst>
              </p:cNvPr>
              <p:cNvSpPr txBox="1"/>
              <p:nvPr/>
            </p:nvSpPr>
            <p:spPr>
              <a:xfrm>
                <a:off x="9088078" y="2444036"/>
                <a:ext cx="2423548" cy="160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For a deterministic process</a:t>
                </a:r>
              </a:p>
              <a:p>
                <a:pPr algn="ctr"/>
                <a:endParaRPr lang="en-US" sz="1600" b="0" i="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b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(equal if reversible)</a:t>
                </a:r>
              </a:p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(maximum at equilibrium)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7A77D73-565C-B678-07F4-FC611351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078" y="2444036"/>
                <a:ext cx="2423548" cy="1601400"/>
              </a:xfrm>
              <a:prstGeom prst="rect">
                <a:avLst/>
              </a:prstGeom>
              <a:blipFill>
                <a:blip r:embed="rId19"/>
                <a:stretch>
                  <a:fillRect l="-1008" t="-1141" r="-504" b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0F46836-A8F7-6D79-1318-23B8F05AFB60}"/>
                  </a:ext>
                </a:extLst>
              </p:cNvPr>
              <p:cNvSpPr txBox="1"/>
              <p:nvPr/>
            </p:nvSpPr>
            <p:spPr>
              <a:xfrm>
                <a:off x="119730" y="142779"/>
                <a:ext cx="39865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: how many evolutions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0F46836-A8F7-6D79-1318-23B8F05A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0" y="142779"/>
                <a:ext cx="3986534" cy="338554"/>
              </a:xfrm>
              <a:prstGeom prst="rect">
                <a:avLst/>
              </a:prstGeom>
              <a:blipFill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8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6A663796-1995-8A37-14DD-6223C9AF5728}"/>
              </a:ext>
            </a:extLst>
          </p:cNvPr>
          <p:cNvGrpSpPr/>
          <p:nvPr/>
        </p:nvGrpSpPr>
        <p:grpSpPr>
          <a:xfrm>
            <a:off x="5533074" y="1094408"/>
            <a:ext cx="5849759" cy="2112647"/>
            <a:chOff x="3236078" y="4001294"/>
            <a:chExt cx="5450548" cy="1968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749F086-A5FD-57EB-3E72-B958C6049DB3}"/>
                    </a:ext>
                  </a:extLst>
                </p:cNvPr>
                <p:cNvSpPr/>
                <p:nvPr/>
              </p:nvSpPr>
              <p:spPr>
                <a:xfrm>
                  <a:off x="3236078" y="4001294"/>
                  <a:ext cx="1255996" cy="828789"/>
                </a:xfrm>
                <a:prstGeom prst="rect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prepare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6144F80-9E5E-4796-9CB8-66A1BF14C9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078" y="4001294"/>
                  <a:ext cx="1255996" cy="82878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F0E41DB-ADE3-D82B-2EA6-1799C7E1D84B}"/>
                    </a:ext>
                  </a:extLst>
                </p:cNvPr>
                <p:cNvSpPr/>
                <p:nvPr/>
              </p:nvSpPr>
              <p:spPr>
                <a:xfrm>
                  <a:off x="3236078" y="5140976"/>
                  <a:ext cx="1255996" cy="828789"/>
                </a:xfrm>
                <a:prstGeom prst="rect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prepare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3D39266-93CF-419C-B560-ACA1517249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078" y="5140976"/>
                  <a:ext cx="1255996" cy="82878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A8D8485-CD71-E469-FBA1-A15C52120940}"/>
                </a:ext>
              </a:extLst>
            </p:cNvPr>
            <p:cNvSpPr/>
            <p:nvPr/>
          </p:nvSpPr>
          <p:spPr>
            <a:xfrm>
              <a:off x="5333354" y="4001294"/>
              <a:ext cx="1255996" cy="82878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interaction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A8D18B-21CF-F04A-DA09-62F79DFB957D}"/>
                    </a:ext>
                  </a:extLst>
                </p:cNvPr>
                <p:cNvSpPr/>
                <p:nvPr/>
              </p:nvSpPr>
              <p:spPr>
                <a:xfrm>
                  <a:off x="7430630" y="4001294"/>
                  <a:ext cx="1255996" cy="828789"/>
                </a:xfrm>
                <a:prstGeom prst="rect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measure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96613F6-3B3F-4EAC-8942-0635862C0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630" y="4001294"/>
                  <a:ext cx="1255996" cy="82878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EC482AE-7418-6D5A-B31E-83936BA0B367}"/>
                </a:ext>
              </a:extLst>
            </p:cNvPr>
            <p:cNvCxnSpPr>
              <a:stCxn id="130" idx="3"/>
              <a:endCxn id="131" idx="1"/>
            </p:cNvCxnSpPr>
            <p:nvPr/>
          </p:nvCxnSpPr>
          <p:spPr>
            <a:xfrm>
              <a:off x="6589350" y="4415689"/>
              <a:ext cx="8412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58EF51ED-5951-7F19-DA14-6E7281B55C7B}"/>
                    </a:ext>
                  </a:extLst>
                </p:cNvPr>
                <p:cNvSpPr/>
                <p:nvPr/>
              </p:nvSpPr>
              <p:spPr>
                <a:xfrm>
                  <a:off x="7430630" y="5140976"/>
                  <a:ext cx="1255996" cy="828789"/>
                </a:xfrm>
                <a:prstGeom prst="rect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measure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A6A976-B4D0-47DB-8805-1E3DA3B64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630" y="5140976"/>
                  <a:ext cx="1255996" cy="82878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422DD7C-E5CC-38FE-B37C-408008479183}"/>
                </a:ext>
              </a:extLst>
            </p:cNvPr>
            <p:cNvCxnSpPr>
              <a:cxnSpLocks/>
              <a:stCxn id="133" idx="1"/>
            </p:cNvCxnSpPr>
            <p:nvPr/>
          </p:nvCxnSpPr>
          <p:spPr>
            <a:xfrm flipH="1">
              <a:off x="7009990" y="5555371"/>
              <a:ext cx="42064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9080A15-930B-78A3-C10B-775E538BC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590" y="4415688"/>
              <a:ext cx="3400" cy="11773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919C587-C5F6-2F5B-EF1F-86412D72A35B}"/>
                </a:ext>
              </a:extLst>
            </p:cNvPr>
            <p:cNvCxnSpPr/>
            <p:nvPr/>
          </p:nvCxnSpPr>
          <p:spPr>
            <a:xfrm>
              <a:off x="4492074" y="4415688"/>
              <a:ext cx="8412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81F25-C73A-AD50-EB75-416BC3919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2074" y="5555370"/>
              <a:ext cx="42064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DC7A117-242B-5048-242F-9A591B1EB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2714" y="4415688"/>
              <a:ext cx="3400" cy="11773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itle 1">
            <a:extLst>
              <a:ext uri="{FF2B5EF4-FFF2-40B4-BE49-F238E27FC236}">
                <a16:creationId xmlns:a16="http://schemas.microsoft.com/office/drawing/2014/main" id="{2C93F89E-8F7B-A42B-32AC-389A1B4C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242" y="84779"/>
            <a:ext cx="8267758" cy="897424"/>
          </a:xfrm>
        </p:spPr>
        <p:txBody>
          <a:bodyPr/>
          <a:lstStyle/>
          <a:p>
            <a:r>
              <a:rPr lang="en-US" dirty="0"/>
              <a:t>Entropy as logarithm of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FE8C275-3A78-439E-DC45-9F8F38FC69AB}"/>
                  </a:ext>
                </a:extLst>
              </p:cNvPr>
              <p:cNvSpPr txBox="1"/>
              <p:nvPr/>
            </p:nvSpPr>
            <p:spPr>
              <a:xfrm>
                <a:off x="728405" y="558562"/>
                <a:ext cx="2464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Process entropy: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FE8C275-3A78-439E-DC45-9F8F38FC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05" y="558562"/>
                <a:ext cx="2464777" cy="338554"/>
              </a:xfrm>
              <a:prstGeom prst="rect">
                <a:avLst/>
              </a:prstGeom>
              <a:blipFill>
                <a:blip r:embed="rId25"/>
                <a:stretch>
                  <a:fillRect l="-98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11635F6-41A7-D95D-0745-5AB91425429A}"/>
                  </a:ext>
                </a:extLst>
              </p:cNvPr>
              <p:cNvSpPr txBox="1"/>
              <p:nvPr/>
            </p:nvSpPr>
            <p:spPr>
              <a:xfrm>
                <a:off x="119730" y="142779"/>
                <a:ext cx="39865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: how many evolutions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11635F6-41A7-D95D-0745-5AB91425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0" y="142779"/>
                <a:ext cx="3986534" cy="338554"/>
              </a:xfrm>
              <a:prstGeom prst="rect">
                <a:avLst/>
              </a:prstGeom>
              <a:blipFill>
                <a:blip r:embed="rId2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F9DCB011-DE14-CE08-F3A1-C0008BFF1209}"/>
              </a:ext>
            </a:extLst>
          </p:cNvPr>
          <p:cNvSpPr txBox="1"/>
          <p:nvPr/>
        </p:nvSpPr>
        <p:spPr>
          <a:xfrm>
            <a:off x="225240" y="1525480"/>
            <a:ext cx="4946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Note: defining an evolution count is necessary in physics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95CA0AD-A611-A04A-EA1A-33E3A1DB0ACC}"/>
              </a:ext>
            </a:extLst>
          </p:cNvPr>
          <p:cNvSpPr txBox="1"/>
          <p:nvPr/>
        </p:nvSpPr>
        <p:spPr>
          <a:xfrm>
            <a:off x="1412843" y="3355032"/>
            <a:ext cx="833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compose processes by connecting inputs and outputs: all evolutions must connect!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F8A4FD9-9E9C-0EBC-8497-7B248B51F6AB}"/>
                  </a:ext>
                </a:extLst>
              </p:cNvPr>
              <p:cNvSpPr txBox="1"/>
              <p:nvPr/>
            </p:nvSpPr>
            <p:spPr>
              <a:xfrm>
                <a:off x="225240" y="4330492"/>
                <a:ext cx="91014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If det/rev, one state per evolution, count of evolutions is count of states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recover fundamental postulate of statistical mechanics!</a:t>
                </a: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F8A4FD9-9E9C-0EBC-8497-7B248B51F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0" y="4330492"/>
                <a:ext cx="9101467" cy="830997"/>
              </a:xfrm>
              <a:prstGeom prst="rect">
                <a:avLst/>
              </a:prstGeom>
              <a:blipFill>
                <a:blip r:embed="rId27"/>
                <a:stretch>
                  <a:fillRect l="-603" t="-5839" r="-536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D0E5709-7546-207A-4E08-4919D13A2700}"/>
                  </a:ext>
                </a:extLst>
              </p:cNvPr>
              <p:cNvSpPr txBox="1"/>
              <p:nvPr/>
            </p:nvSpPr>
            <p:spPr>
              <a:xfrm>
                <a:off x="503921" y="5350348"/>
                <a:ext cx="85441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If microstate fluctuates according to a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count of evolutions is count of permutations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recover Shannon entropy!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D0E5709-7546-207A-4E08-4919D13A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1" y="5350348"/>
                <a:ext cx="8544103" cy="830997"/>
              </a:xfrm>
              <a:prstGeom prst="rect">
                <a:avLst/>
              </a:prstGeom>
              <a:blipFill>
                <a:blip r:embed="rId2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FDB0FA8-8894-0A0E-4C4E-71F11FDCD35E}"/>
              </a:ext>
            </a:extLst>
          </p:cNvPr>
          <p:cNvSpPr txBox="1"/>
          <p:nvPr/>
        </p:nvSpPr>
        <p:spPr>
          <a:xfrm>
            <a:off x="1840698" y="3745717"/>
            <a:ext cx="594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Recovers other notions of entropy!</a:t>
            </a:r>
          </a:p>
        </p:txBody>
      </p:sp>
    </p:spTree>
    <p:extLst>
      <p:ext uri="{BB962C8B-B14F-4D97-AF65-F5344CB8AC3E}">
        <p14:creationId xmlns:p14="http://schemas.microsoft.com/office/powerpoint/2010/main" val="68698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75CD59-8464-456C-8CFD-D56EA3933B96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EB0314-B0BD-44F3-8D17-02C2FD1BD9A9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27801C-6413-424E-8C7F-C28D24719436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56161B-C5E4-4519-8E70-43FC008FAFF9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E9E0C6-ECE7-4BD3-BBFC-56DAFC8B7E09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9E2AC7-2942-4DBA-9B18-588E36C9AD97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3EDEBE-F6A8-43E9-9C94-7E3C5B1B9302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91CD53-9DFF-4191-9191-5F3907D33EFB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4A56A6-C18E-4B32-80EB-FC6D252D0DF5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E34C6C-D1B5-4AC4-8741-A81364F7FFB4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5B5D16-9695-456F-B699-9D42714FDDB4}"/>
              </a:ext>
            </a:extLst>
          </p:cNvPr>
          <p:cNvSpPr txBox="1"/>
          <p:nvPr/>
        </p:nvSpPr>
        <p:spPr>
          <a:xfrm>
            <a:off x="600863" y="1146082"/>
            <a:ext cx="4054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 space of a system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9E7CFB-6F8C-45B5-BC54-2D2F5658F1F5}"/>
              </a:ext>
            </a:extLst>
          </p:cNvPr>
          <p:cNvCxnSpPr>
            <a:cxnSpLocks/>
          </p:cNvCxnSpPr>
          <p:nvPr/>
        </p:nvCxnSpPr>
        <p:spPr>
          <a:xfrm flipH="1">
            <a:off x="1731519" y="1822185"/>
            <a:ext cx="591799" cy="75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9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5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6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7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423408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5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2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9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3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3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48161A-38F3-4FD7-9184-46CE4223278A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48161A-38F3-4FD7-9184-46CE42232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6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6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9AE698B-A5E3-4AA6-9394-5E8BCE834E4B}"/>
              </a:ext>
            </a:extLst>
          </p:cNvPr>
          <p:cNvSpPr txBox="1"/>
          <p:nvPr/>
        </p:nvSpPr>
        <p:spPr>
          <a:xfrm>
            <a:off x="1533296" y="552833"/>
            <a:ext cx="703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 space of a system at different times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A2539C-714B-4418-A275-A332656A0595}"/>
              </a:ext>
            </a:extLst>
          </p:cNvPr>
          <p:cNvCxnSpPr>
            <a:cxnSpLocks/>
          </p:cNvCxnSpPr>
          <p:nvPr/>
        </p:nvCxnSpPr>
        <p:spPr>
          <a:xfrm flipH="1">
            <a:off x="1249972" y="1277566"/>
            <a:ext cx="2302213" cy="124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F31BC0-6918-42C2-93CD-B0172ED4F42C}"/>
              </a:ext>
            </a:extLst>
          </p:cNvPr>
          <p:cNvCxnSpPr>
            <a:cxnSpLocks/>
          </p:cNvCxnSpPr>
          <p:nvPr/>
        </p:nvCxnSpPr>
        <p:spPr>
          <a:xfrm>
            <a:off x="4673777" y="1322832"/>
            <a:ext cx="84638" cy="117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1FF50C-2263-4E2E-ACB7-E8DE6F0FF153}"/>
              </a:ext>
            </a:extLst>
          </p:cNvPr>
          <p:cNvCxnSpPr>
            <a:cxnSpLocks/>
          </p:cNvCxnSpPr>
          <p:nvPr/>
        </p:nvCxnSpPr>
        <p:spPr>
          <a:xfrm>
            <a:off x="6055436" y="1277566"/>
            <a:ext cx="1673157" cy="136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1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1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8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48F0B15-3931-4956-A022-E19B8B5D6B03}"/>
              </a:ext>
            </a:extLst>
          </p:cNvPr>
          <p:cNvSpPr/>
          <p:nvPr/>
        </p:nvSpPr>
        <p:spPr>
          <a:xfrm>
            <a:off x="-565859" y="3670570"/>
            <a:ext cx="10648545" cy="1083013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D71D87-32EB-4331-8753-2FB90B443EE9}"/>
              </a:ext>
            </a:extLst>
          </p:cNvPr>
          <p:cNvCxnSpPr/>
          <p:nvPr/>
        </p:nvCxnSpPr>
        <p:spPr>
          <a:xfrm>
            <a:off x="2942584" y="2024743"/>
            <a:ext cx="278860" cy="19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FC295FE-D5ED-47F4-AAAF-B7B371B5CA70}"/>
              </a:ext>
            </a:extLst>
          </p:cNvPr>
          <p:cNvSpPr txBox="1"/>
          <p:nvPr/>
        </p:nvSpPr>
        <p:spPr>
          <a:xfrm>
            <a:off x="580372" y="1309575"/>
            <a:ext cx="973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Evolution: complete description of the system at all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0868B4-6B6C-161F-9E7C-144B3CD178FB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0868B4-6B6C-161F-9E7C-144B3CD17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741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1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8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37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32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23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79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33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AF4EE2-D7AE-4415-9F47-8377A354AA40}"/>
              </a:ext>
            </a:extLst>
          </p:cNvPr>
          <p:cNvSpPr txBox="1"/>
          <p:nvPr/>
        </p:nvSpPr>
        <p:spPr>
          <a:xfrm>
            <a:off x="1203710" y="536454"/>
            <a:ext cx="869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defines the set of all possible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F51F2A-5272-462F-3E03-F5CFB2F60D26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F51F2A-5272-462F-3E03-F5CFB2F60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887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48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05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2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096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96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39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39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43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38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29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73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27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/>
              <p:nvPr/>
            </p:nvSpPr>
            <p:spPr>
              <a:xfrm>
                <a:off x="761868" y="1464612"/>
                <a:ext cx="10260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can count the number of evolutions for a particular state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at a particular time with a measure</a:t>
                </a:r>
                <a:r>
                  <a:rPr lang="en-US" sz="2000" baseline="30000" dirty="0"/>
                  <a:t>*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identifies a set of evolutions.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8" y="1464612"/>
                <a:ext cx="10260358" cy="707886"/>
              </a:xfrm>
              <a:prstGeom prst="rect">
                <a:avLst/>
              </a:prstGeom>
              <a:blipFill>
                <a:blip r:embed="rId4"/>
                <a:stretch>
                  <a:fillRect l="-6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F39F38-1CF7-4AEF-B854-6BE84E08BF61}"/>
              </a:ext>
            </a:extLst>
          </p:cNvPr>
          <p:cNvSpPr/>
          <p:nvPr/>
        </p:nvSpPr>
        <p:spPr>
          <a:xfrm>
            <a:off x="4844161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7FD157-DA26-4019-B7D9-9FFEB2D2BEDE}"/>
              </a:ext>
            </a:extLst>
          </p:cNvPr>
          <p:cNvSpPr/>
          <p:nvPr/>
        </p:nvSpPr>
        <p:spPr>
          <a:xfrm>
            <a:off x="7814317" y="386152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CD585B-29A2-4358-839C-A4C9E04B7E6C}"/>
              </a:ext>
            </a:extLst>
          </p:cNvPr>
          <p:cNvSpPr/>
          <p:nvPr/>
        </p:nvSpPr>
        <p:spPr>
          <a:xfrm>
            <a:off x="1376948" y="419722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D12A89-81F8-4172-A062-29C85623EC47}"/>
                  </a:ext>
                </a:extLst>
              </p:cNvPr>
              <p:cNvSpPr txBox="1"/>
              <p:nvPr/>
            </p:nvSpPr>
            <p:spPr>
              <a:xfrm>
                <a:off x="1169689" y="3907126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D12A89-81F8-4172-A062-29C85623E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89" y="3907126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EEDCD-42BF-4FBA-B7AD-DB04DA82E136}"/>
                  </a:ext>
                </a:extLst>
              </p:cNvPr>
              <p:cNvSpPr txBox="1"/>
              <p:nvPr/>
            </p:nvSpPr>
            <p:spPr>
              <a:xfrm>
                <a:off x="4571289" y="276992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EEDCD-42BF-4FBA-B7AD-DB04DA82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89" y="2769927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C8FC96B-5E61-41B0-8BB1-1002B680A636}"/>
                  </a:ext>
                </a:extLst>
              </p:cNvPr>
              <p:cNvSpPr txBox="1"/>
              <p:nvPr/>
            </p:nvSpPr>
            <p:spPr>
              <a:xfrm>
                <a:off x="7567090" y="4041271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C8FC96B-5E61-41B0-8BB1-1002B680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90" y="4041271"/>
                <a:ext cx="730585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8C4FC19-0CAF-46BD-BDE3-A0E69FF74E84}"/>
              </a:ext>
            </a:extLst>
          </p:cNvPr>
          <p:cNvSpPr txBox="1"/>
          <p:nvPr/>
        </p:nvSpPr>
        <p:spPr>
          <a:xfrm>
            <a:off x="429116" y="6431962"/>
            <a:ext cx="922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The full mathematical characterization may be a bit more complicated (e.g. preorder that leads to a family of measures)…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26CC8-11CA-451B-A806-2C8C734ED7F3}"/>
              </a:ext>
            </a:extLst>
          </p:cNvPr>
          <p:cNvSpPr txBox="1"/>
          <p:nvPr/>
        </p:nvSpPr>
        <p:spPr>
          <a:xfrm>
            <a:off x="639907" y="665066"/>
            <a:ext cx="10832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Each description at each time corresponds to a set of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7F9E4A-48AC-0F3C-FFBD-5ABDBD9A76A7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7F9E4A-48AC-0F3C-FFBD-5ABDBD9A7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56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61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8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5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9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9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2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2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30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25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16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86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40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/>
              <p:nvPr/>
            </p:nvSpPr>
            <p:spPr>
              <a:xfrm>
                <a:off x="2534296" y="1662051"/>
                <a:ext cx="5021037" cy="589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96" y="1662051"/>
                <a:ext cx="5021037" cy="589329"/>
              </a:xfrm>
              <a:prstGeom prst="rect">
                <a:avLst/>
              </a:prstGeom>
              <a:blipFill>
                <a:blip r:embed="rId4"/>
                <a:stretch>
                  <a:fillRect l="-1337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F39F38-1CF7-4AEF-B854-6BE84E08BF61}"/>
              </a:ext>
            </a:extLst>
          </p:cNvPr>
          <p:cNvSpPr/>
          <p:nvPr/>
        </p:nvSpPr>
        <p:spPr>
          <a:xfrm>
            <a:off x="4844174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E0A79D-EC95-4103-8AA9-C742D39AD8FC}"/>
              </a:ext>
            </a:extLst>
          </p:cNvPr>
          <p:cNvSpPr/>
          <p:nvPr/>
        </p:nvSpPr>
        <p:spPr>
          <a:xfrm>
            <a:off x="8055373" y="3466548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B38586-B5F8-4F3A-9D76-0FC78DAA6528}"/>
                  </a:ext>
                </a:extLst>
              </p:cNvPr>
              <p:cNvSpPr txBox="1"/>
              <p:nvPr/>
            </p:nvSpPr>
            <p:spPr>
              <a:xfrm>
                <a:off x="6525209" y="3064345"/>
                <a:ext cx="641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B38586-B5F8-4F3A-9D76-0FC78DAA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09" y="3064345"/>
                <a:ext cx="6415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26CC8-11CA-451B-A806-2C8C734ED7F3}"/>
                  </a:ext>
                </a:extLst>
              </p:cNvPr>
              <p:cNvSpPr txBox="1"/>
              <p:nvPr/>
            </p:nvSpPr>
            <p:spPr>
              <a:xfrm>
                <a:off x="395183" y="328320"/>
                <a:ext cx="103775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probability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of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corresponds to</a:t>
                </a:r>
                <a:br>
                  <a:rPr lang="en-US" sz="3200" dirty="0"/>
                </a:br>
                <a:r>
                  <a:rPr lang="en-US" sz="3200" dirty="0"/>
                  <a:t>the fraction of evolutions that go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26CC8-11CA-451B-A806-2C8C734ED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83" y="328320"/>
                <a:ext cx="10377521" cy="1077218"/>
              </a:xfrm>
              <a:prstGeom prst="rect">
                <a:avLst/>
              </a:prstGeom>
              <a:blipFill>
                <a:blip r:embed="rId6"/>
                <a:stretch>
                  <a:fillRect l="-1528" t="-6780" r="-47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131D4BE-06ED-6242-BE66-1CDA0FA65982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131D4BE-06ED-6242-BE66-1CDA0FA6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9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7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4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1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5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5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8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8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350516-2107-4421-A40C-D1BC5F73F623}"/>
              </a:ext>
            </a:extLst>
          </p:cNvPr>
          <p:cNvSpPr/>
          <p:nvPr/>
        </p:nvSpPr>
        <p:spPr>
          <a:xfrm>
            <a:off x="-405408" y="3111591"/>
            <a:ext cx="10282067" cy="955433"/>
          </a:xfrm>
          <a:custGeom>
            <a:avLst/>
            <a:gdLst>
              <a:gd name="connsiteX0" fmla="*/ 0 w 10282067"/>
              <a:gd name="connsiteY0" fmla="*/ 0 h 955433"/>
              <a:gd name="connsiteX1" fmla="*/ 1828800 w 10282067"/>
              <a:gd name="connsiteY1" fmla="*/ 85520 h 955433"/>
              <a:gd name="connsiteX2" fmla="*/ 5374567 w 10282067"/>
              <a:gd name="connsiteY2" fmla="*/ 85520 h 955433"/>
              <a:gd name="connsiteX3" fmla="*/ 8348012 w 10282067"/>
              <a:gd name="connsiteY3" fmla="*/ 894665 h 955433"/>
              <a:gd name="connsiteX4" fmla="*/ 10282067 w 10282067"/>
              <a:gd name="connsiteY4" fmla="*/ 835459 h 9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067" h="955433">
                <a:moveTo>
                  <a:pt x="0" y="0"/>
                </a:moveTo>
                <a:cubicBezTo>
                  <a:pt x="466519" y="35633"/>
                  <a:pt x="933039" y="71267"/>
                  <a:pt x="1828800" y="85520"/>
                </a:cubicBezTo>
                <a:cubicBezTo>
                  <a:pt x="2724561" y="99773"/>
                  <a:pt x="4288032" y="-49337"/>
                  <a:pt x="5374567" y="85520"/>
                </a:cubicBezTo>
                <a:cubicBezTo>
                  <a:pt x="6461102" y="220377"/>
                  <a:pt x="7530095" y="769675"/>
                  <a:pt x="8348012" y="894665"/>
                </a:cubicBezTo>
                <a:cubicBezTo>
                  <a:pt x="9165929" y="1019655"/>
                  <a:pt x="9723998" y="927557"/>
                  <a:pt x="10282067" y="835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4F2BBA-7D44-4341-AA68-239CBB2F1C9D}"/>
              </a:ext>
            </a:extLst>
          </p:cNvPr>
          <p:cNvSpPr/>
          <p:nvPr/>
        </p:nvSpPr>
        <p:spPr>
          <a:xfrm>
            <a:off x="-168584" y="3185134"/>
            <a:ext cx="10051821" cy="871158"/>
          </a:xfrm>
          <a:custGeom>
            <a:avLst/>
            <a:gdLst>
              <a:gd name="connsiteX0" fmla="*/ 0 w 10051821"/>
              <a:gd name="connsiteY0" fmla="*/ 97496 h 871158"/>
              <a:gd name="connsiteX1" fmla="*/ 2026152 w 10051821"/>
              <a:gd name="connsiteY1" fmla="*/ 321162 h 871158"/>
              <a:gd name="connsiteX2" fmla="*/ 5137743 w 10051821"/>
              <a:gd name="connsiteY2" fmla="*/ 11977 h 871158"/>
              <a:gd name="connsiteX3" fmla="*/ 8117766 w 10051821"/>
              <a:gd name="connsiteY3" fmla="*/ 821122 h 871158"/>
              <a:gd name="connsiteX4" fmla="*/ 10051821 w 10051821"/>
              <a:gd name="connsiteY4" fmla="*/ 715867 h 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821" h="871158">
                <a:moveTo>
                  <a:pt x="0" y="97496"/>
                </a:moveTo>
                <a:cubicBezTo>
                  <a:pt x="584931" y="216455"/>
                  <a:pt x="1169862" y="335415"/>
                  <a:pt x="2026152" y="321162"/>
                </a:cubicBezTo>
                <a:cubicBezTo>
                  <a:pt x="2882442" y="306909"/>
                  <a:pt x="4122474" y="-71350"/>
                  <a:pt x="5137743" y="11977"/>
                </a:cubicBezTo>
                <a:cubicBezTo>
                  <a:pt x="6153012" y="95304"/>
                  <a:pt x="7298753" y="703807"/>
                  <a:pt x="8117766" y="821122"/>
                </a:cubicBezTo>
                <a:cubicBezTo>
                  <a:pt x="8936779" y="938437"/>
                  <a:pt x="9494300" y="827152"/>
                  <a:pt x="10051821" y="715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F17942F-0DFF-4BBE-B34C-C8A1D946753F}"/>
              </a:ext>
            </a:extLst>
          </p:cNvPr>
          <p:cNvSpPr/>
          <p:nvPr/>
        </p:nvSpPr>
        <p:spPr>
          <a:xfrm>
            <a:off x="22190" y="2953709"/>
            <a:ext cx="9847890" cy="618372"/>
          </a:xfrm>
          <a:custGeom>
            <a:avLst/>
            <a:gdLst>
              <a:gd name="connsiteX0" fmla="*/ 0 w 9847890"/>
              <a:gd name="connsiteY0" fmla="*/ 605215 h 618372"/>
              <a:gd name="connsiteX1" fmla="*/ 1039390 w 9847890"/>
              <a:gd name="connsiteY1" fmla="*/ 618372 h 618372"/>
              <a:gd name="connsiteX2" fmla="*/ 5407459 w 9847890"/>
              <a:gd name="connsiteY2" fmla="*/ 565744 h 618372"/>
              <a:gd name="connsiteX3" fmla="*/ 8486158 w 9847890"/>
              <a:gd name="connsiteY3" fmla="*/ 230245 h 618372"/>
              <a:gd name="connsiteX4" fmla="*/ 9847890 w 9847890"/>
              <a:gd name="connsiteY4" fmla="*/ 0 h 61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890" h="618372">
                <a:moveTo>
                  <a:pt x="0" y="605215"/>
                </a:moveTo>
                <a:lnTo>
                  <a:pt x="1039390" y="618372"/>
                </a:lnTo>
                <a:lnTo>
                  <a:pt x="5407459" y="565744"/>
                </a:lnTo>
                <a:cubicBezTo>
                  <a:pt x="6648587" y="501056"/>
                  <a:pt x="7746086" y="324536"/>
                  <a:pt x="8486158" y="230245"/>
                </a:cubicBezTo>
                <a:cubicBezTo>
                  <a:pt x="9226230" y="135954"/>
                  <a:pt x="9537060" y="67977"/>
                  <a:pt x="98478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66048-7B75-4719-94F2-1B0BF85FE015}"/>
              </a:ext>
            </a:extLst>
          </p:cNvPr>
          <p:cNvSpPr/>
          <p:nvPr/>
        </p:nvSpPr>
        <p:spPr>
          <a:xfrm>
            <a:off x="2454" y="3546859"/>
            <a:ext cx="10078136" cy="643593"/>
          </a:xfrm>
          <a:custGeom>
            <a:avLst/>
            <a:gdLst>
              <a:gd name="connsiteX0" fmla="*/ 0 w 10078136"/>
              <a:gd name="connsiteY0" fmla="*/ 643593 h 643593"/>
              <a:gd name="connsiteX1" fmla="*/ 881508 w 10078136"/>
              <a:gd name="connsiteY1" fmla="*/ 459397 h 643593"/>
              <a:gd name="connsiteX2" fmla="*/ 4657520 w 10078136"/>
              <a:gd name="connsiteY2" fmla="*/ 44957 h 643593"/>
              <a:gd name="connsiteX3" fmla="*/ 8176973 w 10078136"/>
              <a:gd name="connsiteY3" fmla="*/ 25222 h 643593"/>
              <a:gd name="connsiteX4" fmla="*/ 10078136 w 10078136"/>
              <a:gd name="connsiteY4" fmla="*/ 169947 h 6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36" h="643593">
                <a:moveTo>
                  <a:pt x="0" y="643593"/>
                </a:moveTo>
                <a:cubicBezTo>
                  <a:pt x="52627" y="601381"/>
                  <a:pt x="105255" y="559170"/>
                  <a:pt x="881508" y="459397"/>
                </a:cubicBezTo>
                <a:cubicBezTo>
                  <a:pt x="1657761" y="359624"/>
                  <a:pt x="3441609" y="117319"/>
                  <a:pt x="4657520" y="44957"/>
                </a:cubicBezTo>
                <a:cubicBezTo>
                  <a:pt x="5873431" y="-27405"/>
                  <a:pt x="7273537" y="4390"/>
                  <a:pt x="8176973" y="25222"/>
                </a:cubicBezTo>
                <a:cubicBezTo>
                  <a:pt x="9080409" y="46054"/>
                  <a:pt x="9579272" y="108000"/>
                  <a:pt x="10078136" y="169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AF80B0-669C-46D8-96A1-B03C815A475F}"/>
              </a:ext>
            </a:extLst>
          </p:cNvPr>
          <p:cNvSpPr/>
          <p:nvPr/>
        </p:nvSpPr>
        <p:spPr>
          <a:xfrm>
            <a:off x="15611" y="3910322"/>
            <a:ext cx="9834734" cy="478008"/>
          </a:xfrm>
          <a:custGeom>
            <a:avLst/>
            <a:gdLst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734" h="478008">
                <a:moveTo>
                  <a:pt x="0" y="477482"/>
                </a:moveTo>
                <a:cubicBezTo>
                  <a:pt x="389223" y="479127"/>
                  <a:pt x="778447" y="480772"/>
                  <a:pt x="1506458" y="418277"/>
                </a:cubicBezTo>
                <a:cubicBezTo>
                  <a:pt x="2234469" y="355782"/>
                  <a:pt x="3301269" y="158430"/>
                  <a:pt x="4368069" y="102513"/>
                </a:cubicBezTo>
                <a:cubicBezTo>
                  <a:pt x="5434869" y="46596"/>
                  <a:pt x="7048774" y="-86069"/>
                  <a:pt x="7907258" y="82777"/>
                </a:cubicBezTo>
                <a:cubicBezTo>
                  <a:pt x="8765742" y="251623"/>
                  <a:pt x="9339708" y="117862"/>
                  <a:pt x="9834734" y="10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738E8E-2E9D-4CFA-A47E-8E2F96626C00}"/>
              </a:ext>
            </a:extLst>
          </p:cNvPr>
          <p:cNvSpPr/>
          <p:nvPr/>
        </p:nvSpPr>
        <p:spPr>
          <a:xfrm>
            <a:off x="127446" y="4532529"/>
            <a:ext cx="9880782" cy="552025"/>
          </a:xfrm>
          <a:custGeom>
            <a:avLst/>
            <a:gdLst>
              <a:gd name="connsiteX0" fmla="*/ 26096 w 10045025"/>
              <a:gd name="connsiteY0" fmla="*/ 273005 h 437970"/>
              <a:gd name="connsiteX1" fmla="*/ 749721 w 10045025"/>
              <a:gd name="connsiteY1" fmla="*/ 3290 h 437970"/>
              <a:gd name="connsiteX2" fmla="*/ 5005957 w 10045025"/>
              <a:gd name="connsiteY2" fmla="*/ 437466 h 437970"/>
              <a:gd name="connsiteX3" fmla="*/ 8900380 w 10045025"/>
              <a:gd name="connsiteY3" fmla="*/ 88810 h 437970"/>
              <a:gd name="connsiteX4" fmla="*/ 10045025 w 10045025"/>
              <a:gd name="connsiteY4" fmla="*/ 9869 h 437970"/>
              <a:gd name="connsiteX0" fmla="*/ 23697 w 10062361"/>
              <a:gd name="connsiteY0" fmla="*/ 103023 h 491654"/>
              <a:gd name="connsiteX1" fmla="*/ 767057 w 10062361"/>
              <a:gd name="connsiteY1" fmla="*/ 56974 h 491654"/>
              <a:gd name="connsiteX2" fmla="*/ 5023293 w 10062361"/>
              <a:gd name="connsiteY2" fmla="*/ 491150 h 491654"/>
              <a:gd name="connsiteX3" fmla="*/ 8917716 w 10062361"/>
              <a:gd name="connsiteY3" fmla="*/ 142494 h 491654"/>
              <a:gd name="connsiteX4" fmla="*/ 10062361 w 10062361"/>
              <a:gd name="connsiteY4" fmla="*/ 63553 h 491654"/>
              <a:gd name="connsiteX0" fmla="*/ 0 w 10038664"/>
              <a:gd name="connsiteY0" fmla="*/ 66795 h 455426"/>
              <a:gd name="connsiteX1" fmla="*/ 743360 w 10038664"/>
              <a:gd name="connsiteY1" fmla="*/ 20746 h 455426"/>
              <a:gd name="connsiteX2" fmla="*/ 4999596 w 10038664"/>
              <a:gd name="connsiteY2" fmla="*/ 454922 h 455426"/>
              <a:gd name="connsiteX3" fmla="*/ 8894019 w 10038664"/>
              <a:gd name="connsiteY3" fmla="*/ 106266 h 455426"/>
              <a:gd name="connsiteX4" fmla="*/ 10038664 w 10038664"/>
              <a:gd name="connsiteY4" fmla="*/ 27325 h 455426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70497 h 524912"/>
              <a:gd name="connsiteX1" fmla="*/ 743360 w 10038664"/>
              <a:gd name="connsiteY1" fmla="*/ 90232 h 524912"/>
              <a:gd name="connsiteX2" fmla="*/ 4999596 w 10038664"/>
              <a:gd name="connsiteY2" fmla="*/ 524408 h 524912"/>
              <a:gd name="connsiteX3" fmla="*/ 8894019 w 10038664"/>
              <a:gd name="connsiteY3" fmla="*/ 175752 h 524912"/>
              <a:gd name="connsiteX4" fmla="*/ 10038664 w 10038664"/>
              <a:gd name="connsiteY4" fmla="*/ 96811 h 524912"/>
              <a:gd name="connsiteX0" fmla="*/ 0 w 10038664"/>
              <a:gd name="connsiteY0" fmla="*/ 21034 h 475449"/>
              <a:gd name="connsiteX1" fmla="*/ 743360 w 10038664"/>
              <a:gd name="connsiteY1" fmla="*/ 40769 h 475449"/>
              <a:gd name="connsiteX2" fmla="*/ 4999596 w 10038664"/>
              <a:gd name="connsiteY2" fmla="*/ 474945 h 475449"/>
              <a:gd name="connsiteX3" fmla="*/ 8894019 w 10038664"/>
              <a:gd name="connsiteY3" fmla="*/ 126289 h 475449"/>
              <a:gd name="connsiteX4" fmla="*/ 10038664 w 10038664"/>
              <a:gd name="connsiteY4" fmla="*/ 47348 h 475449"/>
              <a:gd name="connsiteX0" fmla="*/ 0 w 10038664"/>
              <a:gd name="connsiteY0" fmla="*/ 21034 h 487049"/>
              <a:gd name="connsiteX1" fmla="*/ 743360 w 10038664"/>
              <a:gd name="connsiteY1" fmla="*/ 40769 h 487049"/>
              <a:gd name="connsiteX2" fmla="*/ 4999596 w 10038664"/>
              <a:gd name="connsiteY2" fmla="*/ 474945 h 487049"/>
              <a:gd name="connsiteX3" fmla="*/ 8894019 w 10038664"/>
              <a:gd name="connsiteY3" fmla="*/ 126289 h 487049"/>
              <a:gd name="connsiteX4" fmla="*/ 10038664 w 10038664"/>
              <a:gd name="connsiteY4" fmla="*/ 47348 h 487049"/>
              <a:gd name="connsiteX0" fmla="*/ 0 w 10038664"/>
              <a:gd name="connsiteY0" fmla="*/ 49677 h 517382"/>
              <a:gd name="connsiteX1" fmla="*/ 743360 w 10038664"/>
              <a:gd name="connsiteY1" fmla="*/ 69412 h 517382"/>
              <a:gd name="connsiteX2" fmla="*/ 4999596 w 10038664"/>
              <a:gd name="connsiteY2" fmla="*/ 503588 h 517382"/>
              <a:gd name="connsiteX3" fmla="*/ 8894019 w 10038664"/>
              <a:gd name="connsiteY3" fmla="*/ 154932 h 517382"/>
              <a:gd name="connsiteX4" fmla="*/ 10038664 w 10038664"/>
              <a:gd name="connsiteY4" fmla="*/ 75991 h 517382"/>
              <a:gd name="connsiteX0" fmla="*/ 0 w 10038664"/>
              <a:gd name="connsiteY0" fmla="*/ 61047 h 528752"/>
              <a:gd name="connsiteX1" fmla="*/ 743360 w 10038664"/>
              <a:gd name="connsiteY1" fmla="*/ 80782 h 528752"/>
              <a:gd name="connsiteX2" fmla="*/ 4999596 w 10038664"/>
              <a:gd name="connsiteY2" fmla="*/ 514958 h 528752"/>
              <a:gd name="connsiteX3" fmla="*/ 8894019 w 10038664"/>
              <a:gd name="connsiteY3" fmla="*/ 166302 h 528752"/>
              <a:gd name="connsiteX4" fmla="*/ 10038664 w 10038664"/>
              <a:gd name="connsiteY4" fmla="*/ 87361 h 528752"/>
              <a:gd name="connsiteX0" fmla="*/ 0 w 9880782"/>
              <a:gd name="connsiteY0" fmla="*/ 14561 h 566427"/>
              <a:gd name="connsiteX1" fmla="*/ 585478 w 9880782"/>
              <a:gd name="connsiteY1" fmla="*/ 119815 h 566427"/>
              <a:gd name="connsiteX2" fmla="*/ 4841714 w 9880782"/>
              <a:gd name="connsiteY2" fmla="*/ 553991 h 566427"/>
              <a:gd name="connsiteX3" fmla="*/ 8736137 w 9880782"/>
              <a:gd name="connsiteY3" fmla="*/ 205335 h 566427"/>
              <a:gd name="connsiteX4" fmla="*/ 9880782 w 9880782"/>
              <a:gd name="connsiteY4" fmla="*/ 126394 h 566427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782" h="552025">
                <a:moveTo>
                  <a:pt x="0" y="0"/>
                </a:moveTo>
                <a:cubicBezTo>
                  <a:pt x="420469" y="42212"/>
                  <a:pt x="206123" y="8771"/>
                  <a:pt x="585478" y="105254"/>
                </a:cubicBezTo>
                <a:cubicBezTo>
                  <a:pt x="964833" y="201737"/>
                  <a:pt x="3489849" y="630432"/>
                  <a:pt x="4841714" y="539430"/>
                </a:cubicBezTo>
                <a:cubicBezTo>
                  <a:pt x="6193579" y="448428"/>
                  <a:pt x="7896292" y="262040"/>
                  <a:pt x="8736137" y="190774"/>
                </a:cubicBezTo>
                <a:cubicBezTo>
                  <a:pt x="9575982" y="119508"/>
                  <a:pt x="9728382" y="115670"/>
                  <a:pt x="9880782" y="111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1BF10F5-D403-4D55-98D3-7AC953765E35}"/>
              </a:ext>
            </a:extLst>
          </p:cNvPr>
          <p:cNvSpPr/>
          <p:nvPr/>
        </p:nvSpPr>
        <p:spPr>
          <a:xfrm>
            <a:off x="173493" y="4341137"/>
            <a:ext cx="9867626" cy="757136"/>
          </a:xfrm>
          <a:custGeom>
            <a:avLst/>
            <a:gdLst>
              <a:gd name="connsiteX0" fmla="*/ 0 w 9867626"/>
              <a:gd name="connsiteY0" fmla="*/ 757136 h 757136"/>
              <a:gd name="connsiteX1" fmla="*/ 1591977 w 9867626"/>
              <a:gd name="connsiteY1" fmla="*/ 408480 h 757136"/>
              <a:gd name="connsiteX2" fmla="*/ 4868029 w 9867626"/>
              <a:gd name="connsiteY2" fmla="*/ 618 h 757136"/>
              <a:gd name="connsiteX3" fmla="*/ 7683592 w 9867626"/>
              <a:gd name="connsiteY3" fmla="*/ 309804 h 757136"/>
              <a:gd name="connsiteX4" fmla="*/ 9867626 w 9867626"/>
              <a:gd name="connsiteY4" fmla="*/ 53246 h 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626" h="757136">
                <a:moveTo>
                  <a:pt x="0" y="757136"/>
                </a:moveTo>
                <a:cubicBezTo>
                  <a:pt x="390319" y="645851"/>
                  <a:pt x="780639" y="534566"/>
                  <a:pt x="1591977" y="408480"/>
                </a:cubicBezTo>
                <a:cubicBezTo>
                  <a:pt x="2403315" y="282394"/>
                  <a:pt x="3852760" y="17064"/>
                  <a:pt x="4868029" y="618"/>
                </a:cubicBezTo>
                <a:cubicBezTo>
                  <a:pt x="5883298" y="-15828"/>
                  <a:pt x="6850326" y="301033"/>
                  <a:pt x="7683592" y="309804"/>
                </a:cubicBezTo>
                <a:cubicBezTo>
                  <a:pt x="8516858" y="318575"/>
                  <a:pt x="9192242" y="185910"/>
                  <a:pt x="9867626" y="53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43F008-B11F-4048-8104-63C3ED2F791A}"/>
              </a:ext>
            </a:extLst>
          </p:cNvPr>
          <p:cNvSpPr/>
          <p:nvPr/>
        </p:nvSpPr>
        <p:spPr>
          <a:xfrm>
            <a:off x="305062" y="4320406"/>
            <a:ext cx="9722900" cy="1218621"/>
          </a:xfrm>
          <a:custGeom>
            <a:avLst/>
            <a:gdLst>
              <a:gd name="connsiteX0" fmla="*/ 0 w 9722900"/>
              <a:gd name="connsiteY0" fmla="*/ 1218621 h 1218621"/>
              <a:gd name="connsiteX1" fmla="*/ 1157801 w 9722900"/>
              <a:gd name="connsiteY1" fmla="*/ 731818 h 1218621"/>
              <a:gd name="connsiteX2" fmla="*/ 4756195 w 9722900"/>
              <a:gd name="connsiteY2" fmla="*/ 8193 h 1218621"/>
              <a:gd name="connsiteX3" fmla="*/ 7512552 w 9722900"/>
              <a:gd name="connsiteY3" fmla="*/ 323957 h 1218621"/>
              <a:gd name="connsiteX4" fmla="*/ 9722900 w 9722900"/>
              <a:gd name="connsiteY4" fmla="*/ 47663 h 12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900" h="1218621">
                <a:moveTo>
                  <a:pt x="0" y="1218621"/>
                </a:moveTo>
                <a:cubicBezTo>
                  <a:pt x="182551" y="1076088"/>
                  <a:pt x="365102" y="933556"/>
                  <a:pt x="1157801" y="731818"/>
                </a:cubicBezTo>
                <a:cubicBezTo>
                  <a:pt x="1950500" y="530080"/>
                  <a:pt x="3697070" y="76170"/>
                  <a:pt x="4756195" y="8193"/>
                </a:cubicBezTo>
                <a:cubicBezTo>
                  <a:pt x="5815320" y="-59784"/>
                  <a:pt x="6684768" y="317379"/>
                  <a:pt x="7512552" y="323957"/>
                </a:cubicBezTo>
                <a:cubicBezTo>
                  <a:pt x="8340336" y="330535"/>
                  <a:pt x="9031618" y="189099"/>
                  <a:pt x="9722900" y="47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116B19-A4AA-48BA-B2DE-580A4139DD71}"/>
                  </a:ext>
                </a:extLst>
              </p:cNvPr>
              <p:cNvSpPr txBox="1"/>
              <p:nvPr/>
            </p:nvSpPr>
            <p:spPr>
              <a:xfrm>
                <a:off x="1079934" y="1686252"/>
                <a:ext cx="9011454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these processes, we can properly write a law of evolution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116B19-A4AA-48BA-B2DE-580A4139D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34" y="1686252"/>
                <a:ext cx="9011454" cy="439736"/>
              </a:xfrm>
              <a:prstGeom prst="rect">
                <a:avLst/>
              </a:prstGeom>
              <a:blipFill>
                <a:blip r:embed="rId4"/>
                <a:stretch>
                  <a:fillRect l="-677" t="-277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529BB48-55CD-474A-8D92-39E8AF2B1729}"/>
              </a:ext>
            </a:extLst>
          </p:cNvPr>
          <p:cNvSpPr txBox="1"/>
          <p:nvPr/>
        </p:nvSpPr>
        <p:spPr>
          <a:xfrm>
            <a:off x="395183" y="328320"/>
            <a:ext cx="9370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is deterministic if knowing the state at a time</a:t>
            </a:r>
            <a:br>
              <a:rPr lang="en-US" sz="3200" dirty="0"/>
            </a:br>
            <a:r>
              <a:rPr lang="en-US" sz="3200" dirty="0"/>
              <a:t>allows us to predict the state at a future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5D58D2-42C0-4CA1-1E80-49F02E804E79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5D58D2-42C0-4CA1-1E80-49F02E80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09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6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3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0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4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4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7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7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350516-2107-4421-A40C-D1BC5F73F623}"/>
              </a:ext>
            </a:extLst>
          </p:cNvPr>
          <p:cNvSpPr/>
          <p:nvPr/>
        </p:nvSpPr>
        <p:spPr>
          <a:xfrm>
            <a:off x="-405409" y="3111591"/>
            <a:ext cx="10282067" cy="955433"/>
          </a:xfrm>
          <a:custGeom>
            <a:avLst/>
            <a:gdLst>
              <a:gd name="connsiteX0" fmla="*/ 0 w 10282067"/>
              <a:gd name="connsiteY0" fmla="*/ 0 h 955433"/>
              <a:gd name="connsiteX1" fmla="*/ 1828800 w 10282067"/>
              <a:gd name="connsiteY1" fmla="*/ 85520 h 955433"/>
              <a:gd name="connsiteX2" fmla="*/ 5374567 w 10282067"/>
              <a:gd name="connsiteY2" fmla="*/ 85520 h 955433"/>
              <a:gd name="connsiteX3" fmla="*/ 8348012 w 10282067"/>
              <a:gd name="connsiteY3" fmla="*/ 894665 h 955433"/>
              <a:gd name="connsiteX4" fmla="*/ 10282067 w 10282067"/>
              <a:gd name="connsiteY4" fmla="*/ 835459 h 9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067" h="955433">
                <a:moveTo>
                  <a:pt x="0" y="0"/>
                </a:moveTo>
                <a:cubicBezTo>
                  <a:pt x="466519" y="35633"/>
                  <a:pt x="933039" y="71267"/>
                  <a:pt x="1828800" y="85520"/>
                </a:cubicBezTo>
                <a:cubicBezTo>
                  <a:pt x="2724561" y="99773"/>
                  <a:pt x="4288032" y="-49337"/>
                  <a:pt x="5374567" y="85520"/>
                </a:cubicBezTo>
                <a:cubicBezTo>
                  <a:pt x="6461102" y="220377"/>
                  <a:pt x="7530095" y="769675"/>
                  <a:pt x="8348012" y="894665"/>
                </a:cubicBezTo>
                <a:cubicBezTo>
                  <a:pt x="9165929" y="1019655"/>
                  <a:pt x="9723998" y="927557"/>
                  <a:pt x="10282067" y="835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4F2BBA-7D44-4341-AA68-239CBB2F1C9D}"/>
              </a:ext>
            </a:extLst>
          </p:cNvPr>
          <p:cNvSpPr/>
          <p:nvPr/>
        </p:nvSpPr>
        <p:spPr>
          <a:xfrm>
            <a:off x="-168585" y="3185134"/>
            <a:ext cx="10051821" cy="871158"/>
          </a:xfrm>
          <a:custGeom>
            <a:avLst/>
            <a:gdLst>
              <a:gd name="connsiteX0" fmla="*/ 0 w 10051821"/>
              <a:gd name="connsiteY0" fmla="*/ 97496 h 871158"/>
              <a:gd name="connsiteX1" fmla="*/ 2026152 w 10051821"/>
              <a:gd name="connsiteY1" fmla="*/ 321162 h 871158"/>
              <a:gd name="connsiteX2" fmla="*/ 5137743 w 10051821"/>
              <a:gd name="connsiteY2" fmla="*/ 11977 h 871158"/>
              <a:gd name="connsiteX3" fmla="*/ 8117766 w 10051821"/>
              <a:gd name="connsiteY3" fmla="*/ 821122 h 871158"/>
              <a:gd name="connsiteX4" fmla="*/ 10051821 w 10051821"/>
              <a:gd name="connsiteY4" fmla="*/ 715867 h 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821" h="871158">
                <a:moveTo>
                  <a:pt x="0" y="97496"/>
                </a:moveTo>
                <a:cubicBezTo>
                  <a:pt x="584931" y="216455"/>
                  <a:pt x="1169862" y="335415"/>
                  <a:pt x="2026152" y="321162"/>
                </a:cubicBezTo>
                <a:cubicBezTo>
                  <a:pt x="2882442" y="306909"/>
                  <a:pt x="4122474" y="-71350"/>
                  <a:pt x="5137743" y="11977"/>
                </a:cubicBezTo>
                <a:cubicBezTo>
                  <a:pt x="6153012" y="95304"/>
                  <a:pt x="7298753" y="703807"/>
                  <a:pt x="8117766" y="821122"/>
                </a:cubicBezTo>
                <a:cubicBezTo>
                  <a:pt x="8936779" y="938437"/>
                  <a:pt x="9494300" y="827152"/>
                  <a:pt x="10051821" y="715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F17942F-0DFF-4BBE-B34C-C8A1D946753F}"/>
              </a:ext>
            </a:extLst>
          </p:cNvPr>
          <p:cNvSpPr/>
          <p:nvPr/>
        </p:nvSpPr>
        <p:spPr>
          <a:xfrm>
            <a:off x="22189" y="2953709"/>
            <a:ext cx="9847890" cy="618372"/>
          </a:xfrm>
          <a:custGeom>
            <a:avLst/>
            <a:gdLst>
              <a:gd name="connsiteX0" fmla="*/ 0 w 9847890"/>
              <a:gd name="connsiteY0" fmla="*/ 605215 h 618372"/>
              <a:gd name="connsiteX1" fmla="*/ 1039390 w 9847890"/>
              <a:gd name="connsiteY1" fmla="*/ 618372 h 618372"/>
              <a:gd name="connsiteX2" fmla="*/ 5407459 w 9847890"/>
              <a:gd name="connsiteY2" fmla="*/ 565744 h 618372"/>
              <a:gd name="connsiteX3" fmla="*/ 8486158 w 9847890"/>
              <a:gd name="connsiteY3" fmla="*/ 230245 h 618372"/>
              <a:gd name="connsiteX4" fmla="*/ 9847890 w 9847890"/>
              <a:gd name="connsiteY4" fmla="*/ 0 h 61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890" h="618372">
                <a:moveTo>
                  <a:pt x="0" y="605215"/>
                </a:moveTo>
                <a:lnTo>
                  <a:pt x="1039390" y="618372"/>
                </a:lnTo>
                <a:lnTo>
                  <a:pt x="5407459" y="565744"/>
                </a:lnTo>
                <a:cubicBezTo>
                  <a:pt x="6648587" y="501056"/>
                  <a:pt x="7746086" y="324536"/>
                  <a:pt x="8486158" y="230245"/>
                </a:cubicBezTo>
                <a:cubicBezTo>
                  <a:pt x="9226230" y="135954"/>
                  <a:pt x="9537060" y="67977"/>
                  <a:pt x="98478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66048-7B75-4719-94F2-1B0BF85FE015}"/>
              </a:ext>
            </a:extLst>
          </p:cNvPr>
          <p:cNvSpPr/>
          <p:nvPr/>
        </p:nvSpPr>
        <p:spPr>
          <a:xfrm>
            <a:off x="2453" y="3546859"/>
            <a:ext cx="10078136" cy="643593"/>
          </a:xfrm>
          <a:custGeom>
            <a:avLst/>
            <a:gdLst>
              <a:gd name="connsiteX0" fmla="*/ 0 w 10078136"/>
              <a:gd name="connsiteY0" fmla="*/ 643593 h 643593"/>
              <a:gd name="connsiteX1" fmla="*/ 881508 w 10078136"/>
              <a:gd name="connsiteY1" fmla="*/ 459397 h 643593"/>
              <a:gd name="connsiteX2" fmla="*/ 4657520 w 10078136"/>
              <a:gd name="connsiteY2" fmla="*/ 44957 h 643593"/>
              <a:gd name="connsiteX3" fmla="*/ 8176973 w 10078136"/>
              <a:gd name="connsiteY3" fmla="*/ 25222 h 643593"/>
              <a:gd name="connsiteX4" fmla="*/ 10078136 w 10078136"/>
              <a:gd name="connsiteY4" fmla="*/ 169947 h 6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36" h="643593">
                <a:moveTo>
                  <a:pt x="0" y="643593"/>
                </a:moveTo>
                <a:cubicBezTo>
                  <a:pt x="52627" y="601381"/>
                  <a:pt x="105255" y="559170"/>
                  <a:pt x="881508" y="459397"/>
                </a:cubicBezTo>
                <a:cubicBezTo>
                  <a:pt x="1657761" y="359624"/>
                  <a:pt x="3441609" y="117319"/>
                  <a:pt x="4657520" y="44957"/>
                </a:cubicBezTo>
                <a:cubicBezTo>
                  <a:pt x="5873431" y="-27405"/>
                  <a:pt x="7273537" y="4390"/>
                  <a:pt x="8176973" y="25222"/>
                </a:cubicBezTo>
                <a:cubicBezTo>
                  <a:pt x="9080409" y="46054"/>
                  <a:pt x="9579272" y="108000"/>
                  <a:pt x="10078136" y="169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AF80B0-669C-46D8-96A1-B03C815A475F}"/>
              </a:ext>
            </a:extLst>
          </p:cNvPr>
          <p:cNvSpPr/>
          <p:nvPr/>
        </p:nvSpPr>
        <p:spPr>
          <a:xfrm>
            <a:off x="15610" y="3910322"/>
            <a:ext cx="9834734" cy="478008"/>
          </a:xfrm>
          <a:custGeom>
            <a:avLst/>
            <a:gdLst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734" h="478008">
                <a:moveTo>
                  <a:pt x="0" y="477482"/>
                </a:moveTo>
                <a:cubicBezTo>
                  <a:pt x="389223" y="479127"/>
                  <a:pt x="778447" y="480772"/>
                  <a:pt x="1506458" y="418277"/>
                </a:cubicBezTo>
                <a:cubicBezTo>
                  <a:pt x="2234469" y="355782"/>
                  <a:pt x="3301269" y="158430"/>
                  <a:pt x="4368069" y="102513"/>
                </a:cubicBezTo>
                <a:cubicBezTo>
                  <a:pt x="5434869" y="46596"/>
                  <a:pt x="7048774" y="-86069"/>
                  <a:pt x="7907258" y="82777"/>
                </a:cubicBezTo>
                <a:cubicBezTo>
                  <a:pt x="8765742" y="251623"/>
                  <a:pt x="9339708" y="117862"/>
                  <a:pt x="9834734" y="10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738E8E-2E9D-4CFA-A47E-8E2F96626C00}"/>
              </a:ext>
            </a:extLst>
          </p:cNvPr>
          <p:cNvSpPr/>
          <p:nvPr/>
        </p:nvSpPr>
        <p:spPr>
          <a:xfrm>
            <a:off x="127445" y="4532529"/>
            <a:ext cx="9880782" cy="552025"/>
          </a:xfrm>
          <a:custGeom>
            <a:avLst/>
            <a:gdLst>
              <a:gd name="connsiteX0" fmla="*/ 26096 w 10045025"/>
              <a:gd name="connsiteY0" fmla="*/ 273005 h 437970"/>
              <a:gd name="connsiteX1" fmla="*/ 749721 w 10045025"/>
              <a:gd name="connsiteY1" fmla="*/ 3290 h 437970"/>
              <a:gd name="connsiteX2" fmla="*/ 5005957 w 10045025"/>
              <a:gd name="connsiteY2" fmla="*/ 437466 h 437970"/>
              <a:gd name="connsiteX3" fmla="*/ 8900380 w 10045025"/>
              <a:gd name="connsiteY3" fmla="*/ 88810 h 437970"/>
              <a:gd name="connsiteX4" fmla="*/ 10045025 w 10045025"/>
              <a:gd name="connsiteY4" fmla="*/ 9869 h 437970"/>
              <a:gd name="connsiteX0" fmla="*/ 23697 w 10062361"/>
              <a:gd name="connsiteY0" fmla="*/ 103023 h 491654"/>
              <a:gd name="connsiteX1" fmla="*/ 767057 w 10062361"/>
              <a:gd name="connsiteY1" fmla="*/ 56974 h 491654"/>
              <a:gd name="connsiteX2" fmla="*/ 5023293 w 10062361"/>
              <a:gd name="connsiteY2" fmla="*/ 491150 h 491654"/>
              <a:gd name="connsiteX3" fmla="*/ 8917716 w 10062361"/>
              <a:gd name="connsiteY3" fmla="*/ 142494 h 491654"/>
              <a:gd name="connsiteX4" fmla="*/ 10062361 w 10062361"/>
              <a:gd name="connsiteY4" fmla="*/ 63553 h 491654"/>
              <a:gd name="connsiteX0" fmla="*/ 0 w 10038664"/>
              <a:gd name="connsiteY0" fmla="*/ 66795 h 455426"/>
              <a:gd name="connsiteX1" fmla="*/ 743360 w 10038664"/>
              <a:gd name="connsiteY1" fmla="*/ 20746 h 455426"/>
              <a:gd name="connsiteX2" fmla="*/ 4999596 w 10038664"/>
              <a:gd name="connsiteY2" fmla="*/ 454922 h 455426"/>
              <a:gd name="connsiteX3" fmla="*/ 8894019 w 10038664"/>
              <a:gd name="connsiteY3" fmla="*/ 106266 h 455426"/>
              <a:gd name="connsiteX4" fmla="*/ 10038664 w 10038664"/>
              <a:gd name="connsiteY4" fmla="*/ 27325 h 455426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70497 h 524912"/>
              <a:gd name="connsiteX1" fmla="*/ 743360 w 10038664"/>
              <a:gd name="connsiteY1" fmla="*/ 90232 h 524912"/>
              <a:gd name="connsiteX2" fmla="*/ 4999596 w 10038664"/>
              <a:gd name="connsiteY2" fmla="*/ 524408 h 524912"/>
              <a:gd name="connsiteX3" fmla="*/ 8894019 w 10038664"/>
              <a:gd name="connsiteY3" fmla="*/ 175752 h 524912"/>
              <a:gd name="connsiteX4" fmla="*/ 10038664 w 10038664"/>
              <a:gd name="connsiteY4" fmla="*/ 96811 h 524912"/>
              <a:gd name="connsiteX0" fmla="*/ 0 w 10038664"/>
              <a:gd name="connsiteY0" fmla="*/ 21034 h 475449"/>
              <a:gd name="connsiteX1" fmla="*/ 743360 w 10038664"/>
              <a:gd name="connsiteY1" fmla="*/ 40769 h 475449"/>
              <a:gd name="connsiteX2" fmla="*/ 4999596 w 10038664"/>
              <a:gd name="connsiteY2" fmla="*/ 474945 h 475449"/>
              <a:gd name="connsiteX3" fmla="*/ 8894019 w 10038664"/>
              <a:gd name="connsiteY3" fmla="*/ 126289 h 475449"/>
              <a:gd name="connsiteX4" fmla="*/ 10038664 w 10038664"/>
              <a:gd name="connsiteY4" fmla="*/ 47348 h 475449"/>
              <a:gd name="connsiteX0" fmla="*/ 0 w 10038664"/>
              <a:gd name="connsiteY0" fmla="*/ 21034 h 487049"/>
              <a:gd name="connsiteX1" fmla="*/ 743360 w 10038664"/>
              <a:gd name="connsiteY1" fmla="*/ 40769 h 487049"/>
              <a:gd name="connsiteX2" fmla="*/ 4999596 w 10038664"/>
              <a:gd name="connsiteY2" fmla="*/ 474945 h 487049"/>
              <a:gd name="connsiteX3" fmla="*/ 8894019 w 10038664"/>
              <a:gd name="connsiteY3" fmla="*/ 126289 h 487049"/>
              <a:gd name="connsiteX4" fmla="*/ 10038664 w 10038664"/>
              <a:gd name="connsiteY4" fmla="*/ 47348 h 487049"/>
              <a:gd name="connsiteX0" fmla="*/ 0 w 10038664"/>
              <a:gd name="connsiteY0" fmla="*/ 49677 h 517382"/>
              <a:gd name="connsiteX1" fmla="*/ 743360 w 10038664"/>
              <a:gd name="connsiteY1" fmla="*/ 69412 h 517382"/>
              <a:gd name="connsiteX2" fmla="*/ 4999596 w 10038664"/>
              <a:gd name="connsiteY2" fmla="*/ 503588 h 517382"/>
              <a:gd name="connsiteX3" fmla="*/ 8894019 w 10038664"/>
              <a:gd name="connsiteY3" fmla="*/ 154932 h 517382"/>
              <a:gd name="connsiteX4" fmla="*/ 10038664 w 10038664"/>
              <a:gd name="connsiteY4" fmla="*/ 75991 h 517382"/>
              <a:gd name="connsiteX0" fmla="*/ 0 w 10038664"/>
              <a:gd name="connsiteY0" fmla="*/ 61047 h 528752"/>
              <a:gd name="connsiteX1" fmla="*/ 743360 w 10038664"/>
              <a:gd name="connsiteY1" fmla="*/ 80782 h 528752"/>
              <a:gd name="connsiteX2" fmla="*/ 4999596 w 10038664"/>
              <a:gd name="connsiteY2" fmla="*/ 514958 h 528752"/>
              <a:gd name="connsiteX3" fmla="*/ 8894019 w 10038664"/>
              <a:gd name="connsiteY3" fmla="*/ 166302 h 528752"/>
              <a:gd name="connsiteX4" fmla="*/ 10038664 w 10038664"/>
              <a:gd name="connsiteY4" fmla="*/ 87361 h 528752"/>
              <a:gd name="connsiteX0" fmla="*/ 0 w 9880782"/>
              <a:gd name="connsiteY0" fmla="*/ 14561 h 566427"/>
              <a:gd name="connsiteX1" fmla="*/ 585478 w 9880782"/>
              <a:gd name="connsiteY1" fmla="*/ 119815 h 566427"/>
              <a:gd name="connsiteX2" fmla="*/ 4841714 w 9880782"/>
              <a:gd name="connsiteY2" fmla="*/ 553991 h 566427"/>
              <a:gd name="connsiteX3" fmla="*/ 8736137 w 9880782"/>
              <a:gd name="connsiteY3" fmla="*/ 205335 h 566427"/>
              <a:gd name="connsiteX4" fmla="*/ 9880782 w 9880782"/>
              <a:gd name="connsiteY4" fmla="*/ 126394 h 566427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782" h="552025">
                <a:moveTo>
                  <a:pt x="0" y="0"/>
                </a:moveTo>
                <a:cubicBezTo>
                  <a:pt x="420469" y="42212"/>
                  <a:pt x="206123" y="8771"/>
                  <a:pt x="585478" y="105254"/>
                </a:cubicBezTo>
                <a:cubicBezTo>
                  <a:pt x="964833" y="201737"/>
                  <a:pt x="3489849" y="630432"/>
                  <a:pt x="4841714" y="539430"/>
                </a:cubicBezTo>
                <a:cubicBezTo>
                  <a:pt x="6193579" y="448428"/>
                  <a:pt x="7896292" y="262040"/>
                  <a:pt x="8736137" y="190774"/>
                </a:cubicBezTo>
                <a:cubicBezTo>
                  <a:pt x="9575982" y="119508"/>
                  <a:pt x="9728382" y="115670"/>
                  <a:pt x="9880782" y="111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1BF10F5-D403-4D55-98D3-7AC953765E35}"/>
              </a:ext>
            </a:extLst>
          </p:cNvPr>
          <p:cNvSpPr/>
          <p:nvPr/>
        </p:nvSpPr>
        <p:spPr>
          <a:xfrm>
            <a:off x="173492" y="4341137"/>
            <a:ext cx="9867626" cy="757136"/>
          </a:xfrm>
          <a:custGeom>
            <a:avLst/>
            <a:gdLst>
              <a:gd name="connsiteX0" fmla="*/ 0 w 9867626"/>
              <a:gd name="connsiteY0" fmla="*/ 757136 h 757136"/>
              <a:gd name="connsiteX1" fmla="*/ 1591977 w 9867626"/>
              <a:gd name="connsiteY1" fmla="*/ 408480 h 757136"/>
              <a:gd name="connsiteX2" fmla="*/ 4868029 w 9867626"/>
              <a:gd name="connsiteY2" fmla="*/ 618 h 757136"/>
              <a:gd name="connsiteX3" fmla="*/ 7683592 w 9867626"/>
              <a:gd name="connsiteY3" fmla="*/ 309804 h 757136"/>
              <a:gd name="connsiteX4" fmla="*/ 9867626 w 9867626"/>
              <a:gd name="connsiteY4" fmla="*/ 53246 h 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626" h="757136">
                <a:moveTo>
                  <a:pt x="0" y="757136"/>
                </a:moveTo>
                <a:cubicBezTo>
                  <a:pt x="390319" y="645851"/>
                  <a:pt x="780639" y="534566"/>
                  <a:pt x="1591977" y="408480"/>
                </a:cubicBezTo>
                <a:cubicBezTo>
                  <a:pt x="2403315" y="282394"/>
                  <a:pt x="3852760" y="17064"/>
                  <a:pt x="4868029" y="618"/>
                </a:cubicBezTo>
                <a:cubicBezTo>
                  <a:pt x="5883298" y="-15828"/>
                  <a:pt x="6850326" y="301033"/>
                  <a:pt x="7683592" y="309804"/>
                </a:cubicBezTo>
                <a:cubicBezTo>
                  <a:pt x="8516858" y="318575"/>
                  <a:pt x="9192242" y="185910"/>
                  <a:pt x="9867626" y="53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43F008-B11F-4048-8104-63C3ED2F791A}"/>
              </a:ext>
            </a:extLst>
          </p:cNvPr>
          <p:cNvSpPr/>
          <p:nvPr/>
        </p:nvSpPr>
        <p:spPr>
          <a:xfrm>
            <a:off x="305061" y="4320406"/>
            <a:ext cx="9722900" cy="1218621"/>
          </a:xfrm>
          <a:custGeom>
            <a:avLst/>
            <a:gdLst>
              <a:gd name="connsiteX0" fmla="*/ 0 w 9722900"/>
              <a:gd name="connsiteY0" fmla="*/ 1218621 h 1218621"/>
              <a:gd name="connsiteX1" fmla="*/ 1157801 w 9722900"/>
              <a:gd name="connsiteY1" fmla="*/ 731818 h 1218621"/>
              <a:gd name="connsiteX2" fmla="*/ 4756195 w 9722900"/>
              <a:gd name="connsiteY2" fmla="*/ 8193 h 1218621"/>
              <a:gd name="connsiteX3" fmla="*/ 7512552 w 9722900"/>
              <a:gd name="connsiteY3" fmla="*/ 323957 h 1218621"/>
              <a:gd name="connsiteX4" fmla="*/ 9722900 w 9722900"/>
              <a:gd name="connsiteY4" fmla="*/ 47663 h 12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900" h="1218621">
                <a:moveTo>
                  <a:pt x="0" y="1218621"/>
                </a:moveTo>
                <a:cubicBezTo>
                  <a:pt x="182551" y="1076088"/>
                  <a:pt x="365102" y="933556"/>
                  <a:pt x="1157801" y="731818"/>
                </a:cubicBezTo>
                <a:cubicBezTo>
                  <a:pt x="1950500" y="530080"/>
                  <a:pt x="3697070" y="76170"/>
                  <a:pt x="4756195" y="8193"/>
                </a:cubicBezTo>
                <a:cubicBezTo>
                  <a:pt x="5815320" y="-59784"/>
                  <a:pt x="6684768" y="317379"/>
                  <a:pt x="7512552" y="323957"/>
                </a:cubicBezTo>
                <a:cubicBezTo>
                  <a:pt x="8340336" y="330535"/>
                  <a:pt x="9031618" y="189099"/>
                  <a:pt x="9722900" y="47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EE90A0-0CCE-4E09-ACE4-580FFAE37CF7}"/>
              </a:ext>
            </a:extLst>
          </p:cNvPr>
          <p:cNvSpPr/>
          <p:nvPr/>
        </p:nvSpPr>
        <p:spPr>
          <a:xfrm>
            <a:off x="4844169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23B6F7F-C8B8-4229-B51E-113840EF532C}"/>
              </a:ext>
            </a:extLst>
          </p:cNvPr>
          <p:cNvSpPr/>
          <p:nvPr/>
        </p:nvSpPr>
        <p:spPr>
          <a:xfrm>
            <a:off x="7814325" y="388157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7B209F-0AB3-4555-AF36-2405BB4EEE82}"/>
              </a:ext>
            </a:extLst>
          </p:cNvPr>
          <p:cNvSpPr/>
          <p:nvPr/>
        </p:nvSpPr>
        <p:spPr>
          <a:xfrm>
            <a:off x="1290664" y="3080339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859E1-2556-465E-B1A6-1B727CA12EBB}"/>
                  </a:ext>
                </a:extLst>
              </p:cNvPr>
              <p:cNvSpPr txBox="1"/>
              <p:nvPr/>
            </p:nvSpPr>
            <p:spPr>
              <a:xfrm>
                <a:off x="1019440" y="2778860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859E1-2556-465E-B1A6-1B727CA12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40" y="2778860"/>
                <a:ext cx="730585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B40C83-C6B3-4E26-B14A-9B69E7F14D92}"/>
                  </a:ext>
                </a:extLst>
              </p:cNvPr>
              <p:cNvSpPr txBox="1"/>
              <p:nvPr/>
            </p:nvSpPr>
            <p:spPr>
              <a:xfrm>
                <a:off x="4636768" y="2762672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B40C83-C6B3-4E26-B14A-9B69E7F14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68" y="2762672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BB470-9D26-47C2-974C-7EB38B2B775B}"/>
                  </a:ext>
                </a:extLst>
              </p:cNvPr>
              <p:cNvSpPr txBox="1"/>
              <p:nvPr/>
            </p:nvSpPr>
            <p:spPr>
              <a:xfrm>
                <a:off x="7588857" y="4109680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BB470-9D26-47C2-974C-7EB38B2B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57" y="4109680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6E268A-5D1F-423F-A235-DDCA66FEA57A}"/>
                  </a:ext>
                </a:extLst>
              </p:cNvPr>
              <p:cNvSpPr txBox="1"/>
              <p:nvPr/>
            </p:nvSpPr>
            <p:spPr>
              <a:xfrm>
                <a:off x="2856834" y="1428516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6E268A-5D1F-423F-A235-DDCA66FE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34" y="1428516"/>
                <a:ext cx="5021037" cy="439736"/>
              </a:xfrm>
              <a:prstGeom prst="rect">
                <a:avLst/>
              </a:prstGeom>
              <a:blipFill>
                <a:blip r:embed="rId7"/>
                <a:stretch>
                  <a:fillRect l="-1337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0EC8A418-C3D3-48BF-94A4-DF581FA1BB1D}"/>
              </a:ext>
            </a:extLst>
          </p:cNvPr>
          <p:cNvSpPr/>
          <p:nvPr/>
        </p:nvSpPr>
        <p:spPr>
          <a:xfrm>
            <a:off x="1376956" y="4200491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4165F29-D953-4FA8-90B8-98D3ED027C5C}"/>
              </a:ext>
            </a:extLst>
          </p:cNvPr>
          <p:cNvSpPr/>
          <p:nvPr/>
        </p:nvSpPr>
        <p:spPr>
          <a:xfrm>
            <a:off x="4262468" y="387323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88CAAE-0189-4003-B4CA-C643ECC54B31}"/>
                  </a:ext>
                </a:extLst>
              </p:cNvPr>
              <p:cNvSpPr txBox="1"/>
              <p:nvPr/>
            </p:nvSpPr>
            <p:spPr>
              <a:xfrm>
                <a:off x="1148616" y="3938115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88CAAE-0189-4003-B4CA-C643ECC54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16" y="3938115"/>
                <a:ext cx="73058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1CED1A-0F8D-4A4E-9DB3-EAD0EA9D470A}"/>
                  </a:ext>
                </a:extLst>
              </p:cNvPr>
              <p:cNvSpPr txBox="1"/>
              <p:nvPr/>
            </p:nvSpPr>
            <p:spPr>
              <a:xfrm>
                <a:off x="4067442" y="3628611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1CED1A-0F8D-4A4E-9DB3-EAD0EA9D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42" y="3628611"/>
                <a:ext cx="73058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529BB48-55CD-474A-8D92-39E8AF2B1729}"/>
              </a:ext>
            </a:extLst>
          </p:cNvPr>
          <p:cNvSpPr txBox="1"/>
          <p:nvPr/>
        </p:nvSpPr>
        <p:spPr>
          <a:xfrm>
            <a:off x="395183" y="328320"/>
            <a:ext cx="11600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deterministic process, the evolutions can never split, only merge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4D2B7B-B8FE-4068-03A0-6D80D9A7378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4D2B7B-B8FE-4068-03A0-6D80D9A73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076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43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00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57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091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91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34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34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C3399C-CC9E-4EAE-A37A-04087B559F77}"/>
              </a:ext>
            </a:extLst>
          </p:cNvPr>
          <p:cNvSpPr/>
          <p:nvPr/>
        </p:nvSpPr>
        <p:spPr>
          <a:xfrm>
            <a:off x="-105427" y="3080426"/>
            <a:ext cx="9721174" cy="713361"/>
          </a:xfrm>
          <a:custGeom>
            <a:avLst/>
            <a:gdLst>
              <a:gd name="connsiteX0" fmla="*/ 9721174 w 9721174"/>
              <a:gd name="connsiteY0" fmla="*/ 0 h 713361"/>
              <a:gd name="connsiteX1" fmla="*/ 8618706 w 9721174"/>
              <a:gd name="connsiteY1" fmla="*/ 110246 h 713361"/>
              <a:gd name="connsiteX2" fmla="*/ 5486400 w 9721174"/>
              <a:gd name="connsiteY2" fmla="*/ 428017 h 713361"/>
              <a:gd name="connsiteX3" fmla="*/ 1180289 w 9721174"/>
              <a:gd name="connsiteY3" fmla="*/ 512323 h 713361"/>
              <a:gd name="connsiteX4" fmla="*/ 0 w 9721174"/>
              <a:gd name="connsiteY4" fmla="*/ 713361 h 713361"/>
              <a:gd name="connsiteX5" fmla="*/ 0 w 9721174"/>
              <a:gd name="connsiteY5" fmla="*/ 713361 h 7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174" h="713361">
                <a:moveTo>
                  <a:pt x="9721174" y="0"/>
                </a:moveTo>
                <a:lnTo>
                  <a:pt x="8618706" y="110246"/>
                </a:lnTo>
                <a:cubicBezTo>
                  <a:pt x="7912910" y="181582"/>
                  <a:pt x="6726136" y="361004"/>
                  <a:pt x="5486400" y="428017"/>
                </a:cubicBezTo>
                <a:cubicBezTo>
                  <a:pt x="4246664" y="495030"/>
                  <a:pt x="2094689" y="464766"/>
                  <a:pt x="1180289" y="512323"/>
                </a:cubicBezTo>
                <a:cubicBezTo>
                  <a:pt x="265889" y="559880"/>
                  <a:pt x="0" y="713361"/>
                  <a:pt x="0" y="713361"/>
                </a:cubicBezTo>
                <a:lnTo>
                  <a:pt x="0" y="7133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B31936-E767-48A7-8D22-D527FECEF2F3}"/>
              </a:ext>
            </a:extLst>
          </p:cNvPr>
          <p:cNvSpPr/>
          <p:nvPr/>
        </p:nvSpPr>
        <p:spPr>
          <a:xfrm>
            <a:off x="-73001" y="3551291"/>
            <a:ext cx="10129736" cy="566752"/>
          </a:xfrm>
          <a:custGeom>
            <a:avLst/>
            <a:gdLst>
              <a:gd name="connsiteX0" fmla="*/ 10129736 w 10129736"/>
              <a:gd name="connsiteY0" fmla="*/ 462990 h 566752"/>
              <a:gd name="connsiteX1" fmla="*/ 8236085 w 10129736"/>
              <a:gd name="connsiteY1" fmla="*/ 47943 h 566752"/>
              <a:gd name="connsiteX2" fmla="*/ 4688731 w 10129736"/>
              <a:gd name="connsiteY2" fmla="*/ 54428 h 566752"/>
              <a:gd name="connsiteX3" fmla="*/ 894944 w 10129736"/>
              <a:gd name="connsiteY3" fmla="*/ 456505 h 566752"/>
              <a:gd name="connsiteX4" fmla="*/ 0 w 10129736"/>
              <a:gd name="connsiteY4" fmla="*/ 566752 h 5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736" h="566752">
                <a:moveTo>
                  <a:pt x="10129736" y="462990"/>
                </a:moveTo>
                <a:cubicBezTo>
                  <a:pt x="9636327" y="289513"/>
                  <a:pt x="9142919" y="116037"/>
                  <a:pt x="8236085" y="47943"/>
                </a:cubicBezTo>
                <a:cubicBezTo>
                  <a:pt x="7329251" y="-20151"/>
                  <a:pt x="5912254" y="-13666"/>
                  <a:pt x="4688731" y="54428"/>
                </a:cubicBezTo>
                <a:cubicBezTo>
                  <a:pt x="3465208" y="122522"/>
                  <a:pt x="1676399" y="371118"/>
                  <a:pt x="894944" y="456505"/>
                </a:cubicBezTo>
                <a:cubicBezTo>
                  <a:pt x="113489" y="541892"/>
                  <a:pt x="56744" y="554322"/>
                  <a:pt x="0" y="566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2EF8F4-84FB-45F6-BAAE-885EDB80AED9}"/>
              </a:ext>
            </a:extLst>
          </p:cNvPr>
          <p:cNvSpPr/>
          <p:nvPr/>
        </p:nvSpPr>
        <p:spPr>
          <a:xfrm>
            <a:off x="173433" y="3190669"/>
            <a:ext cx="9714689" cy="347448"/>
          </a:xfrm>
          <a:custGeom>
            <a:avLst/>
            <a:gdLst>
              <a:gd name="connsiteX0" fmla="*/ 9675778 w 9675778"/>
              <a:gd name="connsiteY0" fmla="*/ 265893 h 341118"/>
              <a:gd name="connsiteX1" fmla="*/ 8826229 w 9675778"/>
              <a:gd name="connsiteY1" fmla="*/ 324259 h 341118"/>
              <a:gd name="connsiteX2" fmla="*/ 4811948 w 9675778"/>
              <a:gd name="connsiteY2" fmla="*/ 3 h 341118"/>
              <a:gd name="connsiteX3" fmla="*/ 1686127 w 9675778"/>
              <a:gd name="connsiteY3" fmla="*/ 317774 h 341118"/>
              <a:gd name="connsiteX4" fmla="*/ 0 w 9675778"/>
              <a:gd name="connsiteY4" fmla="*/ 220497 h 341118"/>
              <a:gd name="connsiteX0" fmla="*/ 9714689 w 9714689"/>
              <a:gd name="connsiteY0" fmla="*/ 317774 h 360320"/>
              <a:gd name="connsiteX1" fmla="*/ 8826229 w 9714689"/>
              <a:gd name="connsiteY1" fmla="*/ 324259 h 360320"/>
              <a:gd name="connsiteX2" fmla="*/ 4811948 w 9714689"/>
              <a:gd name="connsiteY2" fmla="*/ 3 h 360320"/>
              <a:gd name="connsiteX3" fmla="*/ 1686127 w 9714689"/>
              <a:gd name="connsiteY3" fmla="*/ 317774 h 360320"/>
              <a:gd name="connsiteX4" fmla="*/ 0 w 9714689"/>
              <a:gd name="connsiteY4" fmla="*/ 220497 h 360320"/>
              <a:gd name="connsiteX0" fmla="*/ 9714689 w 9714689"/>
              <a:gd name="connsiteY0" fmla="*/ 317774 h 347448"/>
              <a:gd name="connsiteX1" fmla="*/ 8826229 w 9714689"/>
              <a:gd name="connsiteY1" fmla="*/ 324259 h 347448"/>
              <a:gd name="connsiteX2" fmla="*/ 4811948 w 9714689"/>
              <a:gd name="connsiteY2" fmla="*/ 3 h 347448"/>
              <a:gd name="connsiteX3" fmla="*/ 1686127 w 9714689"/>
              <a:gd name="connsiteY3" fmla="*/ 317774 h 347448"/>
              <a:gd name="connsiteX4" fmla="*/ 0 w 9714689"/>
              <a:gd name="connsiteY4" fmla="*/ 220497 h 3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689" h="347448">
                <a:moveTo>
                  <a:pt x="9714689" y="317774"/>
                </a:moveTo>
                <a:cubicBezTo>
                  <a:pt x="9578501" y="323718"/>
                  <a:pt x="9643353" y="377221"/>
                  <a:pt x="8826229" y="324259"/>
                </a:cubicBezTo>
                <a:cubicBezTo>
                  <a:pt x="8009106" y="271297"/>
                  <a:pt x="6001965" y="1084"/>
                  <a:pt x="4811948" y="3"/>
                </a:cubicBezTo>
                <a:cubicBezTo>
                  <a:pt x="3621931" y="-1078"/>
                  <a:pt x="2488118" y="281025"/>
                  <a:pt x="1686127" y="317774"/>
                </a:cubicBezTo>
                <a:cubicBezTo>
                  <a:pt x="884136" y="354523"/>
                  <a:pt x="442068" y="287510"/>
                  <a:pt x="0" y="220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582918-9FEF-4C16-8190-9581246FA40B}"/>
              </a:ext>
            </a:extLst>
          </p:cNvPr>
          <p:cNvSpPr/>
          <p:nvPr/>
        </p:nvSpPr>
        <p:spPr>
          <a:xfrm>
            <a:off x="160462" y="3174185"/>
            <a:ext cx="9766571" cy="1242172"/>
          </a:xfrm>
          <a:custGeom>
            <a:avLst/>
            <a:gdLst>
              <a:gd name="connsiteX0" fmla="*/ 9766571 w 9766571"/>
              <a:gd name="connsiteY0" fmla="*/ 1242172 h 1242172"/>
              <a:gd name="connsiteX1" fmla="*/ 7788613 w 9766571"/>
              <a:gd name="connsiteY1" fmla="*/ 801185 h 1242172"/>
              <a:gd name="connsiteX2" fmla="*/ 4766554 w 9766571"/>
              <a:gd name="connsiteY2" fmla="*/ 10002 h 1242172"/>
              <a:gd name="connsiteX3" fmla="*/ 1712068 w 9766571"/>
              <a:gd name="connsiteY3" fmla="*/ 347228 h 1242172"/>
              <a:gd name="connsiteX4" fmla="*/ 0 w 9766571"/>
              <a:gd name="connsiteY4" fmla="*/ 224011 h 12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571" h="1242172">
                <a:moveTo>
                  <a:pt x="9766571" y="1242172"/>
                </a:moveTo>
                <a:cubicBezTo>
                  <a:pt x="9194260" y="1124359"/>
                  <a:pt x="8621949" y="1006547"/>
                  <a:pt x="7788613" y="801185"/>
                </a:cubicBezTo>
                <a:cubicBezTo>
                  <a:pt x="6955277" y="595823"/>
                  <a:pt x="5779311" y="85661"/>
                  <a:pt x="4766554" y="10002"/>
                </a:cubicBezTo>
                <a:cubicBezTo>
                  <a:pt x="3753797" y="-65657"/>
                  <a:pt x="2506494" y="311560"/>
                  <a:pt x="1712068" y="347228"/>
                </a:cubicBezTo>
                <a:cubicBezTo>
                  <a:pt x="917642" y="382896"/>
                  <a:pt x="458821" y="303453"/>
                  <a:pt x="0" y="224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3DEBDA-1B99-4A5A-8B31-4F77055D8F1C}"/>
              </a:ext>
            </a:extLst>
          </p:cNvPr>
          <p:cNvSpPr/>
          <p:nvPr/>
        </p:nvSpPr>
        <p:spPr>
          <a:xfrm>
            <a:off x="166947" y="3985160"/>
            <a:ext cx="9669294" cy="1105649"/>
          </a:xfrm>
          <a:custGeom>
            <a:avLst/>
            <a:gdLst>
              <a:gd name="connsiteX0" fmla="*/ 9669294 w 9669294"/>
              <a:gd name="connsiteY0" fmla="*/ 735997 h 1105649"/>
              <a:gd name="connsiteX1" fmla="*/ 8430639 w 9669294"/>
              <a:gd name="connsiteY1" fmla="*/ 353376 h 1105649"/>
              <a:gd name="connsiteX2" fmla="*/ 4208834 w 9669294"/>
              <a:gd name="connsiteY2" fmla="*/ 9666 h 1105649"/>
              <a:gd name="connsiteX3" fmla="*/ 1569396 w 9669294"/>
              <a:gd name="connsiteY3" fmla="*/ 748968 h 1105649"/>
              <a:gd name="connsiteX4" fmla="*/ 0 w 9669294"/>
              <a:gd name="connsiteY4" fmla="*/ 1105649 h 11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294" h="1105649">
                <a:moveTo>
                  <a:pt x="9669294" y="735997"/>
                </a:moveTo>
                <a:cubicBezTo>
                  <a:pt x="9505005" y="605214"/>
                  <a:pt x="9340716" y="474431"/>
                  <a:pt x="8430639" y="353376"/>
                </a:cubicBezTo>
                <a:cubicBezTo>
                  <a:pt x="7520562" y="232321"/>
                  <a:pt x="5352374" y="-56266"/>
                  <a:pt x="4208834" y="9666"/>
                </a:cubicBezTo>
                <a:cubicBezTo>
                  <a:pt x="3065294" y="75598"/>
                  <a:pt x="2270868" y="566304"/>
                  <a:pt x="1569396" y="748968"/>
                </a:cubicBezTo>
                <a:cubicBezTo>
                  <a:pt x="867924" y="931632"/>
                  <a:pt x="433962" y="1018640"/>
                  <a:pt x="0" y="1105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16AF217-AB86-4D1A-BCD6-A6DD4693AF7C}"/>
              </a:ext>
            </a:extLst>
          </p:cNvPr>
          <p:cNvSpPr/>
          <p:nvPr/>
        </p:nvSpPr>
        <p:spPr>
          <a:xfrm>
            <a:off x="173433" y="4330992"/>
            <a:ext cx="9358008" cy="1064617"/>
          </a:xfrm>
          <a:custGeom>
            <a:avLst/>
            <a:gdLst>
              <a:gd name="connsiteX0" fmla="*/ 9358008 w 9358008"/>
              <a:gd name="connsiteY0" fmla="*/ 1064617 h 1064617"/>
              <a:gd name="connsiteX1" fmla="*/ 7652425 w 9358008"/>
              <a:gd name="connsiteY1" fmla="*/ 312344 h 1064617"/>
              <a:gd name="connsiteX2" fmla="*/ 4883285 w 9358008"/>
              <a:gd name="connsiteY2" fmla="*/ 1059 h 1064617"/>
              <a:gd name="connsiteX3" fmla="*/ 1562910 w 9358008"/>
              <a:gd name="connsiteY3" fmla="*/ 403136 h 1064617"/>
              <a:gd name="connsiteX4" fmla="*/ 0 w 9358008"/>
              <a:gd name="connsiteY4" fmla="*/ 753331 h 106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008" h="1064617">
                <a:moveTo>
                  <a:pt x="9358008" y="1064617"/>
                </a:moveTo>
                <a:cubicBezTo>
                  <a:pt x="8878110" y="777110"/>
                  <a:pt x="8398212" y="489604"/>
                  <a:pt x="7652425" y="312344"/>
                </a:cubicBezTo>
                <a:cubicBezTo>
                  <a:pt x="6906638" y="135084"/>
                  <a:pt x="5898204" y="-14073"/>
                  <a:pt x="4883285" y="1059"/>
                </a:cubicBezTo>
                <a:cubicBezTo>
                  <a:pt x="3868366" y="16191"/>
                  <a:pt x="2376791" y="277757"/>
                  <a:pt x="1562910" y="403136"/>
                </a:cubicBezTo>
                <a:cubicBezTo>
                  <a:pt x="749029" y="528515"/>
                  <a:pt x="374514" y="640923"/>
                  <a:pt x="0" y="753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41022E-F088-45CD-AD76-C18978EE301B}"/>
              </a:ext>
            </a:extLst>
          </p:cNvPr>
          <p:cNvSpPr/>
          <p:nvPr/>
        </p:nvSpPr>
        <p:spPr>
          <a:xfrm>
            <a:off x="205858" y="4332826"/>
            <a:ext cx="9208851" cy="1237880"/>
          </a:xfrm>
          <a:custGeom>
            <a:avLst/>
            <a:gdLst>
              <a:gd name="connsiteX0" fmla="*/ 9208851 w 9208851"/>
              <a:gd name="connsiteY0" fmla="*/ 1237880 h 1237880"/>
              <a:gd name="connsiteX1" fmla="*/ 8281481 w 9208851"/>
              <a:gd name="connsiteY1" fmla="*/ 725557 h 1237880"/>
              <a:gd name="connsiteX2" fmla="*/ 4766553 w 9208851"/>
              <a:gd name="connsiteY2" fmla="*/ 5710 h 1237880"/>
              <a:gd name="connsiteX3" fmla="*/ 1569396 w 9208851"/>
              <a:gd name="connsiteY3" fmla="*/ 407787 h 1237880"/>
              <a:gd name="connsiteX4" fmla="*/ 0 w 9208851"/>
              <a:gd name="connsiteY4" fmla="*/ 757983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51" h="1237880">
                <a:moveTo>
                  <a:pt x="9208851" y="1237880"/>
                </a:moveTo>
                <a:cubicBezTo>
                  <a:pt x="9115357" y="1084399"/>
                  <a:pt x="9021864" y="930919"/>
                  <a:pt x="8281481" y="725557"/>
                </a:cubicBezTo>
                <a:cubicBezTo>
                  <a:pt x="7541098" y="520195"/>
                  <a:pt x="5885234" y="58672"/>
                  <a:pt x="4766553" y="5710"/>
                </a:cubicBezTo>
                <a:cubicBezTo>
                  <a:pt x="3647872" y="-47252"/>
                  <a:pt x="2363821" y="282408"/>
                  <a:pt x="1569396" y="407787"/>
                </a:cubicBezTo>
                <a:cubicBezTo>
                  <a:pt x="774971" y="533166"/>
                  <a:pt x="387485" y="645574"/>
                  <a:pt x="0" y="757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C571660-47D6-43A2-9FB5-081DF879CA88}"/>
              </a:ext>
            </a:extLst>
          </p:cNvPr>
          <p:cNvSpPr/>
          <p:nvPr/>
        </p:nvSpPr>
        <p:spPr>
          <a:xfrm>
            <a:off x="69669" y="4416356"/>
            <a:ext cx="9682265" cy="650635"/>
          </a:xfrm>
          <a:custGeom>
            <a:avLst/>
            <a:gdLst>
              <a:gd name="connsiteX0" fmla="*/ 9742436 w 9742436"/>
              <a:gd name="connsiteY0" fmla="*/ 564204 h 668296"/>
              <a:gd name="connsiteX1" fmla="*/ 8847491 w 9742436"/>
              <a:gd name="connsiteY1" fmla="*/ 350196 h 668296"/>
              <a:gd name="connsiteX2" fmla="*/ 4962912 w 9742436"/>
              <a:gd name="connsiteY2" fmla="*/ 667966 h 668296"/>
              <a:gd name="connsiteX3" fmla="*/ 728138 w 9742436"/>
              <a:gd name="connsiteY3" fmla="*/ 278859 h 668296"/>
              <a:gd name="connsiteX4" fmla="*/ 34231 w 9742436"/>
              <a:gd name="connsiteY4" fmla="*/ 0 h 668296"/>
              <a:gd name="connsiteX0" fmla="*/ 9708205 w 9708205"/>
              <a:gd name="connsiteY0" fmla="*/ 564204 h 668296"/>
              <a:gd name="connsiteX1" fmla="*/ 8813260 w 9708205"/>
              <a:gd name="connsiteY1" fmla="*/ 350196 h 668296"/>
              <a:gd name="connsiteX2" fmla="*/ 4928681 w 9708205"/>
              <a:gd name="connsiteY2" fmla="*/ 667966 h 668296"/>
              <a:gd name="connsiteX3" fmla="*/ 693907 w 9708205"/>
              <a:gd name="connsiteY3" fmla="*/ 278859 h 668296"/>
              <a:gd name="connsiteX4" fmla="*/ 0 w 9708205"/>
              <a:gd name="connsiteY4" fmla="*/ 0 h 668296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74001"/>
              <a:gd name="connsiteX1" fmla="*/ 8884596 w 9779541"/>
              <a:gd name="connsiteY1" fmla="*/ 239949 h 574001"/>
              <a:gd name="connsiteX2" fmla="*/ 5000017 w 9779541"/>
              <a:gd name="connsiteY2" fmla="*/ 557719 h 574001"/>
              <a:gd name="connsiteX3" fmla="*/ 765243 w 9779541"/>
              <a:gd name="connsiteY3" fmla="*/ 168612 h 574001"/>
              <a:gd name="connsiteX4" fmla="*/ 0 w 9779541"/>
              <a:gd name="connsiteY4" fmla="*/ 0 h 574001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70529"/>
              <a:gd name="connsiteX1" fmla="*/ 8884596 w 9779541"/>
              <a:gd name="connsiteY1" fmla="*/ 239949 h 570529"/>
              <a:gd name="connsiteX2" fmla="*/ 5000017 w 9779541"/>
              <a:gd name="connsiteY2" fmla="*/ 557719 h 570529"/>
              <a:gd name="connsiteX3" fmla="*/ 765243 w 9779541"/>
              <a:gd name="connsiteY3" fmla="*/ 168612 h 570529"/>
              <a:gd name="connsiteX4" fmla="*/ 0 w 9779541"/>
              <a:gd name="connsiteY4" fmla="*/ 0 h 570529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60086 w 9760086"/>
              <a:gd name="connsiteY0" fmla="*/ 356682 h 470895"/>
              <a:gd name="connsiteX1" fmla="*/ 8865141 w 9760086"/>
              <a:gd name="connsiteY1" fmla="*/ 142674 h 470895"/>
              <a:gd name="connsiteX2" fmla="*/ 4980562 w 9760086"/>
              <a:gd name="connsiteY2" fmla="*/ 460444 h 470895"/>
              <a:gd name="connsiteX3" fmla="*/ 745788 w 9760086"/>
              <a:gd name="connsiteY3" fmla="*/ 71337 h 470895"/>
              <a:gd name="connsiteX4" fmla="*/ 0 w 9760086"/>
              <a:gd name="connsiteY4" fmla="*/ 0 h 470895"/>
              <a:gd name="connsiteX0" fmla="*/ 9760086 w 9760086"/>
              <a:gd name="connsiteY0" fmla="*/ 384489 h 501893"/>
              <a:gd name="connsiteX1" fmla="*/ 8865141 w 9760086"/>
              <a:gd name="connsiteY1" fmla="*/ 170481 h 501893"/>
              <a:gd name="connsiteX2" fmla="*/ 4980562 w 9760086"/>
              <a:gd name="connsiteY2" fmla="*/ 488251 h 501893"/>
              <a:gd name="connsiteX3" fmla="*/ 745788 w 9760086"/>
              <a:gd name="connsiteY3" fmla="*/ 99144 h 501893"/>
              <a:gd name="connsiteX4" fmla="*/ 0 w 9760086"/>
              <a:gd name="connsiteY4" fmla="*/ 27807 h 501893"/>
              <a:gd name="connsiteX0" fmla="*/ 9682265 w 9682265"/>
              <a:gd name="connsiteY0" fmla="*/ 531779 h 646690"/>
              <a:gd name="connsiteX1" fmla="*/ 8787320 w 9682265"/>
              <a:gd name="connsiteY1" fmla="*/ 317771 h 646690"/>
              <a:gd name="connsiteX2" fmla="*/ 4902741 w 9682265"/>
              <a:gd name="connsiteY2" fmla="*/ 635541 h 646690"/>
              <a:gd name="connsiteX3" fmla="*/ 667967 w 9682265"/>
              <a:gd name="connsiteY3" fmla="*/ 246434 h 646690"/>
              <a:gd name="connsiteX4" fmla="*/ 0 w 9682265"/>
              <a:gd name="connsiteY4" fmla="*/ 0 h 646690"/>
              <a:gd name="connsiteX0" fmla="*/ 9682265 w 9682265"/>
              <a:gd name="connsiteY0" fmla="*/ 531779 h 650635"/>
              <a:gd name="connsiteX1" fmla="*/ 8787320 w 9682265"/>
              <a:gd name="connsiteY1" fmla="*/ 317771 h 650635"/>
              <a:gd name="connsiteX2" fmla="*/ 4902741 w 9682265"/>
              <a:gd name="connsiteY2" fmla="*/ 635541 h 650635"/>
              <a:gd name="connsiteX3" fmla="*/ 667967 w 9682265"/>
              <a:gd name="connsiteY3" fmla="*/ 246434 h 650635"/>
              <a:gd name="connsiteX4" fmla="*/ 0 w 9682265"/>
              <a:gd name="connsiteY4" fmla="*/ 0 h 65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2265" h="650635">
                <a:moveTo>
                  <a:pt x="9682265" y="531779"/>
                </a:moveTo>
                <a:cubicBezTo>
                  <a:pt x="9633086" y="416128"/>
                  <a:pt x="9583907" y="300477"/>
                  <a:pt x="8787320" y="317771"/>
                </a:cubicBezTo>
                <a:cubicBezTo>
                  <a:pt x="7990733" y="335065"/>
                  <a:pt x="6242996" y="556639"/>
                  <a:pt x="4902741" y="635541"/>
                </a:cubicBezTo>
                <a:cubicBezTo>
                  <a:pt x="3562486" y="714443"/>
                  <a:pt x="1251627" y="469089"/>
                  <a:pt x="667967" y="246434"/>
                </a:cubicBezTo>
                <a:cubicBezTo>
                  <a:pt x="84307" y="23779"/>
                  <a:pt x="248596" y="237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434FB1-F4A0-4683-818D-6221370E19AE}"/>
              </a:ext>
            </a:extLst>
          </p:cNvPr>
          <p:cNvSpPr txBox="1"/>
          <p:nvPr/>
        </p:nvSpPr>
        <p:spPr>
          <a:xfrm>
            <a:off x="395183" y="328320"/>
            <a:ext cx="8807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is reversible if knowing the state at a time</a:t>
            </a:r>
            <a:br>
              <a:rPr lang="en-US" sz="3200" dirty="0"/>
            </a:br>
            <a:r>
              <a:rPr lang="en-US" sz="3200" dirty="0"/>
              <a:t>allows us to reconstruct the state at a past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665BAB-F5C3-F4B6-1817-494DA5F4C49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665BAB-F5C3-F4B6-1817-494DA5F4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00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8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5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2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6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6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9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9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C3399C-CC9E-4EAE-A37A-04087B559F77}"/>
              </a:ext>
            </a:extLst>
          </p:cNvPr>
          <p:cNvSpPr/>
          <p:nvPr/>
        </p:nvSpPr>
        <p:spPr>
          <a:xfrm>
            <a:off x="-105412" y="3080426"/>
            <a:ext cx="9721174" cy="713361"/>
          </a:xfrm>
          <a:custGeom>
            <a:avLst/>
            <a:gdLst>
              <a:gd name="connsiteX0" fmla="*/ 9721174 w 9721174"/>
              <a:gd name="connsiteY0" fmla="*/ 0 h 713361"/>
              <a:gd name="connsiteX1" fmla="*/ 8618706 w 9721174"/>
              <a:gd name="connsiteY1" fmla="*/ 110246 h 713361"/>
              <a:gd name="connsiteX2" fmla="*/ 5486400 w 9721174"/>
              <a:gd name="connsiteY2" fmla="*/ 428017 h 713361"/>
              <a:gd name="connsiteX3" fmla="*/ 1180289 w 9721174"/>
              <a:gd name="connsiteY3" fmla="*/ 512323 h 713361"/>
              <a:gd name="connsiteX4" fmla="*/ 0 w 9721174"/>
              <a:gd name="connsiteY4" fmla="*/ 713361 h 713361"/>
              <a:gd name="connsiteX5" fmla="*/ 0 w 9721174"/>
              <a:gd name="connsiteY5" fmla="*/ 713361 h 7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174" h="713361">
                <a:moveTo>
                  <a:pt x="9721174" y="0"/>
                </a:moveTo>
                <a:lnTo>
                  <a:pt x="8618706" y="110246"/>
                </a:lnTo>
                <a:cubicBezTo>
                  <a:pt x="7912910" y="181582"/>
                  <a:pt x="6726136" y="361004"/>
                  <a:pt x="5486400" y="428017"/>
                </a:cubicBezTo>
                <a:cubicBezTo>
                  <a:pt x="4246664" y="495030"/>
                  <a:pt x="2094689" y="464766"/>
                  <a:pt x="1180289" y="512323"/>
                </a:cubicBezTo>
                <a:cubicBezTo>
                  <a:pt x="265889" y="559880"/>
                  <a:pt x="0" y="713361"/>
                  <a:pt x="0" y="713361"/>
                </a:cubicBezTo>
                <a:lnTo>
                  <a:pt x="0" y="7133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B31936-E767-48A7-8D22-D527FECEF2F3}"/>
              </a:ext>
            </a:extLst>
          </p:cNvPr>
          <p:cNvSpPr/>
          <p:nvPr/>
        </p:nvSpPr>
        <p:spPr>
          <a:xfrm>
            <a:off x="-72986" y="3551291"/>
            <a:ext cx="10129736" cy="566752"/>
          </a:xfrm>
          <a:custGeom>
            <a:avLst/>
            <a:gdLst>
              <a:gd name="connsiteX0" fmla="*/ 10129736 w 10129736"/>
              <a:gd name="connsiteY0" fmla="*/ 462990 h 566752"/>
              <a:gd name="connsiteX1" fmla="*/ 8236085 w 10129736"/>
              <a:gd name="connsiteY1" fmla="*/ 47943 h 566752"/>
              <a:gd name="connsiteX2" fmla="*/ 4688731 w 10129736"/>
              <a:gd name="connsiteY2" fmla="*/ 54428 h 566752"/>
              <a:gd name="connsiteX3" fmla="*/ 894944 w 10129736"/>
              <a:gd name="connsiteY3" fmla="*/ 456505 h 566752"/>
              <a:gd name="connsiteX4" fmla="*/ 0 w 10129736"/>
              <a:gd name="connsiteY4" fmla="*/ 566752 h 5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736" h="566752">
                <a:moveTo>
                  <a:pt x="10129736" y="462990"/>
                </a:moveTo>
                <a:cubicBezTo>
                  <a:pt x="9636327" y="289513"/>
                  <a:pt x="9142919" y="116037"/>
                  <a:pt x="8236085" y="47943"/>
                </a:cubicBezTo>
                <a:cubicBezTo>
                  <a:pt x="7329251" y="-20151"/>
                  <a:pt x="5912254" y="-13666"/>
                  <a:pt x="4688731" y="54428"/>
                </a:cubicBezTo>
                <a:cubicBezTo>
                  <a:pt x="3465208" y="122522"/>
                  <a:pt x="1676399" y="371118"/>
                  <a:pt x="894944" y="456505"/>
                </a:cubicBezTo>
                <a:cubicBezTo>
                  <a:pt x="113489" y="541892"/>
                  <a:pt x="56744" y="554322"/>
                  <a:pt x="0" y="566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2EF8F4-84FB-45F6-BAAE-885EDB80AED9}"/>
              </a:ext>
            </a:extLst>
          </p:cNvPr>
          <p:cNvSpPr/>
          <p:nvPr/>
        </p:nvSpPr>
        <p:spPr>
          <a:xfrm>
            <a:off x="173448" y="3190669"/>
            <a:ext cx="9714689" cy="347448"/>
          </a:xfrm>
          <a:custGeom>
            <a:avLst/>
            <a:gdLst>
              <a:gd name="connsiteX0" fmla="*/ 9675778 w 9675778"/>
              <a:gd name="connsiteY0" fmla="*/ 265893 h 341118"/>
              <a:gd name="connsiteX1" fmla="*/ 8826229 w 9675778"/>
              <a:gd name="connsiteY1" fmla="*/ 324259 h 341118"/>
              <a:gd name="connsiteX2" fmla="*/ 4811948 w 9675778"/>
              <a:gd name="connsiteY2" fmla="*/ 3 h 341118"/>
              <a:gd name="connsiteX3" fmla="*/ 1686127 w 9675778"/>
              <a:gd name="connsiteY3" fmla="*/ 317774 h 341118"/>
              <a:gd name="connsiteX4" fmla="*/ 0 w 9675778"/>
              <a:gd name="connsiteY4" fmla="*/ 220497 h 341118"/>
              <a:gd name="connsiteX0" fmla="*/ 9714689 w 9714689"/>
              <a:gd name="connsiteY0" fmla="*/ 317774 h 360320"/>
              <a:gd name="connsiteX1" fmla="*/ 8826229 w 9714689"/>
              <a:gd name="connsiteY1" fmla="*/ 324259 h 360320"/>
              <a:gd name="connsiteX2" fmla="*/ 4811948 w 9714689"/>
              <a:gd name="connsiteY2" fmla="*/ 3 h 360320"/>
              <a:gd name="connsiteX3" fmla="*/ 1686127 w 9714689"/>
              <a:gd name="connsiteY3" fmla="*/ 317774 h 360320"/>
              <a:gd name="connsiteX4" fmla="*/ 0 w 9714689"/>
              <a:gd name="connsiteY4" fmla="*/ 220497 h 360320"/>
              <a:gd name="connsiteX0" fmla="*/ 9714689 w 9714689"/>
              <a:gd name="connsiteY0" fmla="*/ 317774 h 347448"/>
              <a:gd name="connsiteX1" fmla="*/ 8826229 w 9714689"/>
              <a:gd name="connsiteY1" fmla="*/ 324259 h 347448"/>
              <a:gd name="connsiteX2" fmla="*/ 4811948 w 9714689"/>
              <a:gd name="connsiteY2" fmla="*/ 3 h 347448"/>
              <a:gd name="connsiteX3" fmla="*/ 1686127 w 9714689"/>
              <a:gd name="connsiteY3" fmla="*/ 317774 h 347448"/>
              <a:gd name="connsiteX4" fmla="*/ 0 w 9714689"/>
              <a:gd name="connsiteY4" fmla="*/ 220497 h 3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689" h="347448">
                <a:moveTo>
                  <a:pt x="9714689" y="317774"/>
                </a:moveTo>
                <a:cubicBezTo>
                  <a:pt x="9578501" y="323718"/>
                  <a:pt x="9643353" y="377221"/>
                  <a:pt x="8826229" y="324259"/>
                </a:cubicBezTo>
                <a:cubicBezTo>
                  <a:pt x="8009106" y="271297"/>
                  <a:pt x="6001965" y="1084"/>
                  <a:pt x="4811948" y="3"/>
                </a:cubicBezTo>
                <a:cubicBezTo>
                  <a:pt x="3621931" y="-1078"/>
                  <a:pt x="2488118" y="281025"/>
                  <a:pt x="1686127" y="317774"/>
                </a:cubicBezTo>
                <a:cubicBezTo>
                  <a:pt x="884136" y="354523"/>
                  <a:pt x="442068" y="287510"/>
                  <a:pt x="0" y="220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582918-9FEF-4C16-8190-9581246FA40B}"/>
              </a:ext>
            </a:extLst>
          </p:cNvPr>
          <p:cNvSpPr/>
          <p:nvPr/>
        </p:nvSpPr>
        <p:spPr>
          <a:xfrm>
            <a:off x="160477" y="3174185"/>
            <a:ext cx="9766571" cy="1242172"/>
          </a:xfrm>
          <a:custGeom>
            <a:avLst/>
            <a:gdLst>
              <a:gd name="connsiteX0" fmla="*/ 9766571 w 9766571"/>
              <a:gd name="connsiteY0" fmla="*/ 1242172 h 1242172"/>
              <a:gd name="connsiteX1" fmla="*/ 7788613 w 9766571"/>
              <a:gd name="connsiteY1" fmla="*/ 801185 h 1242172"/>
              <a:gd name="connsiteX2" fmla="*/ 4766554 w 9766571"/>
              <a:gd name="connsiteY2" fmla="*/ 10002 h 1242172"/>
              <a:gd name="connsiteX3" fmla="*/ 1712068 w 9766571"/>
              <a:gd name="connsiteY3" fmla="*/ 347228 h 1242172"/>
              <a:gd name="connsiteX4" fmla="*/ 0 w 9766571"/>
              <a:gd name="connsiteY4" fmla="*/ 224011 h 12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571" h="1242172">
                <a:moveTo>
                  <a:pt x="9766571" y="1242172"/>
                </a:moveTo>
                <a:cubicBezTo>
                  <a:pt x="9194260" y="1124359"/>
                  <a:pt x="8621949" y="1006547"/>
                  <a:pt x="7788613" y="801185"/>
                </a:cubicBezTo>
                <a:cubicBezTo>
                  <a:pt x="6955277" y="595823"/>
                  <a:pt x="5779311" y="85661"/>
                  <a:pt x="4766554" y="10002"/>
                </a:cubicBezTo>
                <a:cubicBezTo>
                  <a:pt x="3753797" y="-65657"/>
                  <a:pt x="2506494" y="311560"/>
                  <a:pt x="1712068" y="347228"/>
                </a:cubicBezTo>
                <a:cubicBezTo>
                  <a:pt x="917642" y="382896"/>
                  <a:pt x="458821" y="303453"/>
                  <a:pt x="0" y="224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3DEBDA-1B99-4A5A-8B31-4F77055D8F1C}"/>
              </a:ext>
            </a:extLst>
          </p:cNvPr>
          <p:cNvSpPr/>
          <p:nvPr/>
        </p:nvSpPr>
        <p:spPr>
          <a:xfrm>
            <a:off x="166962" y="3985160"/>
            <a:ext cx="9669294" cy="1105649"/>
          </a:xfrm>
          <a:custGeom>
            <a:avLst/>
            <a:gdLst>
              <a:gd name="connsiteX0" fmla="*/ 9669294 w 9669294"/>
              <a:gd name="connsiteY0" fmla="*/ 735997 h 1105649"/>
              <a:gd name="connsiteX1" fmla="*/ 8430639 w 9669294"/>
              <a:gd name="connsiteY1" fmla="*/ 353376 h 1105649"/>
              <a:gd name="connsiteX2" fmla="*/ 4208834 w 9669294"/>
              <a:gd name="connsiteY2" fmla="*/ 9666 h 1105649"/>
              <a:gd name="connsiteX3" fmla="*/ 1569396 w 9669294"/>
              <a:gd name="connsiteY3" fmla="*/ 748968 h 1105649"/>
              <a:gd name="connsiteX4" fmla="*/ 0 w 9669294"/>
              <a:gd name="connsiteY4" fmla="*/ 1105649 h 11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294" h="1105649">
                <a:moveTo>
                  <a:pt x="9669294" y="735997"/>
                </a:moveTo>
                <a:cubicBezTo>
                  <a:pt x="9505005" y="605214"/>
                  <a:pt x="9340716" y="474431"/>
                  <a:pt x="8430639" y="353376"/>
                </a:cubicBezTo>
                <a:cubicBezTo>
                  <a:pt x="7520562" y="232321"/>
                  <a:pt x="5352374" y="-56266"/>
                  <a:pt x="4208834" y="9666"/>
                </a:cubicBezTo>
                <a:cubicBezTo>
                  <a:pt x="3065294" y="75598"/>
                  <a:pt x="2270868" y="566304"/>
                  <a:pt x="1569396" y="748968"/>
                </a:cubicBezTo>
                <a:cubicBezTo>
                  <a:pt x="867924" y="931632"/>
                  <a:pt x="433962" y="1018640"/>
                  <a:pt x="0" y="1105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16AF217-AB86-4D1A-BCD6-A6DD4693AF7C}"/>
              </a:ext>
            </a:extLst>
          </p:cNvPr>
          <p:cNvSpPr/>
          <p:nvPr/>
        </p:nvSpPr>
        <p:spPr>
          <a:xfrm>
            <a:off x="173448" y="4330992"/>
            <a:ext cx="9358008" cy="1064617"/>
          </a:xfrm>
          <a:custGeom>
            <a:avLst/>
            <a:gdLst>
              <a:gd name="connsiteX0" fmla="*/ 9358008 w 9358008"/>
              <a:gd name="connsiteY0" fmla="*/ 1064617 h 1064617"/>
              <a:gd name="connsiteX1" fmla="*/ 7652425 w 9358008"/>
              <a:gd name="connsiteY1" fmla="*/ 312344 h 1064617"/>
              <a:gd name="connsiteX2" fmla="*/ 4883285 w 9358008"/>
              <a:gd name="connsiteY2" fmla="*/ 1059 h 1064617"/>
              <a:gd name="connsiteX3" fmla="*/ 1562910 w 9358008"/>
              <a:gd name="connsiteY3" fmla="*/ 403136 h 1064617"/>
              <a:gd name="connsiteX4" fmla="*/ 0 w 9358008"/>
              <a:gd name="connsiteY4" fmla="*/ 753331 h 106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008" h="1064617">
                <a:moveTo>
                  <a:pt x="9358008" y="1064617"/>
                </a:moveTo>
                <a:cubicBezTo>
                  <a:pt x="8878110" y="777110"/>
                  <a:pt x="8398212" y="489604"/>
                  <a:pt x="7652425" y="312344"/>
                </a:cubicBezTo>
                <a:cubicBezTo>
                  <a:pt x="6906638" y="135084"/>
                  <a:pt x="5898204" y="-14073"/>
                  <a:pt x="4883285" y="1059"/>
                </a:cubicBezTo>
                <a:cubicBezTo>
                  <a:pt x="3868366" y="16191"/>
                  <a:pt x="2376791" y="277757"/>
                  <a:pt x="1562910" y="403136"/>
                </a:cubicBezTo>
                <a:cubicBezTo>
                  <a:pt x="749029" y="528515"/>
                  <a:pt x="374514" y="640923"/>
                  <a:pt x="0" y="753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41022E-F088-45CD-AD76-C18978EE301B}"/>
              </a:ext>
            </a:extLst>
          </p:cNvPr>
          <p:cNvSpPr/>
          <p:nvPr/>
        </p:nvSpPr>
        <p:spPr>
          <a:xfrm>
            <a:off x="205873" y="4332826"/>
            <a:ext cx="9208851" cy="1237880"/>
          </a:xfrm>
          <a:custGeom>
            <a:avLst/>
            <a:gdLst>
              <a:gd name="connsiteX0" fmla="*/ 9208851 w 9208851"/>
              <a:gd name="connsiteY0" fmla="*/ 1237880 h 1237880"/>
              <a:gd name="connsiteX1" fmla="*/ 8281481 w 9208851"/>
              <a:gd name="connsiteY1" fmla="*/ 725557 h 1237880"/>
              <a:gd name="connsiteX2" fmla="*/ 4766553 w 9208851"/>
              <a:gd name="connsiteY2" fmla="*/ 5710 h 1237880"/>
              <a:gd name="connsiteX3" fmla="*/ 1569396 w 9208851"/>
              <a:gd name="connsiteY3" fmla="*/ 407787 h 1237880"/>
              <a:gd name="connsiteX4" fmla="*/ 0 w 9208851"/>
              <a:gd name="connsiteY4" fmla="*/ 757983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51" h="1237880">
                <a:moveTo>
                  <a:pt x="9208851" y="1237880"/>
                </a:moveTo>
                <a:cubicBezTo>
                  <a:pt x="9115357" y="1084399"/>
                  <a:pt x="9021864" y="930919"/>
                  <a:pt x="8281481" y="725557"/>
                </a:cubicBezTo>
                <a:cubicBezTo>
                  <a:pt x="7541098" y="520195"/>
                  <a:pt x="5885234" y="58672"/>
                  <a:pt x="4766553" y="5710"/>
                </a:cubicBezTo>
                <a:cubicBezTo>
                  <a:pt x="3647872" y="-47252"/>
                  <a:pt x="2363821" y="282408"/>
                  <a:pt x="1569396" y="407787"/>
                </a:cubicBezTo>
                <a:cubicBezTo>
                  <a:pt x="774971" y="533166"/>
                  <a:pt x="387485" y="645574"/>
                  <a:pt x="0" y="757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5F92562-E8AF-430F-BB91-30D1614F6490}"/>
              </a:ext>
            </a:extLst>
          </p:cNvPr>
          <p:cNvSpPr/>
          <p:nvPr/>
        </p:nvSpPr>
        <p:spPr>
          <a:xfrm>
            <a:off x="69684" y="4416356"/>
            <a:ext cx="9682265" cy="650635"/>
          </a:xfrm>
          <a:custGeom>
            <a:avLst/>
            <a:gdLst>
              <a:gd name="connsiteX0" fmla="*/ 9742436 w 9742436"/>
              <a:gd name="connsiteY0" fmla="*/ 564204 h 668296"/>
              <a:gd name="connsiteX1" fmla="*/ 8847491 w 9742436"/>
              <a:gd name="connsiteY1" fmla="*/ 350196 h 668296"/>
              <a:gd name="connsiteX2" fmla="*/ 4962912 w 9742436"/>
              <a:gd name="connsiteY2" fmla="*/ 667966 h 668296"/>
              <a:gd name="connsiteX3" fmla="*/ 728138 w 9742436"/>
              <a:gd name="connsiteY3" fmla="*/ 278859 h 668296"/>
              <a:gd name="connsiteX4" fmla="*/ 34231 w 9742436"/>
              <a:gd name="connsiteY4" fmla="*/ 0 h 668296"/>
              <a:gd name="connsiteX0" fmla="*/ 9708205 w 9708205"/>
              <a:gd name="connsiteY0" fmla="*/ 564204 h 668296"/>
              <a:gd name="connsiteX1" fmla="*/ 8813260 w 9708205"/>
              <a:gd name="connsiteY1" fmla="*/ 350196 h 668296"/>
              <a:gd name="connsiteX2" fmla="*/ 4928681 w 9708205"/>
              <a:gd name="connsiteY2" fmla="*/ 667966 h 668296"/>
              <a:gd name="connsiteX3" fmla="*/ 693907 w 9708205"/>
              <a:gd name="connsiteY3" fmla="*/ 278859 h 668296"/>
              <a:gd name="connsiteX4" fmla="*/ 0 w 9708205"/>
              <a:gd name="connsiteY4" fmla="*/ 0 h 668296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74001"/>
              <a:gd name="connsiteX1" fmla="*/ 8884596 w 9779541"/>
              <a:gd name="connsiteY1" fmla="*/ 239949 h 574001"/>
              <a:gd name="connsiteX2" fmla="*/ 5000017 w 9779541"/>
              <a:gd name="connsiteY2" fmla="*/ 557719 h 574001"/>
              <a:gd name="connsiteX3" fmla="*/ 765243 w 9779541"/>
              <a:gd name="connsiteY3" fmla="*/ 168612 h 574001"/>
              <a:gd name="connsiteX4" fmla="*/ 0 w 9779541"/>
              <a:gd name="connsiteY4" fmla="*/ 0 h 574001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70529"/>
              <a:gd name="connsiteX1" fmla="*/ 8884596 w 9779541"/>
              <a:gd name="connsiteY1" fmla="*/ 239949 h 570529"/>
              <a:gd name="connsiteX2" fmla="*/ 5000017 w 9779541"/>
              <a:gd name="connsiteY2" fmla="*/ 557719 h 570529"/>
              <a:gd name="connsiteX3" fmla="*/ 765243 w 9779541"/>
              <a:gd name="connsiteY3" fmla="*/ 168612 h 570529"/>
              <a:gd name="connsiteX4" fmla="*/ 0 w 9779541"/>
              <a:gd name="connsiteY4" fmla="*/ 0 h 570529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60086 w 9760086"/>
              <a:gd name="connsiteY0" fmla="*/ 356682 h 470895"/>
              <a:gd name="connsiteX1" fmla="*/ 8865141 w 9760086"/>
              <a:gd name="connsiteY1" fmla="*/ 142674 h 470895"/>
              <a:gd name="connsiteX2" fmla="*/ 4980562 w 9760086"/>
              <a:gd name="connsiteY2" fmla="*/ 460444 h 470895"/>
              <a:gd name="connsiteX3" fmla="*/ 745788 w 9760086"/>
              <a:gd name="connsiteY3" fmla="*/ 71337 h 470895"/>
              <a:gd name="connsiteX4" fmla="*/ 0 w 9760086"/>
              <a:gd name="connsiteY4" fmla="*/ 0 h 470895"/>
              <a:gd name="connsiteX0" fmla="*/ 9760086 w 9760086"/>
              <a:gd name="connsiteY0" fmla="*/ 384489 h 501893"/>
              <a:gd name="connsiteX1" fmla="*/ 8865141 w 9760086"/>
              <a:gd name="connsiteY1" fmla="*/ 170481 h 501893"/>
              <a:gd name="connsiteX2" fmla="*/ 4980562 w 9760086"/>
              <a:gd name="connsiteY2" fmla="*/ 488251 h 501893"/>
              <a:gd name="connsiteX3" fmla="*/ 745788 w 9760086"/>
              <a:gd name="connsiteY3" fmla="*/ 99144 h 501893"/>
              <a:gd name="connsiteX4" fmla="*/ 0 w 9760086"/>
              <a:gd name="connsiteY4" fmla="*/ 27807 h 501893"/>
              <a:gd name="connsiteX0" fmla="*/ 9682265 w 9682265"/>
              <a:gd name="connsiteY0" fmla="*/ 531779 h 646690"/>
              <a:gd name="connsiteX1" fmla="*/ 8787320 w 9682265"/>
              <a:gd name="connsiteY1" fmla="*/ 317771 h 646690"/>
              <a:gd name="connsiteX2" fmla="*/ 4902741 w 9682265"/>
              <a:gd name="connsiteY2" fmla="*/ 635541 h 646690"/>
              <a:gd name="connsiteX3" fmla="*/ 667967 w 9682265"/>
              <a:gd name="connsiteY3" fmla="*/ 246434 h 646690"/>
              <a:gd name="connsiteX4" fmla="*/ 0 w 9682265"/>
              <a:gd name="connsiteY4" fmla="*/ 0 h 646690"/>
              <a:gd name="connsiteX0" fmla="*/ 9682265 w 9682265"/>
              <a:gd name="connsiteY0" fmla="*/ 531779 h 650635"/>
              <a:gd name="connsiteX1" fmla="*/ 8787320 w 9682265"/>
              <a:gd name="connsiteY1" fmla="*/ 317771 h 650635"/>
              <a:gd name="connsiteX2" fmla="*/ 4902741 w 9682265"/>
              <a:gd name="connsiteY2" fmla="*/ 635541 h 650635"/>
              <a:gd name="connsiteX3" fmla="*/ 667967 w 9682265"/>
              <a:gd name="connsiteY3" fmla="*/ 246434 h 650635"/>
              <a:gd name="connsiteX4" fmla="*/ 0 w 9682265"/>
              <a:gd name="connsiteY4" fmla="*/ 0 h 65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2265" h="650635">
                <a:moveTo>
                  <a:pt x="9682265" y="531779"/>
                </a:moveTo>
                <a:cubicBezTo>
                  <a:pt x="9633086" y="416128"/>
                  <a:pt x="9583907" y="300477"/>
                  <a:pt x="8787320" y="317771"/>
                </a:cubicBezTo>
                <a:cubicBezTo>
                  <a:pt x="7990733" y="335065"/>
                  <a:pt x="6242996" y="556639"/>
                  <a:pt x="4902741" y="635541"/>
                </a:cubicBezTo>
                <a:cubicBezTo>
                  <a:pt x="3562486" y="714443"/>
                  <a:pt x="1251627" y="469089"/>
                  <a:pt x="667967" y="246434"/>
                </a:cubicBezTo>
                <a:cubicBezTo>
                  <a:pt x="84307" y="23779"/>
                  <a:pt x="248596" y="237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67F72-A7B8-4025-AEF4-341BD1EBF87B}"/>
                  </a:ext>
                </a:extLst>
              </p:cNvPr>
              <p:cNvSpPr txBox="1"/>
              <p:nvPr/>
            </p:nvSpPr>
            <p:spPr>
              <a:xfrm>
                <a:off x="2856836" y="1428516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67F72-A7B8-4025-AEF4-341BD1EBF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36" y="1428516"/>
                <a:ext cx="5021037" cy="439736"/>
              </a:xfrm>
              <a:prstGeom prst="rect">
                <a:avLst/>
              </a:prstGeom>
              <a:blipFill>
                <a:blip r:embed="rId4"/>
                <a:stretch>
                  <a:fillRect l="-1337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19BFB0BE-CCF5-4221-8CB4-5186592F13D5}"/>
              </a:ext>
            </a:extLst>
          </p:cNvPr>
          <p:cNvSpPr/>
          <p:nvPr/>
        </p:nvSpPr>
        <p:spPr>
          <a:xfrm>
            <a:off x="4934275" y="4200613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169A05-C62C-4DE6-9C7E-86A4189A205F}"/>
              </a:ext>
            </a:extLst>
          </p:cNvPr>
          <p:cNvSpPr/>
          <p:nvPr/>
        </p:nvSpPr>
        <p:spPr>
          <a:xfrm>
            <a:off x="1645231" y="4597907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1A227E-F763-4AAB-9DBF-A7D91994DB53}"/>
              </a:ext>
            </a:extLst>
          </p:cNvPr>
          <p:cNvSpPr/>
          <p:nvPr/>
        </p:nvSpPr>
        <p:spPr>
          <a:xfrm>
            <a:off x="4262470" y="3878457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872B03-A9AA-4CF1-A64D-DB694222D8DF}"/>
              </a:ext>
            </a:extLst>
          </p:cNvPr>
          <p:cNvSpPr/>
          <p:nvPr/>
        </p:nvSpPr>
        <p:spPr>
          <a:xfrm>
            <a:off x="8480672" y="421295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23CBA8-F610-4A04-A0F2-CD3ED9E71866}"/>
              </a:ext>
            </a:extLst>
          </p:cNvPr>
          <p:cNvSpPr/>
          <p:nvPr/>
        </p:nvSpPr>
        <p:spPr>
          <a:xfrm>
            <a:off x="8394380" y="4938713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B72D81-1E87-48E6-89DB-373F12DFAAFC}"/>
                  </a:ext>
                </a:extLst>
              </p:cNvPr>
              <p:cNvSpPr txBox="1"/>
              <p:nvPr/>
            </p:nvSpPr>
            <p:spPr>
              <a:xfrm>
                <a:off x="1418945" y="430832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B72D81-1E87-48E6-89DB-373F12DFA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45" y="4308327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2CCFBB-56CE-475D-82EC-B467CF2FFA88}"/>
                  </a:ext>
                </a:extLst>
              </p:cNvPr>
              <p:cNvSpPr txBox="1"/>
              <p:nvPr/>
            </p:nvSpPr>
            <p:spPr>
              <a:xfrm>
                <a:off x="4029316" y="3633236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2CCFBB-56CE-475D-82EC-B467CF2FF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16" y="3633236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9E8ED0-00BF-44FC-9FA6-ACF1C126DBE5}"/>
                  </a:ext>
                </a:extLst>
              </p:cNvPr>
              <p:cNvSpPr txBox="1"/>
              <p:nvPr/>
            </p:nvSpPr>
            <p:spPr>
              <a:xfrm>
                <a:off x="4679929" y="4387632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9E8ED0-00BF-44FC-9FA6-ACF1C126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9" y="4387632"/>
                <a:ext cx="730585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33D108-4E1F-48B5-8FDE-3942A74EF0C9}"/>
                  </a:ext>
                </a:extLst>
              </p:cNvPr>
              <p:cNvSpPr txBox="1"/>
              <p:nvPr/>
            </p:nvSpPr>
            <p:spPr>
              <a:xfrm>
                <a:off x="8243658" y="4386259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33D108-4E1F-48B5-8FDE-3942A74E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658" y="4386259"/>
                <a:ext cx="730585" cy="338554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511F80-AD5D-4F88-B961-DB51B223060E}"/>
                  </a:ext>
                </a:extLst>
              </p:cNvPr>
              <p:cNvSpPr txBox="1"/>
              <p:nvPr/>
            </p:nvSpPr>
            <p:spPr>
              <a:xfrm>
                <a:off x="8123156" y="512880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511F80-AD5D-4F88-B961-DB51B223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156" y="5128807"/>
                <a:ext cx="73058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1A8D6ED-683F-4C63-80B5-012CEAC90BB8}"/>
              </a:ext>
            </a:extLst>
          </p:cNvPr>
          <p:cNvSpPr txBox="1"/>
          <p:nvPr/>
        </p:nvSpPr>
        <p:spPr>
          <a:xfrm>
            <a:off x="395183" y="328320"/>
            <a:ext cx="11037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reversible process, the evolutions can never merge, only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A836D24-C9CE-5A8A-6E64-4E013E9C96E0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A836D24-C9CE-5A8A-6E64-4E013E9C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670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A1DA4DCE-43BE-424F-A60E-C550B4B8767B}"/>
              </a:ext>
            </a:extLst>
          </p:cNvPr>
          <p:cNvSpPr txBox="1"/>
          <p:nvPr/>
        </p:nvSpPr>
        <p:spPr>
          <a:xfrm>
            <a:off x="395183" y="328320"/>
            <a:ext cx="966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det/rev process, evolutions can never merge nor split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63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20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7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11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11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4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4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AC8E2-1311-44FC-B6CE-B620860802A0}"/>
                  </a:ext>
                </a:extLst>
              </p:cNvPr>
              <p:cNvSpPr txBox="1"/>
              <p:nvPr/>
            </p:nvSpPr>
            <p:spPr>
              <a:xfrm>
                <a:off x="3162617" y="1569060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AC8E2-1311-44FC-B6CE-B6208608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17" y="1569060"/>
                <a:ext cx="5021037" cy="439736"/>
              </a:xfrm>
              <a:prstGeom prst="rect">
                <a:avLst/>
              </a:prstGeom>
              <a:blipFill>
                <a:blip r:embed="rId4"/>
                <a:stretch>
                  <a:fillRect l="-1337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3209D62-0FAC-4E94-8BD3-96BE197EC029}"/>
              </a:ext>
            </a:extLst>
          </p:cNvPr>
          <p:cNvSpPr/>
          <p:nvPr/>
        </p:nvSpPr>
        <p:spPr>
          <a:xfrm>
            <a:off x="355036" y="3086911"/>
            <a:ext cx="9448800" cy="570689"/>
          </a:xfrm>
          <a:custGeom>
            <a:avLst/>
            <a:gdLst>
              <a:gd name="connsiteX0" fmla="*/ 0 w 9448800"/>
              <a:gd name="connsiteY0" fmla="*/ 0 h 570689"/>
              <a:gd name="connsiteX1" fmla="*/ 1504544 w 9448800"/>
              <a:gd name="connsiteY1" fmla="*/ 421532 h 570689"/>
              <a:gd name="connsiteX2" fmla="*/ 4636851 w 9448800"/>
              <a:gd name="connsiteY2" fmla="*/ 90791 h 570689"/>
              <a:gd name="connsiteX3" fmla="*/ 8625191 w 9448800"/>
              <a:gd name="connsiteY3" fmla="*/ 434502 h 570689"/>
              <a:gd name="connsiteX4" fmla="*/ 9448800 w 9448800"/>
              <a:gd name="connsiteY4" fmla="*/ 570689 h 57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8800" h="570689">
                <a:moveTo>
                  <a:pt x="0" y="0"/>
                </a:moveTo>
                <a:cubicBezTo>
                  <a:pt x="365868" y="203200"/>
                  <a:pt x="731736" y="406400"/>
                  <a:pt x="1504544" y="421532"/>
                </a:cubicBezTo>
                <a:cubicBezTo>
                  <a:pt x="2277352" y="436664"/>
                  <a:pt x="3450077" y="88629"/>
                  <a:pt x="4636851" y="90791"/>
                </a:cubicBezTo>
                <a:cubicBezTo>
                  <a:pt x="5823626" y="92953"/>
                  <a:pt x="7823199" y="354519"/>
                  <a:pt x="8625191" y="434502"/>
                </a:cubicBezTo>
                <a:cubicBezTo>
                  <a:pt x="9427183" y="514485"/>
                  <a:pt x="9437991" y="542587"/>
                  <a:pt x="9448800" y="570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30637BC-C3BF-4318-97A0-E569C67B88B1}"/>
              </a:ext>
            </a:extLst>
          </p:cNvPr>
          <p:cNvSpPr/>
          <p:nvPr/>
        </p:nvSpPr>
        <p:spPr>
          <a:xfrm>
            <a:off x="17810" y="3041515"/>
            <a:ext cx="9520136" cy="545150"/>
          </a:xfrm>
          <a:custGeom>
            <a:avLst/>
            <a:gdLst>
              <a:gd name="connsiteX0" fmla="*/ 0 w 9520136"/>
              <a:gd name="connsiteY0" fmla="*/ 486383 h 545150"/>
              <a:gd name="connsiteX1" fmla="*/ 1063557 w 9520136"/>
              <a:gd name="connsiteY1" fmla="*/ 544749 h 545150"/>
              <a:gd name="connsiteX2" fmla="*/ 5395609 w 9520136"/>
              <a:gd name="connsiteY2" fmla="*/ 460442 h 545150"/>
              <a:gd name="connsiteX3" fmla="*/ 8514945 w 9520136"/>
              <a:gd name="connsiteY3" fmla="*/ 155642 h 545150"/>
              <a:gd name="connsiteX4" fmla="*/ 9520136 w 9520136"/>
              <a:gd name="connsiteY4" fmla="*/ 0 h 545150"/>
              <a:gd name="connsiteX0" fmla="*/ 0 w 9520136"/>
              <a:gd name="connsiteY0" fmla="*/ 486383 h 545150"/>
              <a:gd name="connsiteX1" fmla="*/ 1063557 w 9520136"/>
              <a:gd name="connsiteY1" fmla="*/ 544749 h 545150"/>
              <a:gd name="connsiteX2" fmla="*/ 5395609 w 9520136"/>
              <a:gd name="connsiteY2" fmla="*/ 460442 h 545150"/>
              <a:gd name="connsiteX3" fmla="*/ 8514945 w 9520136"/>
              <a:gd name="connsiteY3" fmla="*/ 155642 h 545150"/>
              <a:gd name="connsiteX4" fmla="*/ 9520136 w 9520136"/>
              <a:gd name="connsiteY4" fmla="*/ 0 h 5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136" h="545150">
                <a:moveTo>
                  <a:pt x="0" y="486383"/>
                </a:moveTo>
                <a:cubicBezTo>
                  <a:pt x="82144" y="517727"/>
                  <a:pt x="164289" y="549072"/>
                  <a:pt x="1063557" y="544749"/>
                </a:cubicBezTo>
                <a:cubicBezTo>
                  <a:pt x="1962825" y="540426"/>
                  <a:pt x="4153711" y="469310"/>
                  <a:pt x="5395609" y="460442"/>
                </a:cubicBezTo>
                <a:cubicBezTo>
                  <a:pt x="6637507" y="451574"/>
                  <a:pt x="7827524" y="232382"/>
                  <a:pt x="8514945" y="155642"/>
                </a:cubicBezTo>
                <a:cubicBezTo>
                  <a:pt x="9202366" y="78902"/>
                  <a:pt x="9361251" y="39451"/>
                  <a:pt x="95201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2C70F19-E676-468D-8F82-4152E2F250C5}"/>
              </a:ext>
            </a:extLst>
          </p:cNvPr>
          <p:cNvSpPr/>
          <p:nvPr/>
        </p:nvSpPr>
        <p:spPr>
          <a:xfrm>
            <a:off x="-137833" y="3569101"/>
            <a:ext cx="9831422" cy="743495"/>
          </a:xfrm>
          <a:custGeom>
            <a:avLst/>
            <a:gdLst>
              <a:gd name="connsiteX0" fmla="*/ 0 w 9831422"/>
              <a:gd name="connsiteY0" fmla="*/ 764406 h 764406"/>
              <a:gd name="connsiteX1" fmla="*/ 979252 w 9831422"/>
              <a:gd name="connsiteY1" fmla="*/ 472576 h 764406"/>
              <a:gd name="connsiteX2" fmla="*/ 4760069 w 9831422"/>
              <a:gd name="connsiteY2" fmla="*/ 44559 h 764406"/>
              <a:gd name="connsiteX3" fmla="*/ 8320392 w 9831422"/>
              <a:gd name="connsiteY3" fmla="*/ 31589 h 764406"/>
              <a:gd name="connsiteX4" fmla="*/ 9831422 w 9831422"/>
              <a:gd name="connsiteY4" fmla="*/ 206687 h 764406"/>
              <a:gd name="connsiteX0" fmla="*/ 0 w 9831422"/>
              <a:gd name="connsiteY0" fmla="*/ 743495 h 743495"/>
              <a:gd name="connsiteX1" fmla="*/ 979252 w 9831422"/>
              <a:gd name="connsiteY1" fmla="*/ 451665 h 743495"/>
              <a:gd name="connsiteX2" fmla="*/ 4760069 w 9831422"/>
              <a:gd name="connsiteY2" fmla="*/ 23648 h 743495"/>
              <a:gd name="connsiteX3" fmla="*/ 8320392 w 9831422"/>
              <a:gd name="connsiteY3" fmla="*/ 10678 h 743495"/>
              <a:gd name="connsiteX4" fmla="*/ 9831422 w 9831422"/>
              <a:gd name="connsiteY4" fmla="*/ 185776 h 74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1422" h="743495">
                <a:moveTo>
                  <a:pt x="0" y="743495"/>
                </a:moveTo>
                <a:cubicBezTo>
                  <a:pt x="92953" y="657567"/>
                  <a:pt x="185907" y="571639"/>
                  <a:pt x="979252" y="451665"/>
                </a:cubicBezTo>
                <a:cubicBezTo>
                  <a:pt x="1772597" y="331691"/>
                  <a:pt x="3536546" y="31831"/>
                  <a:pt x="4760069" y="23648"/>
                </a:cubicBezTo>
                <a:cubicBezTo>
                  <a:pt x="5983592" y="15465"/>
                  <a:pt x="7475167" y="-16343"/>
                  <a:pt x="8320392" y="10678"/>
                </a:cubicBezTo>
                <a:cubicBezTo>
                  <a:pt x="9165617" y="37699"/>
                  <a:pt x="9498519" y="111737"/>
                  <a:pt x="9831422" y="1857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A7A90E2-C603-4297-8F79-0AC0B695B146}"/>
              </a:ext>
            </a:extLst>
          </p:cNvPr>
          <p:cNvSpPr/>
          <p:nvPr/>
        </p:nvSpPr>
        <p:spPr>
          <a:xfrm>
            <a:off x="-27586" y="3967716"/>
            <a:ext cx="9727660" cy="513493"/>
          </a:xfrm>
          <a:custGeom>
            <a:avLst/>
            <a:gdLst>
              <a:gd name="connsiteX0" fmla="*/ 0 w 9727660"/>
              <a:gd name="connsiteY0" fmla="*/ 513493 h 513493"/>
              <a:gd name="connsiteX1" fmla="*/ 1536970 w 9727660"/>
              <a:gd name="connsiteY1" fmla="*/ 370820 h 513493"/>
              <a:gd name="connsiteX2" fmla="*/ 4448783 w 9727660"/>
              <a:gd name="connsiteY2" fmla="*/ 46565 h 513493"/>
              <a:gd name="connsiteX3" fmla="*/ 7970196 w 9727660"/>
              <a:gd name="connsiteY3" fmla="*/ 14139 h 513493"/>
              <a:gd name="connsiteX4" fmla="*/ 9727660 w 9727660"/>
              <a:gd name="connsiteY4" fmla="*/ 163297 h 51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660" h="513493">
                <a:moveTo>
                  <a:pt x="0" y="513493"/>
                </a:moveTo>
                <a:lnTo>
                  <a:pt x="1536970" y="370820"/>
                </a:lnTo>
                <a:cubicBezTo>
                  <a:pt x="2278434" y="292999"/>
                  <a:pt x="3376579" y="106012"/>
                  <a:pt x="4448783" y="46565"/>
                </a:cubicBezTo>
                <a:cubicBezTo>
                  <a:pt x="5520987" y="-12882"/>
                  <a:pt x="7090383" y="-5316"/>
                  <a:pt x="7970196" y="14139"/>
                </a:cubicBezTo>
                <a:cubicBezTo>
                  <a:pt x="8850009" y="33594"/>
                  <a:pt x="9288834" y="98445"/>
                  <a:pt x="9727660" y="1632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68D68EB-D8CD-4128-8303-9F60FCA245B1}"/>
              </a:ext>
            </a:extLst>
          </p:cNvPr>
          <p:cNvSpPr/>
          <p:nvPr/>
        </p:nvSpPr>
        <p:spPr>
          <a:xfrm>
            <a:off x="95067" y="4589491"/>
            <a:ext cx="9573222" cy="512497"/>
          </a:xfrm>
          <a:custGeom>
            <a:avLst/>
            <a:gdLst>
              <a:gd name="connsiteX0" fmla="*/ 7049 w 9573222"/>
              <a:gd name="connsiteY0" fmla="*/ 1964 h 482541"/>
              <a:gd name="connsiteX1" fmla="*/ 649075 w 9573222"/>
              <a:gd name="connsiteY1" fmla="*/ 53845 h 482541"/>
              <a:gd name="connsiteX2" fmla="*/ 4890334 w 9573222"/>
              <a:gd name="connsiteY2" fmla="*/ 481862 h 482541"/>
              <a:gd name="connsiteX3" fmla="*/ 8800854 w 9573222"/>
              <a:gd name="connsiteY3" fmla="*/ 151122 h 482541"/>
              <a:gd name="connsiteX4" fmla="*/ 9572581 w 9573222"/>
              <a:gd name="connsiteY4" fmla="*/ 73300 h 482541"/>
              <a:gd name="connsiteX0" fmla="*/ 7049 w 9573222"/>
              <a:gd name="connsiteY0" fmla="*/ 1964 h 512497"/>
              <a:gd name="connsiteX1" fmla="*/ 649075 w 9573222"/>
              <a:gd name="connsiteY1" fmla="*/ 53845 h 512497"/>
              <a:gd name="connsiteX2" fmla="*/ 4890334 w 9573222"/>
              <a:gd name="connsiteY2" fmla="*/ 481862 h 512497"/>
              <a:gd name="connsiteX3" fmla="*/ 8800854 w 9573222"/>
              <a:gd name="connsiteY3" fmla="*/ 151122 h 512497"/>
              <a:gd name="connsiteX4" fmla="*/ 9572581 w 9573222"/>
              <a:gd name="connsiteY4" fmla="*/ 73300 h 51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222" h="512497">
                <a:moveTo>
                  <a:pt x="7049" y="1964"/>
                </a:moveTo>
                <a:cubicBezTo>
                  <a:pt x="-78879" y="-12087"/>
                  <a:pt x="649075" y="53845"/>
                  <a:pt x="649075" y="53845"/>
                </a:cubicBezTo>
                <a:cubicBezTo>
                  <a:pt x="1462956" y="133828"/>
                  <a:pt x="3518734" y="640747"/>
                  <a:pt x="4890334" y="481862"/>
                </a:cubicBezTo>
                <a:cubicBezTo>
                  <a:pt x="6261934" y="322977"/>
                  <a:pt x="8020480" y="219216"/>
                  <a:pt x="8800854" y="151122"/>
                </a:cubicBezTo>
                <a:cubicBezTo>
                  <a:pt x="9581228" y="83028"/>
                  <a:pt x="9576904" y="78164"/>
                  <a:pt x="9572581" y="73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ACCECF6-644B-41A7-A049-D05153929670}"/>
              </a:ext>
            </a:extLst>
          </p:cNvPr>
          <p:cNvSpPr/>
          <p:nvPr/>
        </p:nvSpPr>
        <p:spPr>
          <a:xfrm>
            <a:off x="264244" y="4318752"/>
            <a:ext cx="9429345" cy="940669"/>
          </a:xfrm>
          <a:custGeom>
            <a:avLst/>
            <a:gdLst>
              <a:gd name="connsiteX0" fmla="*/ 0 w 9429345"/>
              <a:gd name="connsiteY0" fmla="*/ 941016 h 941016"/>
              <a:gd name="connsiteX1" fmla="*/ 1530485 w 9429345"/>
              <a:gd name="connsiteY1" fmla="*/ 435178 h 941016"/>
              <a:gd name="connsiteX2" fmla="*/ 4837889 w 9429345"/>
              <a:gd name="connsiteY2" fmla="*/ 676 h 941016"/>
              <a:gd name="connsiteX3" fmla="*/ 7574604 w 9429345"/>
              <a:gd name="connsiteY3" fmla="*/ 331416 h 941016"/>
              <a:gd name="connsiteX4" fmla="*/ 9429345 w 9429345"/>
              <a:gd name="connsiteY4" fmla="*/ 169289 h 941016"/>
              <a:gd name="connsiteX0" fmla="*/ 0 w 9429345"/>
              <a:gd name="connsiteY0" fmla="*/ 940669 h 940669"/>
              <a:gd name="connsiteX1" fmla="*/ 1504545 w 9429345"/>
              <a:gd name="connsiteY1" fmla="*/ 402405 h 940669"/>
              <a:gd name="connsiteX2" fmla="*/ 4837889 w 9429345"/>
              <a:gd name="connsiteY2" fmla="*/ 329 h 940669"/>
              <a:gd name="connsiteX3" fmla="*/ 7574604 w 9429345"/>
              <a:gd name="connsiteY3" fmla="*/ 331069 h 940669"/>
              <a:gd name="connsiteX4" fmla="*/ 9429345 w 9429345"/>
              <a:gd name="connsiteY4" fmla="*/ 168942 h 94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45" h="940669">
                <a:moveTo>
                  <a:pt x="0" y="940669"/>
                </a:moveTo>
                <a:cubicBezTo>
                  <a:pt x="362085" y="766111"/>
                  <a:pt x="698230" y="559128"/>
                  <a:pt x="1504545" y="402405"/>
                </a:cubicBezTo>
                <a:cubicBezTo>
                  <a:pt x="2310860" y="245682"/>
                  <a:pt x="3826213" y="12218"/>
                  <a:pt x="4837889" y="329"/>
                </a:cubicBezTo>
                <a:cubicBezTo>
                  <a:pt x="5849565" y="-11560"/>
                  <a:pt x="6809361" y="302967"/>
                  <a:pt x="7574604" y="331069"/>
                </a:cubicBezTo>
                <a:cubicBezTo>
                  <a:pt x="8339847" y="359171"/>
                  <a:pt x="8884596" y="264056"/>
                  <a:pt x="9429345" y="168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9EDBFF3-1113-472E-AD8F-4C45DC080828}"/>
              </a:ext>
            </a:extLst>
          </p:cNvPr>
          <p:cNvSpPr/>
          <p:nvPr/>
        </p:nvSpPr>
        <p:spPr>
          <a:xfrm>
            <a:off x="63205" y="4339234"/>
            <a:ext cx="9429345" cy="940669"/>
          </a:xfrm>
          <a:custGeom>
            <a:avLst/>
            <a:gdLst>
              <a:gd name="connsiteX0" fmla="*/ 0 w 9429345"/>
              <a:gd name="connsiteY0" fmla="*/ 941016 h 941016"/>
              <a:gd name="connsiteX1" fmla="*/ 1530485 w 9429345"/>
              <a:gd name="connsiteY1" fmla="*/ 435178 h 941016"/>
              <a:gd name="connsiteX2" fmla="*/ 4837889 w 9429345"/>
              <a:gd name="connsiteY2" fmla="*/ 676 h 941016"/>
              <a:gd name="connsiteX3" fmla="*/ 7574604 w 9429345"/>
              <a:gd name="connsiteY3" fmla="*/ 331416 h 941016"/>
              <a:gd name="connsiteX4" fmla="*/ 9429345 w 9429345"/>
              <a:gd name="connsiteY4" fmla="*/ 169289 h 941016"/>
              <a:gd name="connsiteX0" fmla="*/ 0 w 9429345"/>
              <a:gd name="connsiteY0" fmla="*/ 940669 h 940669"/>
              <a:gd name="connsiteX1" fmla="*/ 1504545 w 9429345"/>
              <a:gd name="connsiteY1" fmla="*/ 402405 h 940669"/>
              <a:gd name="connsiteX2" fmla="*/ 4837889 w 9429345"/>
              <a:gd name="connsiteY2" fmla="*/ 329 h 940669"/>
              <a:gd name="connsiteX3" fmla="*/ 7574604 w 9429345"/>
              <a:gd name="connsiteY3" fmla="*/ 331069 h 940669"/>
              <a:gd name="connsiteX4" fmla="*/ 9429345 w 9429345"/>
              <a:gd name="connsiteY4" fmla="*/ 168942 h 94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45" h="940669">
                <a:moveTo>
                  <a:pt x="0" y="940669"/>
                </a:moveTo>
                <a:cubicBezTo>
                  <a:pt x="362085" y="766111"/>
                  <a:pt x="698230" y="559128"/>
                  <a:pt x="1504545" y="402405"/>
                </a:cubicBezTo>
                <a:cubicBezTo>
                  <a:pt x="2310860" y="245682"/>
                  <a:pt x="3826213" y="12218"/>
                  <a:pt x="4837889" y="329"/>
                </a:cubicBezTo>
                <a:cubicBezTo>
                  <a:pt x="5849565" y="-11560"/>
                  <a:pt x="6809361" y="302967"/>
                  <a:pt x="7574604" y="331069"/>
                </a:cubicBezTo>
                <a:cubicBezTo>
                  <a:pt x="8339847" y="359171"/>
                  <a:pt x="8884596" y="264056"/>
                  <a:pt x="9429345" y="168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F4515-8BDB-2410-0DA2-555DCA30E5EA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F4515-8BDB-2410-0DA2-555DCA30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7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20C2F-72B0-BA0A-825F-2566DC7A8903}"/>
              </a:ext>
            </a:extLst>
          </p:cNvPr>
          <p:cNvGrpSpPr/>
          <p:nvPr/>
        </p:nvGrpSpPr>
        <p:grpSpPr>
          <a:xfrm>
            <a:off x="1325659" y="1344181"/>
            <a:ext cx="5490116" cy="3332879"/>
            <a:chOff x="7474760" y="157582"/>
            <a:chExt cx="5490116" cy="33328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2610CE-7A0A-7394-01EC-0284B93F4637}"/>
                </a:ext>
              </a:extLst>
            </p:cNvPr>
            <p:cNvSpPr/>
            <p:nvPr/>
          </p:nvSpPr>
          <p:spPr>
            <a:xfrm>
              <a:off x="9353901" y="1082236"/>
              <a:ext cx="1897107" cy="161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BC3F55-A437-5D88-8E31-6F591D68825C}"/>
                </a:ext>
              </a:extLst>
            </p:cNvPr>
            <p:cNvSpPr/>
            <p:nvPr/>
          </p:nvSpPr>
          <p:spPr>
            <a:xfrm>
              <a:off x="8827663" y="549732"/>
              <a:ext cx="2712515" cy="22604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39BA05-E397-05C3-998F-D3E3864B39EE}"/>
                </a:ext>
              </a:extLst>
            </p:cNvPr>
            <p:cNvSpPr txBox="1"/>
            <p:nvPr/>
          </p:nvSpPr>
          <p:spPr>
            <a:xfrm>
              <a:off x="7573636" y="183518"/>
              <a:ext cx="2067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Metaphysical reality</a:t>
              </a:r>
            </a:p>
            <a:p>
              <a:pPr algn="ctr"/>
              <a:r>
                <a:rPr lang="en-US" sz="1400" dirty="0"/>
                <a:t>What really exists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FF48E1-26E5-D253-2373-82EAD29C8270}"/>
                </a:ext>
              </a:extLst>
            </p:cNvPr>
            <p:cNvSpPr/>
            <p:nvPr/>
          </p:nvSpPr>
          <p:spPr>
            <a:xfrm>
              <a:off x="9960209" y="1657704"/>
              <a:ext cx="1116918" cy="925240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1264A6-9CF2-A329-96FA-D6D6707CBC8B}"/>
                </a:ext>
              </a:extLst>
            </p:cNvPr>
            <p:cNvSpPr txBox="1"/>
            <p:nvPr/>
          </p:nvSpPr>
          <p:spPr>
            <a:xfrm>
              <a:off x="10321659" y="2690242"/>
              <a:ext cx="18592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Empirical reality</a:t>
              </a:r>
            </a:p>
            <a:p>
              <a:pPr algn="ctr"/>
              <a:r>
                <a:rPr lang="en-US" sz="1400" dirty="0"/>
                <a:t>What can be reliably</a:t>
              </a:r>
              <a:br>
                <a:rPr lang="en-US" sz="1400" dirty="0"/>
              </a:br>
              <a:r>
                <a:rPr lang="en-US" sz="1400" dirty="0"/>
                <a:t>studied experimentally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1EC3C5-CB54-BAA8-B94B-55508B8BE3EF}"/>
                </a:ext>
              </a:extLst>
            </p:cNvPr>
            <p:cNvCxnSpPr/>
            <p:nvPr/>
          </p:nvCxnSpPr>
          <p:spPr>
            <a:xfrm>
              <a:off x="10616859" y="2227699"/>
              <a:ext cx="460268" cy="43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87A16A-BEE2-50FF-023D-9862F6C0A8E5}"/>
                </a:ext>
              </a:extLst>
            </p:cNvPr>
            <p:cNvCxnSpPr/>
            <p:nvPr/>
          </p:nvCxnSpPr>
          <p:spPr>
            <a:xfrm>
              <a:off x="8873976" y="768293"/>
              <a:ext cx="472542" cy="281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9F6100-0EDE-E95C-497A-6E4F238E75F4}"/>
                </a:ext>
              </a:extLst>
            </p:cNvPr>
            <p:cNvSpPr/>
            <p:nvPr/>
          </p:nvSpPr>
          <p:spPr>
            <a:xfrm>
              <a:off x="9177885" y="2965708"/>
              <a:ext cx="509364" cy="483282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3B0B81-28AA-B4F3-F51E-8DF60D18FCED}"/>
                </a:ext>
              </a:extLst>
            </p:cNvPr>
            <p:cNvSpPr txBox="1"/>
            <p:nvPr/>
          </p:nvSpPr>
          <p:spPr>
            <a:xfrm>
              <a:off x="7474760" y="2490303"/>
              <a:ext cx="175208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theories</a:t>
              </a:r>
            </a:p>
            <a:p>
              <a:pPr algn="ctr"/>
              <a:r>
                <a:rPr lang="en-US" sz="1400" dirty="0"/>
                <a:t>Idealized account</a:t>
              </a:r>
              <a:br>
                <a:rPr lang="en-US" sz="1400" dirty="0"/>
              </a:br>
              <a:r>
                <a:rPr lang="en-US" sz="1400" dirty="0"/>
                <a:t>of empirical reality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62131F4-AA4F-84AD-7977-77A011230257}"/>
                </a:ext>
              </a:extLst>
            </p:cNvPr>
            <p:cNvSpPr/>
            <p:nvPr/>
          </p:nvSpPr>
          <p:spPr>
            <a:xfrm rot="2407524">
              <a:off x="9767764" y="2454426"/>
              <a:ext cx="165696" cy="568002"/>
            </a:xfrm>
            <a:prstGeom prst="downArrow">
              <a:avLst/>
            </a:prstGeom>
            <a:gradFill flip="none" rotWithShape="1">
              <a:gsLst>
                <a:gs pos="0">
                  <a:srgbClr val="5B9BD5"/>
                </a:gs>
                <a:gs pos="100000">
                  <a:srgbClr val="70AD47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AEB6A0-D9D5-BC98-8D40-C517FEB46908}"/>
                </a:ext>
              </a:extLst>
            </p:cNvPr>
            <p:cNvCxnSpPr/>
            <p:nvPr/>
          </p:nvCxnSpPr>
          <p:spPr>
            <a:xfrm>
              <a:off x="9110247" y="2965708"/>
              <a:ext cx="236271" cy="191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F1C8E27-44B6-50DE-3F1E-2988145BD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9491" y="698845"/>
              <a:ext cx="783932" cy="760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AB4F3-954E-A0D9-9C15-1330F303806F}"/>
                </a:ext>
              </a:extLst>
            </p:cNvPr>
            <p:cNvSpPr txBox="1"/>
            <p:nvPr/>
          </p:nvSpPr>
          <p:spPr>
            <a:xfrm>
              <a:off x="11167524" y="157582"/>
              <a:ext cx="17973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reality</a:t>
              </a:r>
            </a:p>
            <a:p>
              <a:pPr algn="ctr"/>
              <a:r>
                <a:rPr lang="en-US" sz="1400" dirty="0"/>
                <a:t>What can be accessed</a:t>
              </a:r>
              <a:br>
                <a:rPr lang="en-US" sz="1400" dirty="0"/>
              </a:br>
              <a:r>
                <a:rPr lang="en-US" sz="1400" dirty="0"/>
                <a:t>experimentally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93196-6554-9150-800D-BE9C63C7D3EA}"/>
              </a:ext>
            </a:extLst>
          </p:cNvPr>
          <p:cNvGrpSpPr/>
          <p:nvPr/>
        </p:nvGrpSpPr>
        <p:grpSpPr>
          <a:xfrm>
            <a:off x="8169836" y="383058"/>
            <a:ext cx="3483994" cy="2060584"/>
            <a:chOff x="493183" y="497124"/>
            <a:chExt cx="4586985" cy="271294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00EF6D-D00F-9687-04B2-E536A6F8EF12}"/>
                </a:ext>
              </a:extLst>
            </p:cNvPr>
            <p:cNvSpPr/>
            <p:nvPr/>
          </p:nvSpPr>
          <p:spPr>
            <a:xfrm>
              <a:off x="2546866" y="1265150"/>
              <a:ext cx="1332774" cy="1332774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C4070C-325B-E521-9ABC-A2740FE644B5}"/>
                </a:ext>
              </a:extLst>
            </p:cNvPr>
            <p:cNvSpPr/>
            <p:nvPr/>
          </p:nvSpPr>
          <p:spPr>
            <a:xfrm>
              <a:off x="2854704" y="2217742"/>
              <a:ext cx="803739" cy="803739"/>
            </a:xfrm>
            <a:prstGeom prst="ellipse">
              <a:avLst/>
            </a:prstGeom>
            <a:solidFill>
              <a:srgbClr val="00B0F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D61A5C-970F-17E8-1D82-AF627BB78DFE}"/>
                </a:ext>
              </a:extLst>
            </p:cNvPr>
            <p:cNvSpPr/>
            <p:nvPr/>
          </p:nvSpPr>
          <p:spPr>
            <a:xfrm>
              <a:off x="1121036" y="893855"/>
              <a:ext cx="2316211" cy="2316211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8BD1A3-2911-3461-2323-26F945E670B9}"/>
                </a:ext>
              </a:extLst>
            </p:cNvPr>
            <p:cNvSpPr txBox="1"/>
            <p:nvPr/>
          </p:nvSpPr>
          <p:spPr>
            <a:xfrm>
              <a:off x="493183" y="497124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physics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5A465D-AE71-B91C-16B9-488AADB8217C}"/>
                </a:ext>
              </a:extLst>
            </p:cNvPr>
            <p:cNvSpPr txBox="1"/>
            <p:nvPr/>
          </p:nvSpPr>
          <p:spPr>
            <a:xfrm>
              <a:off x="3192880" y="668246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mathematics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C5D2C7-B593-59DA-BC96-0CF36E32A5C2}"/>
                </a:ext>
              </a:extLst>
            </p:cNvPr>
            <p:cNvSpPr txBox="1"/>
            <p:nvPr/>
          </p:nvSpPr>
          <p:spPr>
            <a:xfrm>
              <a:off x="3604532" y="2418022"/>
              <a:ext cx="1439020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Philosophy</a:t>
              </a:r>
              <a:br>
                <a:rPr lang="en-US" sz="1600" dirty="0"/>
              </a:br>
              <a:r>
                <a:rPr lang="en-US" sz="1600" dirty="0"/>
                <a:t>of science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82AB4D-C40F-00EB-FFFA-A1EE9ECD5E09}"/>
              </a:ext>
            </a:extLst>
          </p:cNvPr>
          <p:cNvSpPr txBox="1"/>
          <p:nvPr/>
        </p:nvSpPr>
        <p:spPr>
          <a:xfrm>
            <a:off x="472389" y="264385"/>
            <a:ext cx="450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Underlying perspective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18638F-F1FE-D2E3-D839-4B8EA6050187}"/>
              </a:ext>
            </a:extLst>
          </p:cNvPr>
          <p:cNvCxnSpPr>
            <a:cxnSpLocks/>
          </p:cNvCxnSpPr>
          <p:nvPr/>
        </p:nvCxnSpPr>
        <p:spPr>
          <a:xfrm flipH="1" flipV="1">
            <a:off x="4989250" y="3107184"/>
            <a:ext cx="1313896" cy="32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D660B1-F3AB-7193-76AA-A0BE21FEAA3C}"/>
              </a:ext>
            </a:extLst>
          </p:cNvPr>
          <p:cNvSpPr txBox="1"/>
          <p:nvPr/>
        </p:nvSpPr>
        <p:spPr>
          <a:xfrm>
            <a:off x="6364370" y="3076175"/>
            <a:ext cx="3730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boundary?</a:t>
            </a:r>
          </a:p>
          <a:p>
            <a:r>
              <a:rPr lang="en-US" sz="2400" dirty="0"/>
              <a:t>What are the requirements?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C7D282-0AD6-5545-2AB8-DA1239382BB1}"/>
              </a:ext>
            </a:extLst>
          </p:cNvPr>
          <p:cNvCxnSpPr/>
          <p:nvPr/>
        </p:nvCxnSpPr>
        <p:spPr>
          <a:xfrm flipH="1" flipV="1">
            <a:off x="3811108" y="4076064"/>
            <a:ext cx="136780" cy="78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2B68B1-5997-CAF8-219E-F7468292542B}"/>
              </a:ext>
            </a:extLst>
          </p:cNvPr>
          <p:cNvSpPr txBox="1"/>
          <p:nvPr/>
        </p:nvSpPr>
        <p:spPr>
          <a:xfrm>
            <a:off x="1187045" y="4949532"/>
            <a:ext cx="772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exactly does the abstraction/idealization process work?</a:t>
            </a:r>
          </a:p>
        </p:txBody>
      </p:sp>
    </p:spTree>
    <p:extLst>
      <p:ext uri="{BB962C8B-B14F-4D97-AF65-F5344CB8AC3E}">
        <p14:creationId xmlns:p14="http://schemas.microsoft.com/office/powerpoint/2010/main" val="351626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/>
              <p:nvPr/>
            </p:nvSpPr>
            <p:spPr>
              <a:xfrm>
                <a:off x="1981700" y="1419998"/>
                <a:ext cx="6346417" cy="3565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For a deterministic process</a:t>
                </a:r>
              </a:p>
              <a:p>
                <a:pPr algn="ctr"/>
                <a:br>
                  <a:rPr lang="en-US" sz="4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(equal if reversible)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00" y="1419998"/>
                <a:ext cx="6346417" cy="3565015"/>
              </a:xfrm>
              <a:prstGeom prst="rect">
                <a:avLst/>
              </a:prstGeom>
              <a:blipFill>
                <a:blip r:embed="rId2"/>
                <a:stretch>
                  <a:fillRect l="-3458" t="-3590" r="-3554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4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9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6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3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7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7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0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0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22677FC-A046-4573-BAC4-8E09DC32210E}"/>
              </a:ext>
            </a:extLst>
          </p:cNvPr>
          <p:cNvSpPr txBox="1"/>
          <p:nvPr/>
        </p:nvSpPr>
        <p:spPr>
          <a:xfrm>
            <a:off x="1731524" y="1598139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 equilibrium, evolutions cannot merge anymore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FDF8-E5BD-4CBA-8258-8C4E5EE1C958}"/>
              </a:ext>
            </a:extLst>
          </p:cNvPr>
          <p:cNvSpPr/>
          <p:nvPr/>
        </p:nvSpPr>
        <p:spPr>
          <a:xfrm>
            <a:off x="328826" y="2705878"/>
            <a:ext cx="9433249" cy="524408"/>
          </a:xfrm>
          <a:custGeom>
            <a:avLst/>
            <a:gdLst>
              <a:gd name="connsiteX0" fmla="*/ 0 w 9433249"/>
              <a:gd name="connsiteY0" fmla="*/ 0 h 524408"/>
              <a:gd name="connsiteX1" fmla="*/ 1101013 w 9433249"/>
              <a:gd name="connsiteY1" fmla="*/ 485191 h 524408"/>
              <a:gd name="connsiteX2" fmla="*/ 4646645 w 9433249"/>
              <a:gd name="connsiteY2" fmla="*/ 494522 h 524408"/>
              <a:gd name="connsiteX3" fmla="*/ 8192278 w 9433249"/>
              <a:gd name="connsiteY3" fmla="*/ 494522 h 524408"/>
              <a:gd name="connsiteX4" fmla="*/ 9433249 w 9433249"/>
              <a:gd name="connsiteY4" fmla="*/ 494522 h 5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249" h="524408">
                <a:moveTo>
                  <a:pt x="0" y="0"/>
                </a:moveTo>
                <a:cubicBezTo>
                  <a:pt x="163286" y="201385"/>
                  <a:pt x="326572" y="402771"/>
                  <a:pt x="1101013" y="485191"/>
                </a:cubicBezTo>
                <a:cubicBezTo>
                  <a:pt x="1875454" y="567611"/>
                  <a:pt x="4646645" y="494522"/>
                  <a:pt x="4646645" y="494522"/>
                </a:cubicBezTo>
                <a:lnTo>
                  <a:pt x="8192278" y="494522"/>
                </a:lnTo>
                <a:lnTo>
                  <a:pt x="9433249" y="4945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BDEB828-F2AD-4AED-B318-3E2DAC1419DA}"/>
              </a:ext>
            </a:extLst>
          </p:cNvPr>
          <p:cNvSpPr/>
          <p:nvPr/>
        </p:nvSpPr>
        <p:spPr>
          <a:xfrm>
            <a:off x="-63059" y="3168738"/>
            <a:ext cx="9825134" cy="843425"/>
          </a:xfrm>
          <a:custGeom>
            <a:avLst/>
            <a:gdLst>
              <a:gd name="connsiteX0" fmla="*/ 0 w 9825134"/>
              <a:gd name="connsiteY0" fmla="*/ 843425 h 843425"/>
              <a:gd name="connsiteX1" fmla="*/ 1147665 w 9825134"/>
              <a:gd name="connsiteY1" fmla="*/ 414217 h 843425"/>
              <a:gd name="connsiteX2" fmla="*/ 5038530 w 9825134"/>
              <a:gd name="connsiteY2" fmla="*/ 31662 h 843425"/>
              <a:gd name="connsiteX3" fmla="*/ 8602824 w 9825134"/>
              <a:gd name="connsiteY3" fmla="*/ 22331 h 843425"/>
              <a:gd name="connsiteX4" fmla="*/ 9825134 w 9825134"/>
              <a:gd name="connsiteY4" fmla="*/ 22331 h 8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5134" h="843425">
                <a:moveTo>
                  <a:pt x="0" y="843425"/>
                </a:moveTo>
                <a:cubicBezTo>
                  <a:pt x="153955" y="696468"/>
                  <a:pt x="307910" y="549511"/>
                  <a:pt x="1147665" y="414217"/>
                </a:cubicBezTo>
                <a:cubicBezTo>
                  <a:pt x="1987420" y="278923"/>
                  <a:pt x="3796004" y="96976"/>
                  <a:pt x="5038530" y="31662"/>
                </a:cubicBezTo>
                <a:cubicBezTo>
                  <a:pt x="6281056" y="-33652"/>
                  <a:pt x="8602824" y="22331"/>
                  <a:pt x="8602824" y="22331"/>
                </a:cubicBezTo>
                <a:lnTo>
                  <a:pt x="9825134" y="223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F0F3AC-F733-4311-942F-0DA06CE0BF05}"/>
              </a:ext>
            </a:extLst>
          </p:cNvPr>
          <p:cNvSpPr/>
          <p:nvPr/>
        </p:nvSpPr>
        <p:spPr>
          <a:xfrm>
            <a:off x="207528" y="3177592"/>
            <a:ext cx="9563878" cy="330829"/>
          </a:xfrm>
          <a:custGeom>
            <a:avLst/>
            <a:gdLst>
              <a:gd name="connsiteX0" fmla="*/ 0 w 9563878"/>
              <a:gd name="connsiteY0" fmla="*/ 50800 h 330829"/>
              <a:gd name="connsiteX1" fmla="*/ 1651519 w 9563878"/>
              <a:gd name="connsiteY1" fmla="*/ 330718 h 330829"/>
              <a:gd name="connsiteX2" fmla="*/ 4777274 w 9563878"/>
              <a:gd name="connsiteY2" fmla="*/ 22808 h 330829"/>
              <a:gd name="connsiteX3" fmla="*/ 8332237 w 9563878"/>
              <a:gd name="connsiteY3" fmla="*/ 22808 h 330829"/>
              <a:gd name="connsiteX4" fmla="*/ 9563878 w 9563878"/>
              <a:gd name="connsiteY4" fmla="*/ 13477 h 3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3878" h="330829">
                <a:moveTo>
                  <a:pt x="0" y="50800"/>
                </a:moveTo>
                <a:cubicBezTo>
                  <a:pt x="427653" y="193091"/>
                  <a:pt x="855307" y="335383"/>
                  <a:pt x="1651519" y="330718"/>
                </a:cubicBezTo>
                <a:cubicBezTo>
                  <a:pt x="2447731" y="326053"/>
                  <a:pt x="3663821" y="74126"/>
                  <a:pt x="4777274" y="22808"/>
                </a:cubicBezTo>
                <a:cubicBezTo>
                  <a:pt x="5890727" y="-28510"/>
                  <a:pt x="8332237" y="22808"/>
                  <a:pt x="8332237" y="22808"/>
                </a:cubicBezTo>
                <a:lnTo>
                  <a:pt x="9563878" y="134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F392189-F4BD-4A0A-B75F-1E89EC19188F}"/>
              </a:ext>
            </a:extLst>
          </p:cNvPr>
          <p:cNvSpPr/>
          <p:nvPr/>
        </p:nvSpPr>
        <p:spPr>
          <a:xfrm>
            <a:off x="67570" y="3130248"/>
            <a:ext cx="9685176" cy="1115181"/>
          </a:xfrm>
          <a:custGeom>
            <a:avLst/>
            <a:gdLst>
              <a:gd name="connsiteX0" fmla="*/ 7011 w 9692187"/>
              <a:gd name="connsiteY0" fmla="*/ 1115181 h 1115181"/>
              <a:gd name="connsiteX1" fmla="*/ 781452 w 9692187"/>
              <a:gd name="connsiteY1" fmla="*/ 881915 h 1115181"/>
              <a:gd name="connsiteX2" fmla="*/ 4914913 w 9692187"/>
              <a:gd name="connsiteY2" fmla="*/ 60821 h 1115181"/>
              <a:gd name="connsiteX3" fmla="*/ 8469877 w 9692187"/>
              <a:gd name="connsiteY3" fmla="*/ 60821 h 1115181"/>
              <a:gd name="connsiteX4" fmla="*/ 9692187 w 9692187"/>
              <a:gd name="connsiteY4" fmla="*/ 60821 h 1115181"/>
              <a:gd name="connsiteX0" fmla="*/ 0 w 9685176"/>
              <a:gd name="connsiteY0" fmla="*/ 1115181 h 1115181"/>
              <a:gd name="connsiteX1" fmla="*/ 774441 w 9685176"/>
              <a:gd name="connsiteY1" fmla="*/ 881915 h 1115181"/>
              <a:gd name="connsiteX2" fmla="*/ 4907902 w 9685176"/>
              <a:gd name="connsiteY2" fmla="*/ 60821 h 1115181"/>
              <a:gd name="connsiteX3" fmla="*/ 8462866 w 9685176"/>
              <a:gd name="connsiteY3" fmla="*/ 60821 h 1115181"/>
              <a:gd name="connsiteX4" fmla="*/ 9685176 w 9685176"/>
              <a:gd name="connsiteY4" fmla="*/ 60821 h 11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176" h="1115181">
                <a:moveTo>
                  <a:pt x="0" y="1115181"/>
                </a:moveTo>
                <a:cubicBezTo>
                  <a:pt x="314130" y="965113"/>
                  <a:pt x="-43543" y="1057642"/>
                  <a:pt x="774441" y="881915"/>
                </a:cubicBezTo>
                <a:cubicBezTo>
                  <a:pt x="1592425" y="706188"/>
                  <a:pt x="3626498" y="197670"/>
                  <a:pt x="4907902" y="60821"/>
                </a:cubicBezTo>
                <a:cubicBezTo>
                  <a:pt x="6189306" y="-76028"/>
                  <a:pt x="8462866" y="60821"/>
                  <a:pt x="8462866" y="60821"/>
                </a:cubicBezTo>
                <a:lnTo>
                  <a:pt x="9685176" y="608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977F24B-1479-4084-8F11-EF7D70F30ECC}"/>
              </a:ext>
            </a:extLst>
          </p:cNvPr>
          <p:cNvSpPr/>
          <p:nvPr/>
        </p:nvSpPr>
        <p:spPr>
          <a:xfrm>
            <a:off x="151545" y="4271585"/>
            <a:ext cx="9657183" cy="1364105"/>
          </a:xfrm>
          <a:custGeom>
            <a:avLst/>
            <a:gdLst>
              <a:gd name="connsiteX0" fmla="*/ 0 w 9657183"/>
              <a:gd name="connsiteY0" fmla="*/ 1364105 h 1364105"/>
              <a:gd name="connsiteX1" fmla="*/ 1268963 w 9657183"/>
              <a:gd name="connsiteY1" fmla="*/ 794937 h 1364105"/>
              <a:gd name="connsiteX2" fmla="*/ 4917232 w 9657183"/>
              <a:gd name="connsiteY2" fmla="*/ 57819 h 1364105"/>
              <a:gd name="connsiteX3" fmla="*/ 8481526 w 9657183"/>
              <a:gd name="connsiteY3" fmla="*/ 48488 h 1364105"/>
              <a:gd name="connsiteX4" fmla="*/ 9657183 w 9657183"/>
              <a:gd name="connsiteY4" fmla="*/ 48488 h 13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7183" h="1364105">
                <a:moveTo>
                  <a:pt x="0" y="1364105"/>
                </a:moveTo>
                <a:cubicBezTo>
                  <a:pt x="224712" y="1188378"/>
                  <a:pt x="449424" y="1012651"/>
                  <a:pt x="1268963" y="794937"/>
                </a:cubicBezTo>
                <a:cubicBezTo>
                  <a:pt x="2088502" y="577223"/>
                  <a:pt x="3715138" y="182227"/>
                  <a:pt x="4917232" y="57819"/>
                </a:cubicBezTo>
                <a:cubicBezTo>
                  <a:pt x="6119326" y="-66589"/>
                  <a:pt x="8481526" y="48488"/>
                  <a:pt x="8481526" y="48488"/>
                </a:cubicBezTo>
                <a:lnTo>
                  <a:pt x="9657183" y="48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6ACA965-E590-40E7-BA29-C16B164998CE}"/>
              </a:ext>
            </a:extLst>
          </p:cNvPr>
          <p:cNvSpPr/>
          <p:nvPr/>
        </p:nvSpPr>
        <p:spPr>
          <a:xfrm>
            <a:off x="282173" y="4292600"/>
            <a:ext cx="9517225" cy="932543"/>
          </a:xfrm>
          <a:custGeom>
            <a:avLst/>
            <a:gdLst>
              <a:gd name="connsiteX0" fmla="*/ 0 w 9517225"/>
              <a:gd name="connsiteY0" fmla="*/ 932543 h 932543"/>
              <a:gd name="connsiteX1" fmla="*/ 1492898 w 9517225"/>
              <a:gd name="connsiteY1" fmla="*/ 438020 h 932543"/>
              <a:gd name="connsiteX2" fmla="*/ 4786604 w 9517225"/>
              <a:gd name="connsiteY2" fmla="*/ 36804 h 932543"/>
              <a:gd name="connsiteX3" fmla="*/ 8332237 w 9517225"/>
              <a:gd name="connsiteY3" fmla="*/ 18143 h 932543"/>
              <a:gd name="connsiteX4" fmla="*/ 9517225 w 9517225"/>
              <a:gd name="connsiteY4" fmla="*/ 27473 h 9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7225" h="932543">
                <a:moveTo>
                  <a:pt x="0" y="932543"/>
                </a:moveTo>
                <a:cubicBezTo>
                  <a:pt x="347565" y="759926"/>
                  <a:pt x="695131" y="587310"/>
                  <a:pt x="1492898" y="438020"/>
                </a:cubicBezTo>
                <a:cubicBezTo>
                  <a:pt x="2290665" y="288730"/>
                  <a:pt x="3646714" y="106784"/>
                  <a:pt x="4786604" y="36804"/>
                </a:cubicBezTo>
                <a:cubicBezTo>
                  <a:pt x="5926494" y="-33176"/>
                  <a:pt x="8332237" y="18143"/>
                  <a:pt x="8332237" y="18143"/>
                </a:cubicBezTo>
                <a:lnTo>
                  <a:pt x="9517225" y="274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1E059D7-496B-49E7-9E7D-37081A817370}"/>
              </a:ext>
            </a:extLst>
          </p:cNvPr>
          <p:cNvSpPr/>
          <p:nvPr/>
        </p:nvSpPr>
        <p:spPr>
          <a:xfrm>
            <a:off x="48908" y="4294500"/>
            <a:ext cx="9797143" cy="370811"/>
          </a:xfrm>
          <a:custGeom>
            <a:avLst/>
            <a:gdLst>
              <a:gd name="connsiteX0" fmla="*/ 45347 w 9842490"/>
              <a:gd name="connsiteY0" fmla="*/ 352144 h 398468"/>
              <a:gd name="connsiteX1" fmla="*/ 726482 w 9842490"/>
              <a:gd name="connsiteY1" fmla="*/ 370805 h 398468"/>
              <a:gd name="connsiteX2" fmla="*/ 5065216 w 9842490"/>
              <a:gd name="connsiteY2" fmla="*/ 25572 h 398468"/>
              <a:gd name="connsiteX3" fmla="*/ 8620180 w 9842490"/>
              <a:gd name="connsiteY3" fmla="*/ 25572 h 398468"/>
              <a:gd name="connsiteX4" fmla="*/ 9842490 w 9842490"/>
              <a:gd name="connsiteY4" fmla="*/ 16242 h 398468"/>
              <a:gd name="connsiteX0" fmla="*/ 743 w 9797886"/>
              <a:gd name="connsiteY0" fmla="*/ 352144 h 420143"/>
              <a:gd name="connsiteX1" fmla="*/ 681878 w 9797886"/>
              <a:gd name="connsiteY1" fmla="*/ 370805 h 420143"/>
              <a:gd name="connsiteX2" fmla="*/ 5020612 w 9797886"/>
              <a:gd name="connsiteY2" fmla="*/ 25572 h 420143"/>
              <a:gd name="connsiteX3" fmla="*/ 8575576 w 9797886"/>
              <a:gd name="connsiteY3" fmla="*/ 25572 h 420143"/>
              <a:gd name="connsiteX4" fmla="*/ 9797886 w 9797886"/>
              <a:gd name="connsiteY4" fmla="*/ 16242 h 420143"/>
              <a:gd name="connsiteX0" fmla="*/ 0 w 9797143"/>
              <a:gd name="connsiteY0" fmla="*/ 352144 h 394198"/>
              <a:gd name="connsiteX1" fmla="*/ 681135 w 9797143"/>
              <a:gd name="connsiteY1" fmla="*/ 370805 h 394198"/>
              <a:gd name="connsiteX2" fmla="*/ 5019869 w 9797143"/>
              <a:gd name="connsiteY2" fmla="*/ 25572 h 394198"/>
              <a:gd name="connsiteX3" fmla="*/ 8574833 w 9797143"/>
              <a:gd name="connsiteY3" fmla="*/ 25572 h 394198"/>
              <a:gd name="connsiteX4" fmla="*/ 9797143 w 9797143"/>
              <a:gd name="connsiteY4" fmla="*/ 16242 h 394198"/>
              <a:gd name="connsiteX0" fmla="*/ 0 w 9797143"/>
              <a:gd name="connsiteY0" fmla="*/ 352144 h 370811"/>
              <a:gd name="connsiteX1" fmla="*/ 681135 w 9797143"/>
              <a:gd name="connsiteY1" fmla="*/ 370805 h 370811"/>
              <a:gd name="connsiteX2" fmla="*/ 5019869 w 9797143"/>
              <a:gd name="connsiteY2" fmla="*/ 25572 h 370811"/>
              <a:gd name="connsiteX3" fmla="*/ 8574833 w 9797143"/>
              <a:gd name="connsiteY3" fmla="*/ 25572 h 370811"/>
              <a:gd name="connsiteX4" fmla="*/ 9797143 w 9797143"/>
              <a:gd name="connsiteY4" fmla="*/ 16242 h 3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7143" h="370811">
                <a:moveTo>
                  <a:pt x="0" y="352144"/>
                </a:moveTo>
                <a:cubicBezTo>
                  <a:pt x="211494" y="370028"/>
                  <a:pt x="236376" y="369250"/>
                  <a:pt x="681135" y="370805"/>
                </a:cubicBezTo>
                <a:cubicBezTo>
                  <a:pt x="1125894" y="372360"/>
                  <a:pt x="3704253" y="83111"/>
                  <a:pt x="5019869" y="25572"/>
                </a:cubicBezTo>
                <a:cubicBezTo>
                  <a:pt x="6335485" y="-31967"/>
                  <a:pt x="8574833" y="25572"/>
                  <a:pt x="8574833" y="25572"/>
                </a:cubicBezTo>
                <a:lnTo>
                  <a:pt x="9797143" y="162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107F6B3-2582-43EB-B1CD-24D266703585}"/>
              </a:ext>
            </a:extLst>
          </p:cNvPr>
          <p:cNvSpPr/>
          <p:nvPr/>
        </p:nvSpPr>
        <p:spPr>
          <a:xfrm>
            <a:off x="207528" y="4279858"/>
            <a:ext cx="9619862" cy="674697"/>
          </a:xfrm>
          <a:custGeom>
            <a:avLst/>
            <a:gdLst>
              <a:gd name="connsiteX0" fmla="*/ 0 w 9619862"/>
              <a:gd name="connsiteY0" fmla="*/ 674697 h 674697"/>
              <a:gd name="connsiteX1" fmla="*/ 1296956 w 9619862"/>
              <a:gd name="connsiteY1" fmla="*/ 49546 h 674697"/>
              <a:gd name="connsiteX2" fmla="*/ 4870580 w 9619862"/>
              <a:gd name="connsiteY2" fmla="*/ 40215 h 674697"/>
              <a:gd name="connsiteX3" fmla="*/ 8416213 w 9619862"/>
              <a:gd name="connsiteY3" fmla="*/ 40215 h 674697"/>
              <a:gd name="connsiteX4" fmla="*/ 9619862 w 9619862"/>
              <a:gd name="connsiteY4" fmla="*/ 49546 h 67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9862" h="674697">
                <a:moveTo>
                  <a:pt x="0" y="674697"/>
                </a:moveTo>
                <a:cubicBezTo>
                  <a:pt x="242596" y="414995"/>
                  <a:pt x="485193" y="155293"/>
                  <a:pt x="1296956" y="49546"/>
                </a:cubicBezTo>
                <a:cubicBezTo>
                  <a:pt x="2108719" y="-56201"/>
                  <a:pt x="4870580" y="40215"/>
                  <a:pt x="4870580" y="40215"/>
                </a:cubicBezTo>
                <a:lnTo>
                  <a:pt x="8416213" y="40215"/>
                </a:lnTo>
                <a:lnTo>
                  <a:pt x="9619862" y="495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07FA2-0E49-4B30-AF31-6E1050BC1B39}"/>
              </a:ext>
            </a:extLst>
          </p:cNvPr>
          <p:cNvSpPr txBox="1"/>
          <p:nvPr/>
        </p:nvSpPr>
        <p:spPr>
          <a:xfrm>
            <a:off x="395183" y="328320"/>
            <a:ext cx="10590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 a process where a system reaches a final equilibrium</a:t>
            </a:r>
            <a:br>
              <a:rPr lang="en-US" sz="3200" dirty="0"/>
            </a:br>
            <a:r>
              <a:rPr lang="en-US" sz="3200" dirty="0"/>
              <a:t>that can be predicted from the 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F003B7-AF5C-0B76-1071-70E815CD899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F003B7-AF5C-0B76-1071-70E815CD8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921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/>
              <p:nvPr/>
            </p:nvSpPr>
            <p:spPr>
              <a:xfrm>
                <a:off x="1981702" y="1419998"/>
                <a:ext cx="6346417" cy="424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For a deterministic process</a:t>
                </a:r>
              </a:p>
              <a:p>
                <a:pPr algn="ctr"/>
                <a:br>
                  <a:rPr lang="en-US" sz="4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(equal if reversible)</a:t>
                </a:r>
              </a:p>
              <a:p>
                <a:pPr algn="ctr"/>
                <a:r>
                  <a:rPr lang="en-US" sz="4400" dirty="0"/>
                  <a:t>(maximum at equilibrium)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02" y="1419998"/>
                <a:ext cx="6346417" cy="4242123"/>
              </a:xfrm>
              <a:prstGeom prst="rect">
                <a:avLst/>
              </a:prstGeom>
              <a:blipFill>
                <a:blip r:embed="rId2"/>
                <a:stretch>
                  <a:fillRect l="-3458" t="-3017" r="-3554" b="-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183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258C6-BFA9-4CAC-9ACE-CB9B7A6749D7}"/>
              </a:ext>
            </a:extLst>
          </p:cNvPr>
          <p:cNvSpPr txBox="1"/>
          <p:nvPr/>
        </p:nvSpPr>
        <p:spPr>
          <a:xfrm>
            <a:off x="214604" y="305187"/>
            <a:ext cx="11765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Suppose we have a composite of two systems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319DB8-34D5-4808-8E3F-9672091E8F82}"/>
              </a:ext>
            </a:extLst>
          </p:cNvPr>
          <p:cNvGrpSpPr/>
          <p:nvPr/>
        </p:nvGrpSpPr>
        <p:grpSpPr>
          <a:xfrm>
            <a:off x="349698" y="1389724"/>
            <a:ext cx="885379" cy="1482267"/>
            <a:chOff x="1408384" y="1385535"/>
            <a:chExt cx="885379" cy="14822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7D4F8C-FA42-48B1-9D4D-B327BC537696}"/>
                </a:ext>
              </a:extLst>
            </p:cNvPr>
            <p:cNvGrpSpPr/>
            <p:nvPr/>
          </p:nvGrpSpPr>
          <p:grpSpPr>
            <a:xfrm>
              <a:off x="1705935" y="1624923"/>
              <a:ext cx="587828" cy="1242879"/>
              <a:chOff x="1705935" y="1624923"/>
              <a:chExt cx="587828" cy="124287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B1DE010-656C-41BD-B5EB-FACC52D987A0}"/>
                  </a:ext>
                </a:extLst>
              </p:cNvPr>
              <p:cNvSpPr/>
              <p:nvPr/>
            </p:nvSpPr>
            <p:spPr>
              <a:xfrm>
                <a:off x="1705935" y="1624923"/>
                <a:ext cx="587828" cy="1242879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739CA2-0D59-4428-889A-3F8259C29F93}"/>
                  </a:ext>
                </a:extLst>
              </p:cNvPr>
              <p:cNvSpPr/>
              <p:nvPr/>
            </p:nvSpPr>
            <p:spPr>
              <a:xfrm>
                <a:off x="1946978" y="216238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14BF25-27C9-439A-B75F-05F3A2AFE8EC}"/>
                  </a:ext>
                </a:extLst>
              </p:cNvPr>
              <p:cNvSpPr/>
              <p:nvPr/>
            </p:nvSpPr>
            <p:spPr>
              <a:xfrm>
                <a:off x="1957862" y="246570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FCEE20-C430-4B3C-83CB-09243373B513}"/>
                  </a:ext>
                </a:extLst>
              </p:cNvPr>
              <p:cNvSpPr/>
              <p:nvPr/>
            </p:nvSpPr>
            <p:spPr>
              <a:xfrm>
                <a:off x="1942318" y="185528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2B1BC2-852C-45DA-ACEE-E4DCD19AE5A7}"/>
                    </a:ext>
                  </a:extLst>
                </p:cNvPr>
                <p:cNvSpPr txBox="1"/>
                <p:nvPr/>
              </p:nvSpPr>
              <p:spPr>
                <a:xfrm>
                  <a:off x="1408384" y="1385535"/>
                  <a:ext cx="4613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2B1BC2-852C-45DA-ACEE-E4DCD19A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384" y="1385535"/>
                  <a:ext cx="4613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5B7240-5800-4A08-945E-D60470FDBD73}"/>
              </a:ext>
            </a:extLst>
          </p:cNvPr>
          <p:cNvGrpSpPr/>
          <p:nvPr/>
        </p:nvGrpSpPr>
        <p:grpSpPr>
          <a:xfrm>
            <a:off x="289261" y="3394649"/>
            <a:ext cx="973489" cy="789798"/>
            <a:chOff x="3495081" y="2867802"/>
            <a:chExt cx="973489" cy="7897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FE5C54-A400-400B-9E7E-4D630AB6C742}"/>
                </a:ext>
              </a:extLst>
            </p:cNvPr>
            <p:cNvGrpSpPr/>
            <p:nvPr/>
          </p:nvGrpSpPr>
          <p:grpSpPr>
            <a:xfrm>
              <a:off x="3880742" y="3200400"/>
              <a:ext cx="587828" cy="457200"/>
              <a:chOff x="3880742" y="3200400"/>
              <a:chExt cx="587828" cy="4572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100316F-4DB4-460A-8D63-638770073E47}"/>
                  </a:ext>
                </a:extLst>
              </p:cNvPr>
              <p:cNvSpPr/>
              <p:nvPr/>
            </p:nvSpPr>
            <p:spPr>
              <a:xfrm>
                <a:off x="3880742" y="3200400"/>
                <a:ext cx="587828" cy="45720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CB59B23-6502-4754-88E5-9463BC6AD21A}"/>
                  </a:ext>
                </a:extLst>
              </p:cNvPr>
              <p:cNvSpPr/>
              <p:nvPr/>
            </p:nvSpPr>
            <p:spPr>
              <a:xfrm>
                <a:off x="3998157" y="339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BDC1937-AC7B-482C-8828-1E523F43963F}"/>
                  </a:ext>
                </a:extLst>
              </p:cNvPr>
              <p:cNvSpPr/>
              <p:nvPr/>
            </p:nvSpPr>
            <p:spPr>
              <a:xfrm>
                <a:off x="4281183" y="338942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9845D8-0F11-48D9-84A7-FC663A40B252}"/>
                    </a:ext>
                  </a:extLst>
                </p:cNvPr>
                <p:cNvSpPr txBox="1"/>
                <p:nvPr/>
              </p:nvSpPr>
              <p:spPr>
                <a:xfrm>
                  <a:off x="3495081" y="2867802"/>
                  <a:ext cx="466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9845D8-0F11-48D9-84A7-FC663A40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081" y="2867802"/>
                  <a:ext cx="46666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97BFF6-9190-429D-859A-0F6A50101EEB}"/>
              </a:ext>
            </a:extLst>
          </p:cNvPr>
          <p:cNvGrpSpPr/>
          <p:nvPr/>
        </p:nvGrpSpPr>
        <p:grpSpPr>
          <a:xfrm>
            <a:off x="2091398" y="2063479"/>
            <a:ext cx="1401602" cy="1664055"/>
            <a:chOff x="4940330" y="961957"/>
            <a:chExt cx="1401602" cy="16640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816F2A5-4C16-45FE-85AB-D24C94C744A9}"/>
                </a:ext>
              </a:extLst>
            </p:cNvPr>
            <p:cNvGrpSpPr/>
            <p:nvPr/>
          </p:nvGrpSpPr>
          <p:grpSpPr>
            <a:xfrm>
              <a:off x="5292009" y="1383133"/>
              <a:ext cx="698244" cy="1242879"/>
              <a:chOff x="1942319" y="3651215"/>
              <a:chExt cx="698244" cy="124287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F162A2F-E245-4A61-AEEF-64CB5752D75B}"/>
                  </a:ext>
                </a:extLst>
              </p:cNvPr>
              <p:cNvSpPr/>
              <p:nvPr/>
            </p:nvSpPr>
            <p:spPr>
              <a:xfrm>
                <a:off x="1942319" y="3651215"/>
                <a:ext cx="698244" cy="1242879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4F6A71-2E69-4F16-A5A9-899549E4E9AD}"/>
                  </a:ext>
                </a:extLst>
              </p:cNvPr>
              <p:cNvSpPr/>
              <p:nvPr/>
            </p:nvSpPr>
            <p:spPr>
              <a:xfrm>
                <a:off x="2099378" y="4236895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AA4383-86D2-4BA6-9140-A3E3363AD492}"/>
                  </a:ext>
                </a:extLst>
              </p:cNvPr>
              <p:cNvSpPr/>
              <p:nvPr/>
            </p:nvSpPr>
            <p:spPr>
              <a:xfrm>
                <a:off x="2110262" y="454021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D89A90-8479-401E-95B5-2D251D1EED32}"/>
                  </a:ext>
                </a:extLst>
              </p:cNvPr>
              <p:cNvSpPr/>
              <p:nvPr/>
            </p:nvSpPr>
            <p:spPr>
              <a:xfrm>
                <a:off x="2094718" y="392978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97C706-8759-4A0D-8090-80182E7ECC6C}"/>
                  </a:ext>
                </a:extLst>
              </p:cNvPr>
              <p:cNvSpPr/>
              <p:nvPr/>
            </p:nvSpPr>
            <p:spPr>
              <a:xfrm>
                <a:off x="2382404" y="423066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A0C3E7A-6366-47A9-8B01-E3A03A1DD750}"/>
                  </a:ext>
                </a:extLst>
              </p:cNvPr>
              <p:cNvSpPr/>
              <p:nvPr/>
            </p:nvSpPr>
            <p:spPr>
              <a:xfrm>
                <a:off x="2393288" y="453398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2277A97-3A50-4C34-9208-E6EACDD59269}"/>
                  </a:ext>
                </a:extLst>
              </p:cNvPr>
              <p:cNvSpPr/>
              <p:nvPr/>
            </p:nvSpPr>
            <p:spPr>
              <a:xfrm>
                <a:off x="2377744" y="392356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F0477BB-8464-4A18-A1D8-4A0AFE08C4D9}"/>
                    </a:ext>
                  </a:extLst>
                </p:cNvPr>
                <p:cNvSpPr txBox="1"/>
                <p:nvPr/>
              </p:nvSpPr>
              <p:spPr>
                <a:xfrm>
                  <a:off x="4940330" y="961957"/>
                  <a:ext cx="1401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F0477BB-8464-4A18-A1D8-4A0AFE08C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330" y="961957"/>
                  <a:ext cx="140160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473817" y="4539830"/>
            <a:ext cx="4878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State space</a:t>
            </a:r>
            <a:br>
              <a:rPr lang="en-US" sz="3200" dirty="0"/>
            </a:br>
            <a:r>
              <a:rPr lang="en-US" sz="3200" dirty="0"/>
              <a:t>is the product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7552F3-FC56-4DD9-AA65-0393A46734F2}"/>
              </a:ext>
            </a:extLst>
          </p:cNvPr>
          <p:cNvSpPr txBox="1"/>
          <p:nvPr/>
        </p:nvSpPr>
        <p:spPr>
          <a:xfrm>
            <a:off x="4261932" y="4885303"/>
            <a:ext cx="50407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Evolutions, in general, are not the product: there may be correlations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3266A-7F47-4B5A-B6EB-F1B4A31FF392}"/>
              </a:ext>
            </a:extLst>
          </p:cNvPr>
          <p:cNvGrpSpPr/>
          <p:nvPr/>
        </p:nvGrpSpPr>
        <p:grpSpPr>
          <a:xfrm>
            <a:off x="4273389" y="1413349"/>
            <a:ext cx="6236859" cy="3279535"/>
            <a:chOff x="1679454" y="101107"/>
            <a:chExt cx="6236859" cy="327953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EB3B19-893B-42FA-95C9-78F41A756342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C25C18-4270-4DAE-8FCD-7E89F24A65D9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04FA46-15B8-4FE2-A597-1BAFBD9118BF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BB5DAD-7ACB-44C7-A99E-476E56113900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19F6D7-30A0-44AD-A470-8A89FF9A3C8B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640351-FF7A-4ECE-83ED-900343E4C7CE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04961C-C97A-49EF-88E3-39CCE3E9C4FC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F1E263-1CD0-4791-84B4-E770F9D5884B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1EC85-B483-4339-8AF0-7379B6F254B5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/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977218C1-A6C2-4E18-B478-B33610FE9E54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4179DEC5-FF87-46F0-A0AF-2865A417D57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95BE56-DB04-476A-A6CF-109C6145ACA9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ADA47AF3-7C0E-474A-98DF-A8ED5DA84437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770A740F-1989-494E-ADF3-E0DA8710A38C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75D0A6-1821-4EC1-95CA-07BEB426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A99644-9022-411E-978E-A2E5DA14E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EA21D5-00A7-4A59-B7EE-D3BDDEFB1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805CF4B-48F2-4DCC-9DDF-86CC2F57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764E0532-F2F5-43A9-93CD-853DCC62F167}"/>
              </a:ext>
            </a:extLst>
          </p:cNvPr>
          <p:cNvSpPr/>
          <p:nvPr/>
        </p:nvSpPr>
        <p:spPr>
          <a:xfrm>
            <a:off x="1422515" y="2771720"/>
            <a:ext cx="793404" cy="5847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1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829DED-4665-421B-9C21-341E61C0DBE2}"/>
                  </a:ext>
                </a:extLst>
              </p:cNvPr>
              <p:cNvSpPr txBox="1"/>
              <p:nvPr/>
            </p:nvSpPr>
            <p:spPr>
              <a:xfrm>
                <a:off x="501109" y="3469717"/>
                <a:ext cx="55669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pair of evolutions there is an evolution of the composite: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829DED-4665-421B-9C21-341E61C0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9" y="3469717"/>
                <a:ext cx="5566932" cy="707886"/>
              </a:xfrm>
              <a:prstGeom prst="rect">
                <a:avLst/>
              </a:prstGeom>
              <a:blipFill>
                <a:blip r:embed="rId2"/>
                <a:stretch>
                  <a:fillRect l="-109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292F740-5B5E-428B-84ED-62E709B19BE9}"/>
                  </a:ext>
                </a:extLst>
              </p:cNvPr>
              <p:cNvSpPr txBox="1"/>
              <p:nvPr/>
            </p:nvSpPr>
            <p:spPr>
              <a:xfrm>
                <a:off x="505341" y="2707502"/>
                <a:ext cx="50210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pair of states there is a state for the composite system: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)=#(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)#(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292F740-5B5E-428B-84ED-62E709B19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1" y="2707502"/>
                <a:ext cx="5021037" cy="707886"/>
              </a:xfrm>
              <a:prstGeom prst="rect">
                <a:avLst/>
              </a:prstGeom>
              <a:blipFill>
                <a:blip r:embed="rId3"/>
                <a:stretch>
                  <a:fillRect l="-133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296283" y="464731"/>
            <a:ext cx="60248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If the systems are independent, the evolution of one does not constrain the evolution of the other: all pairs are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/>
              <p:nvPr/>
            </p:nvSpPr>
            <p:spPr>
              <a:xfrm>
                <a:off x="214604" y="5386941"/>
                <a:ext cx="902283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is additive for independent systems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5386941"/>
                <a:ext cx="9022838" cy="1077218"/>
              </a:xfrm>
              <a:prstGeom prst="rect">
                <a:avLst/>
              </a:prstGeom>
              <a:blipFill>
                <a:blip r:embed="rId4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3266A-7F47-4B5A-B6EB-F1B4A31FF392}"/>
              </a:ext>
            </a:extLst>
          </p:cNvPr>
          <p:cNvGrpSpPr/>
          <p:nvPr/>
        </p:nvGrpSpPr>
        <p:grpSpPr>
          <a:xfrm>
            <a:off x="6702042" y="190124"/>
            <a:ext cx="5265371" cy="3841734"/>
            <a:chOff x="1679454" y="-461092"/>
            <a:chExt cx="5265371" cy="38417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EB3B19-893B-42FA-95C9-78F41A756342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C25C18-4270-4DAE-8FCD-7E89F24A65D9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04FA46-15B8-4FE2-A597-1BAFBD9118BF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BB5DAD-7ACB-44C7-A99E-476E56113900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19F6D7-30A0-44AD-A470-8A89FF9A3C8B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640351-FF7A-4ECE-83ED-900343E4C7CE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B62046-1025-4924-BE8D-C5DB115DD1A8}"/>
                </a:ext>
              </a:extLst>
            </p:cNvPr>
            <p:cNvSpPr/>
            <p:nvPr/>
          </p:nvSpPr>
          <p:spPr>
            <a:xfrm>
              <a:off x="3908046" y="1071197"/>
              <a:ext cx="580427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04961C-C97A-49EF-88E3-39CCE3E9C4FC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B84B772-0FF9-40F6-BEA3-3217D47A7D8C}"/>
                </a:ext>
              </a:extLst>
            </p:cNvPr>
            <p:cNvSpPr/>
            <p:nvPr/>
          </p:nvSpPr>
          <p:spPr>
            <a:xfrm>
              <a:off x="3908047" y="1557505"/>
              <a:ext cx="587328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F1E263-1CD0-4791-84B4-E770F9D5884B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666BFC-0B8A-4D67-8896-D983C699D776}"/>
                </a:ext>
              </a:extLst>
            </p:cNvPr>
            <p:cNvSpPr/>
            <p:nvPr/>
          </p:nvSpPr>
          <p:spPr>
            <a:xfrm>
              <a:off x="4926515" y="464532"/>
              <a:ext cx="255153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934D5A-72BA-4CA1-A713-07FCA1737A2C}"/>
                </a:ext>
              </a:extLst>
            </p:cNvPr>
            <p:cNvSpPr/>
            <p:nvPr/>
          </p:nvSpPr>
          <p:spPr>
            <a:xfrm>
              <a:off x="4939704" y="1557505"/>
              <a:ext cx="255153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5C78B15-8EBA-4FA1-B2F3-8279C741E3BA}"/>
                </a:ext>
              </a:extLst>
            </p:cNvPr>
            <p:cNvSpPr/>
            <p:nvPr/>
          </p:nvSpPr>
          <p:spPr>
            <a:xfrm flipH="1">
              <a:off x="5713266" y="1153259"/>
              <a:ext cx="349803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99035F-749C-47F5-A2EA-4A2B7E52A31A}"/>
                </a:ext>
              </a:extLst>
            </p:cNvPr>
            <p:cNvSpPr/>
            <p:nvPr/>
          </p:nvSpPr>
          <p:spPr>
            <a:xfrm flipH="1">
              <a:off x="5695920" y="546594"/>
              <a:ext cx="353962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1EC85-B483-4339-8AF0-7379B6F254B5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/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977218C1-A6C2-4E18-B478-B33610FE9E54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4179DEC5-FF87-46F0-A0AF-2865A417D57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95BE56-DB04-476A-A6CF-109C6145ACA9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ADA47AF3-7C0E-474A-98DF-A8ED5DA84437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770A740F-1989-494E-ADF3-E0DA8710A38C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75D0A6-1821-4EC1-95CA-07BEB426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A99644-9022-411E-978E-A2E5DA14E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EA21D5-00A7-4A59-B7EE-D3BDDEFB1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805CF4B-48F2-4DCC-9DDF-86CC2F57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257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/>
              <p:nvPr/>
            </p:nvSpPr>
            <p:spPr>
              <a:xfrm>
                <a:off x="289246" y="665655"/>
                <a:ext cx="898824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Define the process entropy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r>
                  <a:rPr lang="en-US" sz="3200" dirty="0"/>
                  <a:t>The log of the count of evolutions per state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6" y="665655"/>
                <a:ext cx="8988243" cy="1077218"/>
              </a:xfrm>
              <a:prstGeom prst="rect">
                <a:avLst/>
              </a:prstGeom>
              <a:blipFill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0DC69E-CA39-44B5-B58F-A6756FA5071A}"/>
                  </a:ext>
                </a:extLst>
              </p:cNvPr>
              <p:cNvSpPr txBox="1"/>
              <p:nvPr/>
            </p:nvSpPr>
            <p:spPr>
              <a:xfrm>
                <a:off x="283028" y="2167167"/>
                <a:ext cx="898824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It is additive for independent systems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0DC69E-CA39-44B5-B58F-A6756FA50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2167167"/>
                <a:ext cx="8988242" cy="1077218"/>
              </a:xfrm>
              <a:prstGeom prst="rect">
                <a:avLst/>
              </a:prstGeom>
              <a:blipFill>
                <a:blip r:embed="rId3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E23D3C-1A07-4773-84FA-7542416DBC7D}"/>
                  </a:ext>
                </a:extLst>
              </p:cNvPr>
              <p:cNvSpPr txBox="1"/>
              <p:nvPr/>
            </p:nvSpPr>
            <p:spPr>
              <a:xfrm>
                <a:off x="289248" y="3668680"/>
                <a:ext cx="8988241" cy="212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For a deterministic process</a:t>
                </a:r>
                <a:endParaRPr lang="en-US" sz="32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(equal if reversible)</a:t>
                </a:r>
              </a:p>
              <a:p>
                <a:pPr algn="ctr"/>
                <a:r>
                  <a:rPr lang="en-US" sz="3200" dirty="0"/>
                  <a:t>(maximum at equilibrium)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E23D3C-1A07-4773-84FA-7542416D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8" y="3668680"/>
                <a:ext cx="8988241" cy="2125518"/>
              </a:xfrm>
              <a:prstGeom prst="rect">
                <a:avLst/>
              </a:prstGeom>
              <a:blipFill>
                <a:blip r:embed="rId4"/>
                <a:stretch>
                  <a:fillRect t="-3448" b="-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14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55FAD7A-FFD2-494A-9FE6-F37FF45F7B60}"/>
              </a:ext>
            </a:extLst>
          </p:cNvPr>
          <p:cNvSpPr/>
          <p:nvPr/>
        </p:nvSpPr>
        <p:spPr>
          <a:xfrm>
            <a:off x="9142223" y="365125"/>
            <a:ext cx="1172028" cy="1461517"/>
          </a:xfrm>
          <a:custGeom>
            <a:avLst/>
            <a:gdLst>
              <a:gd name="connsiteX0" fmla="*/ 539105 w 1172028"/>
              <a:gd name="connsiteY0" fmla="*/ 35942 h 1461517"/>
              <a:gd name="connsiteX1" fmla="*/ 180886 w 1172028"/>
              <a:gd name="connsiteY1" fmla="*/ 309319 h 1461517"/>
              <a:gd name="connsiteX2" fmla="*/ 435410 w 1172028"/>
              <a:gd name="connsiteY2" fmla="*/ 799513 h 1461517"/>
              <a:gd name="connsiteX3" fmla="*/ 1777 w 1172028"/>
              <a:gd name="connsiteY3" fmla="*/ 1195439 h 1461517"/>
              <a:gd name="connsiteX4" fmla="*/ 633373 w 1172028"/>
              <a:gd name="connsiteY4" fmla="*/ 1459389 h 1461517"/>
              <a:gd name="connsiteX5" fmla="*/ 1170701 w 1172028"/>
              <a:gd name="connsiteY5" fmla="*/ 1054037 h 1461517"/>
              <a:gd name="connsiteX6" fmla="*/ 793629 w 1172028"/>
              <a:gd name="connsiteY6" fmla="*/ 422441 h 1461517"/>
              <a:gd name="connsiteX7" fmla="*/ 1057579 w 1172028"/>
              <a:gd name="connsiteY7" fmla="*/ 45369 h 1461517"/>
              <a:gd name="connsiteX8" fmla="*/ 539105 w 1172028"/>
              <a:gd name="connsiteY8" fmla="*/ 35942 h 14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28" h="1461517">
                <a:moveTo>
                  <a:pt x="539105" y="35942"/>
                </a:moveTo>
                <a:cubicBezTo>
                  <a:pt x="392990" y="79934"/>
                  <a:pt x="198168" y="182057"/>
                  <a:pt x="180886" y="309319"/>
                </a:cubicBezTo>
                <a:cubicBezTo>
                  <a:pt x="163604" y="436581"/>
                  <a:pt x="465261" y="651826"/>
                  <a:pt x="435410" y="799513"/>
                </a:cubicBezTo>
                <a:cubicBezTo>
                  <a:pt x="405559" y="947200"/>
                  <a:pt x="-31217" y="1085460"/>
                  <a:pt x="1777" y="1195439"/>
                </a:cubicBezTo>
                <a:cubicBezTo>
                  <a:pt x="34771" y="1305418"/>
                  <a:pt x="438552" y="1482956"/>
                  <a:pt x="633373" y="1459389"/>
                </a:cubicBezTo>
                <a:cubicBezTo>
                  <a:pt x="828194" y="1435822"/>
                  <a:pt x="1143992" y="1226862"/>
                  <a:pt x="1170701" y="1054037"/>
                </a:cubicBezTo>
                <a:cubicBezTo>
                  <a:pt x="1197410" y="881212"/>
                  <a:pt x="812483" y="590552"/>
                  <a:pt x="793629" y="422441"/>
                </a:cubicBezTo>
                <a:cubicBezTo>
                  <a:pt x="774775" y="254330"/>
                  <a:pt x="1096858" y="109786"/>
                  <a:pt x="1057579" y="45369"/>
                </a:cubicBezTo>
                <a:cubicBezTo>
                  <a:pt x="1018301" y="-19048"/>
                  <a:pt x="685220" y="-8050"/>
                  <a:pt x="539105" y="35942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830526-B591-4251-BD10-A6AF6526DD71}"/>
              </a:ext>
            </a:extLst>
          </p:cNvPr>
          <p:cNvSpPr/>
          <p:nvPr/>
        </p:nvSpPr>
        <p:spPr>
          <a:xfrm>
            <a:off x="10701547" y="838036"/>
            <a:ext cx="1172028" cy="1461517"/>
          </a:xfrm>
          <a:custGeom>
            <a:avLst/>
            <a:gdLst>
              <a:gd name="connsiteX0" fmla="*/ 539105 w 1172028"/>
              <a:gd name="connsiteY0" fmla="*/ 35942 h 1461517"/>
              <a:gd name="connsiteX1" fmla="*/ 180886 w 1172028"/>
              <a:gd name="connsiteY1" fmla="*/ 309319 h 1461517"/>
              <a:gd name="connsiteX2" fmla="*/ 435410 w 1172028"/>
              <a:gd name="connsiteY2" fmla="*/ 799513 h 1461517"/>
              <a:gd name="connsiteX3" fmla="*/ 1777 w 1172028"/>
              <a:gd name="connsiteY3" fmla="*/ 1195439 h 1461517"/>
              <a:gd name="connsiteX4" fmla="*/ 633373 w 1172028"/>
              <a:gd name="connsiteY4" fmla="*/ 1459389 h 1461517"/>
              <a:gd name="connsiteX5" fmla="*/ 1170701 w 1172028"/>
              <a:gd name="connsiteY5" fmla="*/ 1054037 h 1461517"/>
              <a:gd name="connsiteX6" fmla="*/ 793629 w 1172028"/>
              <a:gd name="connsiteY6" fmla="*/ 422441 h 1461517"/>
              <a:gd name="connsiteX7" fmla="*/ 1057579 w 1172028"/>
              <a:gd name="connsiteY7" fmla="*/ 45369 h 1461517"/>
              <a:gd name="connsiteX8" fmla="*/ 539105 w 1172028"/>
              <a:gd name="connsiteY8" fmla="*/ 35942 h 146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28" h="1461517">
                <a:moveTo>
                  <a:pt x="539105" y="35942"/>
                </a:moveTo>
                <a:cubicBezTo>
                  <a:pt x="392990" y="79934"/>
                  <a:pt x="198168" y="182057"/>
                  <a:pt x="180886" y="309319"/>
                </a:cubicBezTo>
                <a:cubicBezTo>
                  <a:pt x="163604" y="436581"/>
                  <a:pt x="465261" y="651826"/>
                  <a:pt x="435410" y="799513"/>
                </a:cubicBezTo>
                <a:cubicBezTo>
                  <a:pt x="405559" y="947200"/>
                  <a:pt x="-31217" y="1085460"/>
                  <a:pt x="1777" y="1195439"/>
                </a:cubicBezTo>
                <a:cubicBezTo>
                  <a:pt x="34771" y="1305418"/>
                  <a:pt x="438552" y="1482956"/>
                  <a:pt x="633373" y="1459389"/>
                </a:cubicBezTo>
                <a:cubicBezTo>
                  <a:pt x="828194" y="1435822"/>
                  <a:pt x="1143992" y="1226862"/>
                  <a:pt x="1170701" y="1054037"/>
                </a:cubicBezTo>
                <a:cubicBezTo>
                  <a:pt x="1197410" y="881212"/>
                  <a:pt x="812483" y="590552"/>
                  <a:pt x="793629" y="422441"/>
                </a:cubicBezTo>
                <a:cubicBezTo>
                  <a:pt x="774775" y="254330"/>
                  <a:pt x="1096858" y="109786"/>
                  <a:pt x="1057579" y="45369"/>
                </a:cubicBezTo>
                <a:cubicBezTo>
                  <a:pt x="1018301" y="-19048"/>
                  <a:pt x="685220" y="-8050"/>
                  <a:pt x="539105" y="35942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2D1F45-549F-4624-A1D1-7B3EB2E8CDE1}"/>
              </a:ext>
            </a:extLst>
          </p:cNvPr>
          <p:cNvSpPr/>
          <p:nvPr/>
        </p:nvSpPr>
        <p:spPr>
          <a:xfrm>
            <a:off x="9841584" y="1150070"/>
            <a:ext cx="1291472" cy="810705"/>
          </a:xfrm>
          <a:custGeom>
            <a:avLst/>
            <a:gdLst>
              <a:gd name="connsiteX0" fmla="*/ 0 w 1291472"/>
              <a:gd name="connsiteY0" fmla="*/ 0 h 810705"/>
              <a:gd name="connsiteX1" fmla="*/ 461913 w 1291472"/>
              <a:gd name="connsiteY1" fmla="*/ 509048 h 810705"/>
              <a:gd name="connsiteX2" fmla="*/ 933253 w 1291472"/>
              <a:gd name="connsiteY2" fmla="*/ 546755 h 810705"/>
              <a:gd name="connsiteX3" fmla="*/ 1291472 w 1291472"/>
              <a:gd name="connsiteY3" fmla="*/ 810705 h 8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472" h="810705">
                <a:moveTo>
                  <a:pt x="0" y="0"/>
                </a:moveTo>
                <a:cubicBezTo>
                  <a:pt x="153185" y="208961"/>
                  <a:pt x="306371" y="417922"/>
                  <a:pt x="461913" y="509048"/>
                </a:cubicBezTo>
                <a:cubicBezTo>
                  <a:pt x="617455" y="600174"/>
                  <a:pt x="794993" y="496479"/>
                  <a:pt x="933253" y="546755"/>
                </a:cubicBezTo>
                <a:cubicBezTo>
                  <a:pt x="1071513" y="597031"/>
                  <a:pt x="1181492" y="703868"/>
                  <a:pt x="1291472" y="810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DBC52D-2FBA-4CE1-938E-E576B7B5E3D8}"/>
              </a:ext>
            </a:extLst>
          </p:cNvPr>
          <p:cNvSpPr/>
          <p:nvPr/>
        </p:nvSpPr>
        <p:spPr>
          <a:xfrm>
            <a:off x="9577633" y="1290014"/>
            <a:ext cx="1649691" cy="293689"/>
          </a:xfrm>
          <a:custGeom>
            <a:avLst/>
            <a:gdLst>
              <a:gd name="connsiteX0" fmla="*/ 0 w 1649691"/>
              <a:gd name="connsiteY0" fmla="*/ 293689 h 293689"/>
              <a:gd name="connsiteX1" fmla="*/ 772998 w 1649691"/>
              <a:gd name="connsiteY1" fmla="*/ 1458 h 293689"/>
              <a:gd name="connsiteX2" fmla="*/ 1291472 w 1649691"/>
              <a:gd name="connsiteY2" fmla="*/ 180567 h 293689"/>
              <a:gd name="connsiteX3" fmla="*/ 1649691 w 1649691"/>
              <a:gd name="connsiteY3" fmla="*/ 171141 h 29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691" h="293689">
                <a:moveTo>
                  <a:pt x="0" y="293689"/>
                </a:moveTo>
                <a:cubicBezTo>
                  <a:pt x="278876" y="157000"/>
                  <a:pt x="557753" y="20312"/>
                  <a:pt x="772998" y="1458"/>
                </a:cubicBezTo>
                <a:cubicBezTo>
                  <a:pt x="988243" y="-17396"/>
                  <a:pt x="1145357" y="152287"/>
                  <a:pt x="1291472" y="180567"/>
                </a:cubicBezTo>
                <a:cubicBezTo>
                  <a:pt x="1437587" y="208847"/>
                  <a:pt x="1543639" y="189994"/>
                  <a:pt x="1649691" y="1711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F9B4BC-00D5-4F6E-84A9-142C187AB792}"/>
              </a:ext>
            </a:extLst>
          </p:cNvPr>
          <p:cNvSpPr/>
          <p:nvPr/>
        </p:nvSpPr>
        <p:spPr>
          <a:xfrm>
            <a:off x="9822730" y="565608"/>
            <a:ext cx="1508289" cy="612743"/>
          </a:xfrm>
          <a:custGeom>
            <a:avLst/>
            <a:gdLst>
              <a:gd name="connsiteX0" fmla="*/ 0 w 1508289"/>
              <a:gd name="connsiteY0" fmla="*/ 0 h 612743"/>
              <a:gd name="connsiteX1" fmla="*/ 518474 w 1508289"/>
              <a:gd name="connsiteY1" fmla="*/ 433633 h 612743"/>
              <a:gd name="connsiteX2" fmla="*/ 952107 w 1508289"/>
              <a:gd name="connsiteY2" fmla="*/ 367646 h 612743"/>
              <a:gd name="connsiteX3" fmla="*/ 1508289 w 1508289"/>
              <a:gd name="connsiteY3" fmla="*/ 612743 h 61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289" h="612743">
                <a:moveTo>
                  <a:pt x="0" y="0"/>
                </a:moveTo>
                <a:cubicBezTo>
                  <a:pt x="179895" y="186179"/>
                  <a:pt x="359790" y="372359"/>
                  <a:pt x="518474" y="433633"/>
                </a:cubicBezTo>
                <a:cubicBezTo>
                  <a:pt x="677158" y="494907"/>
                  <a:pt x="787138" y="337794"/>
                  <a:pt x="952107" y="367646"/>
                </a:cubicBezTo>
                <a:cubicBezTo>
                  <a:pt x="1117076" y="397498"/>
                  <a:pt x="1312682" y="505120"/>
                  <a:pt x="1508289" y="6127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477237-38C6-4BF0-BA5D-09397C142E04}"/>
              </a:ext>
            </a:extLst>
          </p:cNvPr>
          <p:cNvSpPr/>
          <p:nvPr/>
        </p:nvSpPr>
        <p:spPr>
          <a:xfrm>
            <a:off x="9473938" y="716437"/>
            <a:ext cx="2007909" cy="1084083"/>
          </a:xfrm>
          <a:custGeom>
            <a:avLst/>
            <a:gdLst>
              <a:gd name="connsiteX0" fmla="*/ 0 w 2007909"/>
              <a:gd name="connsiteY0" fmla="*/ 0 h 1084083"/>
              <a:gd name="connsiteX1" fmla="*/ 641023 w 2007909"/>
              <a:gd name="connsiteY1" fmla="*/ 443060 h 1084083"/>
              <a:gd name="connsiteX2" fmla="*/ 1329180 w 2007909"/>
              <a:gd name="connsiteY2" fmla="*/ 499621 h 1084083"/>
              <a:gd name="connsiteX3" fmla="*/ 2007909 w 2007909"/>
              <a:gd name="connsiteY3" fmla="*/ 1084083 h 10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7909" h="1084083">
                <a:moveTo>
                  <a:pt x="0" y="0"/>
                </a:moveTo>
                <a:cubicBezTo>
                  <a:pt x="209746" y="179895"/>
                  <a:pt x="419493" y="359790"/>
                  <a:pt x="641023" y="443060"/>
                </a:cubicBezTo>
                <a:cubicBezTo>
                  <a:pt x="862553" y="526330"/>
                  <a:pt x="1101366" y="392784"/>
                  <a:pt x="1329180" y="499621"/>
                </a:cubicBezTo>
                <a:cubicBezTo>
                  <a:pt x="1556994" y="606458"/>
                  <a:pt x="1782451" y="845270"/>
                  <a:pt x="2007909" y="10840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CB829-17A8-C7C6-B3CC-67B5A83B0AD6}"/>
              </a:ext>
            </a:extLst>
          </p:cNvPr>
          <p:cNvSpPr txBox="1"/>
          <p:nvPr/>
        </p:nvSpPr>
        <p:spPr>
          <a:xfrm>
            <a:off x="318425" y="156606"/>
            <a:ext cx="8763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Recover fundamental postulate of statistical mechanics</a:t>
            </a:r>
            <a:br>
              <a:rPr lang="en-US" sz="4000" dirty="0"/>
            </a:br>
            <a:r>
              <a:rPr lang="en-US" sz="2800" dirty="0"/>
              <a:t>(entropy is the logarithm of the count of microstates)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F18EC-5286-0E87-8933-6530003F2053}"/>
              </a:ext>
            </a:extLst>
          </p:cNvPr>
          <p:cNvSpPr txBox="1"/>
          <p:nvPr/>
        </p:nvSpPr>
        <p:spPr>
          <a:xfrm>
            <a:off x="647423" y="2669777"/>
            <a:ext cx="875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Suppose process deterministic and reversible at microscale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F15984-9541-8D1A-E9B1-B377E66826CF}"/>
                  </a:ext>
                </a:extLst>
              </p:cNvPr>
              <p:cNvSpPr txBox="1"/>
              <p:nvPr/>
            </p:nvSpPr>
            <p:spPr>
              <a:xfrm>
                <a:off x="647423" y="3192997"/>
                <a:ext cx="5964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States and evolutions are one-to-one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F15984-9541-8D1A-E9B1-B377E6682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3" y="3192997"/>
                <a:ext cx="5964261" cy="523220"/>
              </a:xfrm>
              <a:prstGeom prst="rect">
                <a:avLst/>
              </a:prstGeom>
              <a:blipFill>
                <a:blip r:embed="rId2"/>
                <a:stretch>
                  <a:fillRect t="-11628" r="-10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3E9801-53B5-48B0-A3C1-441C15263FEC}"/>
                  </a:ext>
                </a:extLst>
              </p:cNvPr>
              <p:cNvSpPr txBox="1"/>
              <p:nvPr/>
            </p:nvSpPr>
            <p:spPr>
              <a:xfrm>
                <a:off x="647422" y="3716217"/>
                <a:ext cx="7525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Count of microstates equals count of evolutions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3E9801-53B5-48B0-A3C1-441C1526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2" y="3716217"/>
                <a:ext cx="7525650" cy="523220"/>
              </a:xfrm>
              <a:prstGeom prst="rect">
                <a:avLst/>
              </a:prstGeom>
              <a:blipFill>
                <a:blip r:embed="rId3"/>
                <a:stretch>
                  <a:fillRect t="-11765" r="-56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B5657E-FABE-E7AF-69AE-D3C0C925803A}"/>
                  </a:ext>
                </a:extLst>
              </p:cNvPr>
              <p:cNvSpPr txBox="1"/>
              <p:nvPr/>
            </p:nvSpPr>
            <p:spPr>
              <a:xfrm>
                <a:off x="647422" y="4239437"/>
                <a:ext cx="8090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Entropy is the logarithm of the count of microstates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B5657E-FABE-E7AF-69AE-D3C0C925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2" y="4239437"/>
                <a:ext cx="8090420" cy="523220"/>
              </a:xfrm>
              <a:prstGeom prst="rect">
                <a:avLst/>
              </a:prstGeom>
              <a:blipFill>
                <a:blip r:embed="rId4"/>
                <a:stretch>
                  <a:fillRect t="-10465" r="-45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850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7040F4-2770-4734-BB62-4F1B6D36BBC7}"/>
              </a:ext>
            </a:extLst>
          </p:cNvPr>
          <p:cNvGrpSpPr/>
          <p:nvPr/>
        </p:nvGrpSpPr>
        <p:grpSpPr>
          <a:xfrm>
            <a:off x="7493804" y="1005044"/>
            <a:ext cx="4340630" cy="1641162"/>
            <a:chOff x="665003" y="2291703"/>
            <a:chExt cx="7458656" cy="282006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9C0500E-05F7-476A-93C5-62FB39953819}"/>
                </a:ext>
              </a:extLst>
            </p:cNvPr>
            <p:cNvSpPr/>
            <p:nvPr/>
          </p:nvSpPr>
          <p:spPr>
            <a:xfrm>
              <a:off x="665003" y="2304405"/>
              <a:ext cx="4809775" cy="280736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lgDash"/>
            </a:ln>
            <a:scene3d>
              <a:camera prst="isometricRightUp">
                <a:rot lat="1200000" lon="1889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E051B0-19A3-4215-8378-52A1555A499E}"/>
                </a:ext>
              </a:extLst>
            </p:cNvPr>
            <p:cNvSpPr/>
            <p:nvPr/>
          </p:nvSpPr>
          <p:spPr>
            <a:xfrm>
              <a:off x="7787161" y="4105910"/>
              <a:ext cx="336498" cy="22931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lgDash"/>
            </a:ln>
            <a:scene3d>
              <a:camera prst="isometricRightUp">
                <a:rot lat="1200000" lon="1889999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B58F3-211A-4830-9BB7-D32524A81E5E}"/>
                </a:ext>
              </a:extLst>
            </p:cNvPr>
            <p:cNvSpPr/>
            <p:nvPr/>
          </p:nvSpPr>
          <p:spPr>
            <a:xfrm>
              <a:off x="1361211" y="3023611"/>
              <a:ext cx="6553602" cy="1489148"/>
            </a:xfrm>
            <a:custGeom>
              <a:avLst/>
              <a:gdLst>
                <a:gd name="connsiteX0" fmla="*/ 0 w 9093200"/>
                <a:gd name="connsiteY0" fmla="*/ 1758150 h 2014037"/>
                <a:gd name="connsiteX1" fmla="*/ 2702560 w 9093200"/>
                <a:gd name="connsiteY1" fmla="*/ 61430 h 2014037"/>
                <a:gd name="connsiteX2" fmla="*/ 5638800 w 9093200"/>
                <a:gd name="connsiteY2" fmla="*/ 518630 h 2014037"/>
                <a:gd name="connsiteX3" fmla="*/ 5425440 w 9093200"/>
                <a:gd name="connsiteY3" fmla="*/ 1910550 h 2014037"/>
                <a:gd name="connsiteX4" fmla="*/ 3992880 w 9093200"/>
                <a:gd name="connsiteY4" fmla="*/ 1463510 h 2014037"/>
                <a:gd name="connsiteX5" fmla="*/ 6725920 w 9093200"/>
                <a:gd name="connsiteY5" fmla="*/ 610070 h 2014037"/>
                <a:gd name="connsiteX6" fmla="*/ 8016240 w 9093200"/>
                <a:gd name="connsiteY6" fmla="*/ 1382230 h 2014037"/>
                <a:gd name="connsiteX7" fmla="*/ 7061200 w 9093200"/>
                <a:gd name="connsiteY7" fmla="*/ 2012150 h 2014037"/>
                <a:gd name="connsiteX8" fmla="*/ 7345680 w 9093200"/>
                <a:gd name="connsiteY8" fmla="*/ 1179030 h 2014037"/>
                <a:gd name="connsiteX9" fmla="*/ 8839200 w 9093200"/>
                <a:gd name="connsiteY9" fmla="*/ 1392390 h 2014037"/>
                <a:gd name="connsiteX10" fmla="*/ 8717280 w 9093200"/>
                <a:gd name="connsiteY10" fmla="*/ 1727670 h 2014037"/>
                <a:gd name="connsiteX11" fmla="*/ 8595360 w 9093200"/>
                <a:gd name="connsiteY11" fmla="*/ 1554950 h 2014037"/>
                <a:gd name="connsiteX12" fmla="*/ 9093200 w 9093200"/>
                <a:gd name="connsiteY12" fmla="*/ 1514310 h 2014037"/>
                <a:gd name="connsiteX0" fmla="*/ 0 w 9093200"/>
                <a:gd name="connsiteY0" fmla="*/ 1758150 h 2014037"/>
                <a:gd name="connsiteX1" fmla="*/ 2702560 w 9093200"/>
                <a:gd name="connsiteY1" fmla="*/ 61430 h 2014037"/>
                <a:gd name="connsiteX2" fmla="*/ 5638800 w 9093200"/>
                <a:gd name="connsiteY2" fmla="*/ 518630 h 2014037"/>
                <a:gd name="connsiteX3" fmla="*/ 5425440 w 9093200"/>
                <a:gd name="connsiteY3" fmla="*/ 1910550 h 2014037"/>
                <a:gd name="connsiteX4" fmla="*/ 3992880 w 9093200"/>
                <a:gd name="connsiteY4" fmla="*/ 1463510 h 2014037"/>
                <a:gd name="connsiteX5" fmla="*/ 6725920 w 9093200"/>
                <a:gd name="connsiteY5" fmla="*/ 610070 h 2014037"/>
                <a:gd name="connsiteX6" fmla="*/ 8016240 w 9093200"/>
                <a:gd name="connsiteY6" fmla="*/ 1382230 h 2014037"/>
                <a:gd name="connsiteX7" fmla="*/ 7061200 w 9093200"/>
                <a:gd name="connsiteY7" fmla="*/ 2012150 h 2014037"/>
                <a:gd name="connsiteX8" fmla="*/ 7345680 w 9093200"/>
                <a:gd name="connsiteY8" fmla="*/ 1179030 h 2014037"/>
                <a:gd name="connsiteX9" fmla="*/ 8839200 w 9093200"/>
                <a:gd name="connsiteY9" fmla="*/ 1392390 h 2014037"/>
                <a:gd name="connsiteX10" fmla="*/ 8717280 w 9093200"/>
                <a:gd name="connsiteY10" fmla="*/ 1727670 h 2014037"/>
                <a:gd name="connsiteX11" fmla="*/ 8595360 w 9093200"/>
                <a:gd name="connsiteY11" fmla="*/ 1554950 h 2014037"/>
                <a:gd name="connsiteX12" fmla="*/ 9093200 w 9093200"/>
                <a:gd name="connsiteY12" fmla="*/ 1514310 h 2014037"/>
                <a:gd name="connsiteX0" fmla="*/ 0 w 9093200"/>
                <a:gd name="connsiteY0" fmla="*/ 1758150 h 2034766"/>
                <a:gd name="connsiteX1" fmla="*/ 2702560 w 9093200"/>
                <a:gd name="connsiteY1" fmla="*/ 61430 h 2034766"/>
                <a:gd name="connsiteX2" fmla="*/ 5638800 w 9093200"/>
                <a:gd name="connsiteY2" fmla="*/ 518630 h 2034766"/>
                <a:gd name="connsiteX3" fmla="*/ 5425440 w 9093200"/>
                <a:gd name="connsiteY3" fmla="*/ 1910550 h 2034766"/>
                <a:gd name="connsiteX4" fmla="*/ 3992880 w 9093200"/>
                <a:gd name="connsiteY4" fmla="*/ 1463510 h 2034766"/>
                <a:gd name="connsiteX5" fmla="*/ 6725920 w 9093200"/>
                <a:gd name="connsiteY5" fmla="*/ 610070 h 2034766"/>
                <a:gd name="connsiteX6" fmla="*/ 8016240 w 9093200"/>
                <a:gd name="connsiteY6" fmla="*/ 1382230 h 2034766"/>
                <a:gd name="connsiteX7" fmla="*/ 7061200 w 9093200"/>
                <a:gd name="connsiteY7" fmla="*/ 2012150 h 2034766"/>
                <a:gd name="connsiteX8" fmla="*/ 7345680 w 9093200"/>
                <a:gd name="connsiteY8" fmla="*/ 1179030 h 2034766"/>
                <a:gd name="connsiteX9" fmla="*/ 8839200 w 9093200"/>
                <a:gd name="connsiteY9" fmla="*/ 1392390 h 2034766"/>
                <a:gd name="connsiteX10" fmla="*/ 8717280 w 9093200"/>
                <a:gd name="connsiteY10" fmla="*/ 1727670 h 2034766"/>
                <a:gd name="connsiteX11" fmla="*/ 8595360 w 9093200"/>
                <a:gd name="connsiteY11" fmla="*/ 1554950 h 2034766"/>
                <a:gd name="connsiteX12" fmla="*/ 9093200 w 9093200"/>
                <a:gd name="connsiteY12" fmla="*/ 1514310 h 2034766"/>
                <a:gd name="connsiteX0" fmla="*/ 0 w 9093200"/>
                <a:gd name="connsiteY0" fmla="*/ 1758150 h 2034766"/>
                <a:gd name="connsiteX1" fmla="*/ 2702560 w 9093200"/>
                <a:gd name="connsiteY1" fmla="*/ 61430 h 2034766"/>
                <a:gd name="connsiteX2" fmla="*/ 5638800 w 9093200"/>
                <a:gd name="connsiteY2" fmla="*/ 518630 h 2034766"/>
                <a:gd name="connsiteX3" fmla="*/ 5425440 w 9093200"/>
                <a:gd name="connsiteY3" fmla="*/ 1910550 h 2034766"/>
                <a:gd name="connsiteX4" fmla="*/ 3992880 w 9093200"/>
                <a:gd name="connsiteY4" fmla="*/ 1463510 h 2034766"/>
                <a:gd name="connsiteX5" fmla="*/ 6725920 w 9093200"/>
                <a:gd name="connsiteY5" fmla="*/ 610070 h 2034766"/>
                <a:gd name="connsiteX6" fmla="*/ 8016240 w 9093200"/>
                <a:gd name="connsiteY6" fmla="*/ 1382230 h 2034766"/>
                <a:gd name="connsiteX7" fmla="*/ 7061200 w 9093200"/>
                <a:gd name="connsiteY7" fmla="*/ 2012150 h 2034766"/>
                <a:gd name="connsiteX8" fmla="*/ 7345680 w 9093200"/>
                <a:gd name="connsiteY8" fmla="*/ 1179030 h 2034766"/>
                <a:gd name="connsiteX9" fmla="*/ 8839200 w 9093200"/>
                <a:gd name="connsiteY9" fmla="*/ 1392390 h 2034766"/>
                <a:gd name="connsiteX10" fmla="*/ 8717280 w 9093200"/>
                <a:gd name="connsiteY10" fmla="*/ 1727670 h 2034766"/>
                <a:gd name="connsiteX11" fmla="*/ 8595360 w 9093200"/>
                <a:gd name="connsiteY11" fmla="*/ 1554950 h 2034766"/>
                <a:gd name="connsiteX12" fmla="*/ 9093200 w 9093200"/>
                <a:gd name="connsiteY12" fmla="*/ 1514310 h 2034766"/>
                <a:gd name="connsiteX0" fmla="*/ 0 w 9093200"/>
                <a:gd name="connsiteY0" fmla="*/ 1758150 h 2057788"/>
                <a:gd name="connsiteX1" fmla="*/ 2702560 w 9093200"/>
                <a:gd name="connsiteY1" fmla="*/ 61430 h 2057788"/>
                <a:gd name="connsiteX2" fmla="*/ 5638800 w 9093200"/>
                <a:gd name="connsiteY2" fmla="*/ 518630 h 2057788"/>
                <a:gd name="connsiteX3" fmla="*/ 5425440 w 9093200"/>
                <a:gd name="connsiteY3" fmla="*/ 1910550 h 2057788"/>
                <a:gd name="connsiteX4" fmla="*/ 3992880 w 9093200"/>
                <a:gd name="connsiteY4" fmla="*/ 1463510 h 2057788"/>
                <a:gd name="connsiteX5" fmla="*/ 6725920 w 9093200"/>
                <a:gd name="connsiteY5" fmla="*/ 610070 h 2057788"/>
                <a:gd name="connsiteX6" fmla="*/ 8016240 w 9093200"/>
                <a:gd name="connsiteY6" fmla="*/ 1382230 h 2057788"/>
                <a:gd name="connsiteX7" fmla="*/ 7061200 w 9093200"/>
                <a:gd name="connsiteY7" fmla="*/ 2012150 h 2057788"/>
                <a:gd name="connsiteX8" fmla="*/ 7345680 w 9093200"/>
                <a:gd name="connsiteY8" fmla="*/ 1179030 h 2057788"/>
                <a:gd name="connsiteX9" fmla="*/ 8839200 w 9093200"/>
                <a:gd name="connsiteY9" fmla="*/ 1392390 h 2057788"/>
                <a:gd name="connsiteX10" fmla="*/ 8717280 w 9093200"/>
                <a:gd name="connsiteY10" fmla="*/ 1727670 h 2057788"/>
                <a:gd name="connsiteX11" fmla="*/ 8595360 w 9093200"/>
                <a:gd name="connsiteY11" fmla="*/ 1554950 h 2057788"/>
                <a:gd name="connsiteX12" fmla="*/ 9093200 w 9093200"/>
                <a:gd name="connsiteY12" fmla="*/ 1514310 h 2057788"/>
                <a:gd name="connsiteX0" fmla="*/ 0 w 9093200"/>
                <a:gd name="connsiteY0" fmla="*/ 1758150 h 2066210"/>
                <a:gd name="connsiteX1" fmla="*/ 2702560 w 9093200"/>
                <a:gd name="connsiteY1" fmla="*/ 61430 h 2066210"/>
                <a:gd name="connsiteX2" fmla="*/ 5638800 w 9093200"/>
                <a:gd name="connsiteY2" fmla="*/ 518630 h 2066210"/>
                <a:gd name="connsiteX3" fmla="*/ 5425440 w 9093200"/>
                <a:gd name="connsiteY3" fmla="*/ 1910550 h 2066210"/>
                <a:gd name="connsiteX4" fmla="*/ 3992880 w 9093200"/>
                <a:gd name="connsiteY4" fmla="*/ 1463510 h 2066210"/>
                <a:gd name="connsiteX5" fmla="*/ 6725920 w 9093200"/>
                <a:gd name="connsiteY5" fmla="*/ 610070 h 2066210"/>
                <a:gd name="connsiteX6" fmla="*/ 8016240 w 9093200"/>
                <a:gd name="connsiteY6" fmla="*/ 1382230 h 2066210"/>
                <a:gd name="connsiteX7" fmla="*/ 7061200 w 9093200"/>
                <a:gd name="connsiteY7" fmla="*/ 2012150 h 2066210"/>
                <a:gd name="connsiteX8" fmla="*/ 7345680 w 9093200"/>
                <a:gd name="connsiteY8" fmla="*/ 1179030 h 2066210"/>
                <a:gd name="connsiteX9" fmla="*/ 8839200 w 9093200"/>
                <a:gd name="connsiteY9" fmla="*/ 1392390 h 2066210"/>
                <a:gd name="connsiteX10" fmla="*/ 8717280 w 9093200"/>
                <a:gd name="connsiteY10" fmla="*/ 1727670 h 2066210"/>
                <a:gd name="connsiteX11" fmla="*/ 8595360 w 9093200"/>
                <a:gd name="connsiteY11" fmla="*/ 1554950 h 2066210"/>
                <a:gd name="connsiteX12" fmla="*/ 9093200 w 9093200"/>
                <a:gd name="connsiteY12" fmla="*/ 1514310 h 2066210"/>
                <a:gd name="connsiteX0" fmla="*/ 0 w 9093200"/>
                <a:gd name="connsiteY0" fmla="*/ 1758150 h 2066210"/>
                <a:gd name="connsiteX1" fmla="*/ 2702560 w 9093200"/>
                <a:gd name="connsiteY1" fmla="*/ 61430 h 2066210"/>
                <a:gd name="connsiteX2" fmla="*/ 5638800 w 9093200"/>
                <a:gd name="connsiteY2" fmla="*/ 518630 h 2066210"/>
                <a:gd name="connsiteX3" fmla="*/ 5425440 w 9093200"/>
                <a:gd name="connsiteY3" fmla="*/ 1910550 h 2066210"/>
                <a:gd name="connsiteX4" fmla="*/ 3992880 w 9093200"/>
                <a:gd name="connsiteY4" fmla="*/ 1463510 h 2066210"/>
                <a:gd name="connsiteX5" fmla="*/ 6725920 w 9093200"/>
                <a:gd name="connsiteY5" fmla="*/ 610070 h 2066210"/>
                <a:gd name="connsiteX6" fmla="*/ 8016240 w 9093200"/>
                <a:gd name="connsiteY6" fmla="*/ 1382230 h 2066210"/>
                <a:gd name="connsiteX7" fmla="*/ 7061200 w 9093200"/>
                <a:gd name="connsiteY7" fmla="*/ 2012150 h 2066210"/>
                <a:gd name="connsiteX8" fmla="*/ 7345680 w 9093200"/>
                <a:gd name="connsiteY8" fmla="*/ 1179030 h 2066210"/>
                <a:gd name="connsiteX9" fmla="*/ 8839200 w 9093200"/>
                <a:gd name="connsiteY9" fmla="*/ 1392390 h 2066210"/>
                <a:gd name="connsiteX10" fmla="*/ 8717280 w 9093200"/>
                <a:gd name="connsiteY10" fmla="*/ 1727670 h 2066210"/>
                <a:gd name="connsiteX11" fmla="*/ 8564880 w 9093200"/>
                <a:gd name="connsiteY11" fmla="*/ 1544790 h 2066210"/>
                <a:gd name="connsiteX12" fmla="*/ 9093200 w 9093200"/>
                <a:gd name="connsiteY12" fmla="*/ 1514310 h 2066210"/>
                <a:gd name="connsiteX0" fmla="*/ 0 w 9093200"/>
                <a:gd name="connsiteY0" fmla="*/ 1758150 h 2066210"/>
                <a:gd name="connsiteX1" fmla="*/ 2702560 w 9093200"/>
                <a:gd name="connsiteY1" fmla="*/ 61430 h 2066210"/>
                <a:gd name="connsiteX2" fmla="*/ 5638800 w 9093200"/>
                <a:gd name="connsiteY2" fmla="*/ 518630 h 2066210"/>
                <a:gd name="connsiteX3" fmla="*/ 5425440 w 9093200"/>
                <a:gd name="connsiteY3" fmla="*/ 1910550 h 2066210"/>
                <a:gd name="connsiteX4" fmla="*/ 3992880 w 9093200"/>
                <a:gd name="connsiteY4" fmla="*/ 1463510 h 2066210"/>
                <a:gd name="connsiteX5" fmla="*/ 6725920 w 9093200"/>
                <a:gd name="connsiteY5" fmla="*/ 610070 h 2066210"/>
                <a:gd name="connsiteX6" fmla="*/ 8016240 w 9093200"/>
                <a:gd name="connsiteY6" fmla="*/ 1382230 h 2066210"/>
                <a:gd name="connsiteX7" fmla="*/ 7061200 w 9093200"/>
                <a:gd name="connsiteY7" fmla="*/ 2012150 h 2066210"/>
                <a:gd name="connsiteX8" fmla="*/ 7345680 w 9093200"/>
                <a:gd name="connsiteY8" fmla="*/ 1179030 h 2066210"/>
                <a:gd name="connsiteX9" fmla="*/ 8839200 w 9093200"/>
                <a:gd name="connsiteY9" fmla="*/ 1392390 h 2066210"/>
                <a:gd name="connsiteX10" fmla="*/ 8717280 w 9093200"/>
                <a:gd name="connsiteY10" fmla="*/ 1727670 h 2066210"/>
                <a:gd name="connsiteX11" fmla="*/ 8564880 w 9093200"/>
                <a:gd name="connsiteY11" fmla="*/ 1544790 h 2066210"/>
                <a:gd name="connsiteX12" fmla="*/ 9093200 w 9093200"/>
                <a:gd name="connsiteY12" fmla="*/ 1514310 h 2066210"/>
                <a:gd name="connsiteX0" fmla="*/ 0 w 9093200"/>
                <a:gd name="connsiteY0" fmla="*/ 1758150 h 2066210"/>
                <a:gd name="connsiteX1" fmla="*/ 2702560 w 9093200"/>
                <a:gd name="connsiteY1" fmla="*/ 61430 h 2066210"/>
                <a:gd name="connsiteX2" fmla="*/ 5638800 w 9093200"/>
                <a:gd name="connsiteY2" fmla="*/ 518630 h 2066210"/>
                <a:gd name="connsiteX3" fmla="*/ 5425440 w 9093200"/>
                <a:gd name="connsiteY3" fmla="*/ 1910550 h 2066210"/>
                <a:gd name="connsiteX4" fmla="*/ 3992880 w 9093200"/>
                <a:gd name="connsiteY4" fmla="*/ 1463510 h 2066210"/>
                <a:gd name="connsiteX5" fmla="*/ 6725920 w 9093200"/>
                <a:gd name="connsiteY5" fmla="*/ 610070 h 2066210"/>
                <a:gd name="connsiteX6" fmla="*/ 8016240 w 9093200"/>
                <a:gd name="connsiteY6" fmla="*/ 1382230 h 2066210"/>
                <a:gd name="connsiteX7" fmla="*/ 7061200 w 9093200"/>
                <a:gd name="connsiteY7" fmla="*/ 2012150 h 2066210"/>
                <a:gd name="connsiteX8" fmla="*/ 7345680 w 9093200"/>
                <a:gd name="connsiteY8" fmla="*/ 1179030 h 2066210"/>
                <a:gd name="connsiteX9" fmla="*/ 8839200 w 9093200"/>
                <a:gd name="connsiteY9" fmla="*/ 1392390 h 2066210"/>
                <a:gd name="connsiteX10" fmla="*/ 8717280 w 9093200"/>
                <a:gd name="connsiteY10" fmla="*/ 1727670 h 2066210"/>
                <a:gd name="connsiteX11" fmla="*/ 8564880 w 9093200"/>
                <a:gd name="connsiteY11" fmla="*/ 1544790 h 2066210"/>
                <a:gd name="connsiteX12" fmla="*/ 9093200 w 9093200"/>
                <a:gd name="connsiteY12" fmla="*/ 1514310 h 2066210"/>
                <a:gd name="connsiteX0" fmla="*/ 0 w 9093200"/>
                <a:gd name="connsiteY0" fmla="*/ 1758150 h 2066210"/>
                <a:gd name="connsiteX1" fmla="*/ 2702560 w 9093200"/>
                <a:gd name="connsiteY1" fmla="*/ 61430 h 2066210"/>
                <a:gd name="connsiteX2" fmla="*/ 5638800 w 9093200"/>
                <a:gd name="connsiteY2" fmla="*/ 518630 h 2066210"/>
                <a:gd name="connsiteX3" fmla="*/ 5425440 w 9093200"/>
                <a:gd name="connsiteY3" fmla="*/ 1910550 h 2066210"/>
                <a:gd name="connsiteX4" fmla="*/ 3992880 w 9093200"/>
                <a:gd name="connsiteY4" fmla="*/ 1463510 h 2066210"/>
                <a:gd name="connsiteX5" fmla="*/ 6725920 w 9093200"/>
                <a:gd name="connsiteY5" fmla="*/ 610070 h 2066210"/>
                <a:gd name="connsiteX6" fmla="*/ 8016240 w 9093200"/>
                <a:gd name="connsiteY6" fmla="*/ 1382230 h 2066210"/>
                <a:gd name="connsiteX7" fmla="*/ 7061200 w 9093200"/>
                <a:gd name="connsiteY7" fmla="*/ 2012150 h 2066210"/>
                <a:gd name="connsiteX8" fmla="*/ 7345680 w 9093200"/>
                <a:gd name="connsiteY8" fmla="*/ 1179030 h 2066210"/>
                <a:gd name="connsiteX9" fmla="*/ 8839200 w 9093200"/>
                <a:gd name="connsiteY9" fmla="*/ 1392390 h 2066210"/>
                <a:gd name="connsiteX10" fmla="*/ 8717280 w 9093200"/>
                <a:gd name="connsiteY10" fmla="*/ 1727670 h 2066210"/>
                <a:gd name="connsiteX11" fmla="*/ 8564880 w 9093200"/>
                <a:gd name="connsiteY11" fmla="*/ 1544790 h 2066210"/>
                <a:gd name="connsiteX12" fmla="*/ 9093200 w 9093200"/>
                <a:gd name="connsiteY12" fmla="*/ 1514310 h 206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93200" h="2066210">
                  <a:moveTo>
                    <a:pt x="0" y="1758150"/>
                  </a:moveTo>
                  <a:cubicBezTo>
                    <a:pt x="881380" y="1013083"/>
                    <a:pt x="1762760" y="268017"/>
                    <a:pt x="2702560" y="61430"/>
                  </a:cubicBezTo>
                  <a:cubicBezTo>
                    <a:pt x="3642360" y="-145157"/>
                    <a:pt x="5184987" y="210443"/>
                    <a:pt x="5638800" y="518630"/>
                  </a:cubicBezTo>
                  <a:cubicBezTo>
                    <a:pt x="6092613" y="826817"/>
                    <a:pt x="5984240" y="1661630"/>
                    <a:pt x="5425440" y="1910550"/>
                  </a:cubicBezTo>
                  <a:cubicBezTo>
                    <a:pt x="4866640" y="2159470"/>
                    <a:pt x="3969173" y="2046017"/>
                    <a:pt x="3992880" y="1463510"/>
                  </a:cubicBezTo>
                  <a:cubicBezTo>
                    <a:pt x="4016587" y="881003"/>
                    <a:pt x="5913120" y="552497"/>
                    <a:pt x="6725920" y="610070"/>
                  </a:cubicBezTo>
                  <a:cubicBezTo>
                    <a:pt x="7538720" y="667643"/>
                    <a:pt x="7990840" y="1016470"/>
                    <a:pt x="8016240" y="1382230"/>
                  </a:cubicBezTo>
                  <a:cubicBezTo>
                    <a:pt x="8041640" y="1747990"/>
                    <a:pt x="7447280" y="2228897"/>
                    <a:pt x="7061200" y="2012150"/>
                  </a:cubicBezTo>
                  <a:cubicBezTo>
                    <a:pt x="6675120" y="1795403"/>
                    <a:pt x="7049347" y="1282323"/>
                    <a:pt x="7345680" y="1179030"/>
                  </a:cubicBezTo>
                  <a:cubicBezTo>
                    <a:pt x="7642013" y="1075737"/>
                    <a:pt x="8610600" y="1300950"/>
                    <a:pt x="8839200" y="1392390"/>
                  </a:cubicBezTo>
                  <a:cubicBezTo>
                    <a:pt x="9067800" y="1483830"/>
                    <a:pt x="8884920" y="1712430"/>
                    <a:pt x="8717280" y="1727670"/>
                  </a:cubicBezTo>
                  <a:cubicBezTo>
                    <a:pt x="8549640" y="1742910"/>
                    <a:pt x="8400627" y="1702270"/>
                    <a:pt x="8564880" y="1544790"/>
                  </a:cubicBezTo>
                  <a:cubicBezTo>
                    <a:pt x="8678333" y="1438110"/>
                    <a:pt x="8875606" y="1516850"/>
                    <a:pt x="9093200" y="15143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10B18F-3C42-4871-8BB9-DA1F12B6BB6B}"/>
                </a:ext>
              </a:extLst>
            </p:cNvPr>
            <p:cNvSpPr/>
            <p:nvPr/>
          </p:nvSpPr>
          <p:spPr>
            <a:xfrm>
              <a:off x="3821557" y="2840887"/>
              <a:ext cx="4085933" cy="1523463"/>
            </a:xfrm>
            <a:custGeom>
              <a:avLst/>
              <a:gdLst>
                <a:gd name="connsiteX0" fmla="*/ 0 w 5669280"/>
                <a:gd name="connsiteY0" fmla="*/ 0 h 2042595"/>
                <a:gd name="connsiteX1" fmla="*/ 1463040 w 5669280"/>
                <a:gd name="connsiteY1" fmla="*/ 873760 h 2042595"/>
                <a:gd name="connsiteX2" fmla="*/ 1148080 w 5669280"/>
                <a:gd name="connsiteY2" fmla="*/ 1686560 h 2042595"/>
                <a:gd name="connsiteX3" fmla="*/ 508000 w 5669280"/>
                <a:gd name="connsiteY3" fmla="*/ 1229360 h 2042595"/>
                <a:gd name="connsiteX4" fmla="*/ 2286000 w 5669280"/>
                <a:gd name="connsiteY4" fmla="*/ 995680 h 2042595"/>
                <a:gd name="connsiteX5" fmla="*/ 3129280 w 5669280"/>
                <a:gd name="connsiteY5" fmla="*/ 1615440 h 2042595"/>
                <a:gd name="connsiteX6" fmla="*/ 2489200 w 5669280"/>
                <a:gd name="connsiteY6" fmla="*/ 1788160 h 2042595"/>
                <a:gd name="connsiteX7" fmla="*/ 2661920 w 5669280"/>
                <a:gd name="connsiteY7" fmla="*/ 1391920 h 2042595"/>
                <a:gd name="connsiteX8" fmla="*/ 3647440 w 5669280"/>
                <a:gd name="connsiteY8" fmla="*/ 1270000 h 2042595"/>
                <a:gd name="connsiteX9" fmla="*/ 4490720 w 5669280"/>
                <a:gd name="connsiteY9" fmla="*/ 1686560 h 2042595"/>
                <a:gd name="connsiteX10" fmla="*/ 4033520 w 5669280"/>
                <a:gd name="connsiteY10" fmla="*/ 1899920 h 2042595"/>
                <a:gd name="connsiteX11" fmla="*/ 4368800 w 5669280"/>
                <a:gd name="connsiteY11" fmla="*/ 1503680 h 2042595"/>
                <a:gd name="connsiteX12" fmla="*/ 5130800 w 5669280"/>
                <a:gd name="connsiteY12" fmla="*/ 1645920 h 2042595"/>
                <a:gd name="connsiteX13" fmla="*/ 5069840 w 5669280"/>
                <a:gd name="connsiteY13" fmla="*/ 2042160 h 2042595"/>
                <a:gd name="connsiteX14" fmla="*/ 5283200 w 5669280"/>
                <a:gd name="connsiteY14" fmla="*/ 1727200 h 2042595"/>
                <a:gd name="connsiteX15" fmla="*/ 5445760 w 5669280"/>
                <a:gd name="connsiteY15" fmla="*/ 1910080 h 2042595"/>
                <a:gd name="connsiteX16" fmla="*/ 5476240 w 5669280"/>
                <a:gd name="connsiteY16" fmla="*/ 1798320 h 2042595"/>
                <a:gd name="connsiteX17" fmla="*/ 5669280 w 5669280"/>
                <a:gd name="connsiteY17" fmla="*/ 1849120 h 2042595"/>
                <a:gd name="connsiteX0" fmla="*/ 0 w 5669280"/>
                <a:gd name="connsiteY0" fmla="*/ 0 h 2042595"/>
                <a:gd name="connsiteX1" fmla="*/ 1463040 w 5669280"/>
                <a:gd name="connsiteY1" fmla="*/ 873760 h 2042595"/>
                <a:gd name="connsiteX2" fmla="*/ 1148080 w 5669280"/>
                <a:gd name="connsiteY2" fmla="*/ 1686560 h 2042595"/>
                <a:gd name="connsiteX3" fmla="*/ 508000 w 5669280"/>
                <a:gd name="connsiteY3" fmla="*/ 1229360 h 2042595"/>
                <a:gd name="connsiteX4" fmla="*/ 2286000 w 5669280"/>
                <a:gd name="connsiteY4" fmla="*/ 995680 h 2042595"/>
                <a:gd name="connsiteX5" fmla="*/ 3129280 w 5669280"/>
                <a:gd name="connsiteY5" fmla="*/ 1615440 h 2042595"/>
                <a:gd name="connsiteX6" fmla="*/ 2489200 w 5669280"/>
                <a:gd name="connsiteY6" fmla="*/ 1788160 h 2042595"/>
                <a:gd name="connsiteX7" fmla="*/ 2661920 w 5669280"/>
                <a:gd name="connsiteY7" fmla="*/ 1391920 h 2042595"/>
                <a:gd name="connsiteX8" fmla="*/ 3647440 w 5669280"/>
                <a:gd name="connsiteY8" fmla="*/ 1270000 h 2042595"/>
                <a:gd name="connsiteX9" fmla="*/ 4490720 w 5669280"/>
                <a:gd name="connsiteY9" fmla="*/ 1686560 h 2042595"/>
                <a:gd name="connsiteX10" fmla="*/ 4033520 w 5669280"/>
                <a:gd name="connsiteY10" fmla="*/ 1899920 h 2042595"/>
                <a:gd name="connsiteX11" fmla="*/ 4368800 w 5669280"/>
                <a:gd name="connsiteY11" fmla="*/ 1503680 h 2042595"/>
                <a:gd name="connsiteX12" fmla="*/ 5130800 w 5669280"/>
                <a:gd name="connsiteY12" fmla="*/ 1645920 h 2042595"/>
                <a:gd name="connsiteX13" fmla="*/ 5069840 w 5669280"/>
                <a:gd name="connsiteY13" fmla="*/ 2042160 h 2042595"/>
                <a:gd name="connsiteX14" fmla="*/ 5283200 w 5669280"/>
                <a:gd name="connsiteY14" fmla="*/ 1727200 h 2042595"/>
                <a:gd name="connsiteX15" fmla="*/ 5445760 w 5669280"/>
                <a:gd name="connsiteY15" fmla="*/ 1910080 h 2042595"/>
                <a:gd name="connsiteX16" fmla="*/ 5476240 w 5669280"/>
                <a:gd name="connsiteY16" fmla="*/ 1798320 h 2042595"/>
                <a:gd name="connsiteX17" fmla="*/ 5669280 w 5669280"/>
                <a:gd name="connsiteY17" fmla="*/ 1849120 h 2042595"/>
                <a:gd name="connsiteX0" fmla="*/ 0 w 5669280"/>
                <a:gd name="connsiteY0" fmla="*/ 0 h 2042595"/>
                <a:gd name="connsiteX1" fmla="*/ 1463040 w 5669280"/>
                <a:gd name="connsiteY1" fmla="*/ 873760 h 2042595"/>
                <a:gd name="connsiteX2" fmla="*/ 1148080 w 5669280"/>
                <a:gd name="connsiteY2" fmla="*/ 1686560 h 2042595"/>
                <a:gd name="connsiteX3" fmla="*/ 508000 w 5669280"/>
                <a:gd name="connsiteY3" fmla="*/ 1229360 h 2042595"/>
                <a:gd name="connsiteX4" fmla="*/ 2286000 w 5669280"/>
                <a:gd name="connsiteY4" fmla="*/ 995680 h 2042595"/>
                <a:gd name="connsiteX5" fmla="*/ 3129280 w 5669280"/>
                <a:gd name="connsiteY5" fmla="*/ 1615440 h 2042595"/>
                <a:gd name="connsiteX6" fmla="*/ 2489200 w 5669280"/>
                <a:gd name="connsiteY6" fmla="*/ 1788160 h 2042595"/>
                <a:gd name="connsiteX7" fmla="*/ 2661920 w 5669280"/>
                <a:gd name="connsiteY7" fmla="*/ 1391920 h 2042595"/>
                <a:gd name="connsiteX8" fmla="*/ 3647440 w 5669280"/>
                <a:gd name="connsiteY8" fmla="*/ 1270000 h 2042595"/>
                <a:gd name="connsiteX9" fmla="*/ 4490720 w 5669280"/>
                <a:gd name="connsiteY9" fmla="*/ 1686560 h 2042595"/>
                <a:gd name="connsiteX10" fmla="*/ 4033520 w 5669280"/>
                <a:gd name="connsiteY10" fmla="*/ 1899920 h 2042595"/>
                <a:gd name="connsiteX11" fmla="*/ 4368800 w 5669280"/>
                <a:gd name="connsiteY11" fmla="*/ 1503680 h 2042595"/>
                <a:gd name="connsiteX12" fmla="*/ 5130800 w 5669280"/>
                <a:gd name="connsiteY12" fmla="*/ 1645920 h 2042595"/>
                <a:gd name="connsiteX13" fmla="*/ 5069840 w 5669280"/>
                <a:gd name="connsiteY13" fmla="*/ 2042160 h 2042595"/>
                <a:gd name="connsiteX14" fmla="*/ 5283200 w 5669280"/>
                <a:gd name="connsiteY14" fmla="*/ 1727200 h 2042595"/>
                <a:gd name="connsiteX15" fmla="*/ 5445760 w 5669280"/>
                <a:gd name="connsiteY15" fmla="*/ 1910080 h 2042595"/>
                <a:gd name="connsiteX16" fmla="*/ 5476240 w 5669280"/>
                <a:gd name="connsiteY16" fmla="*/ 1798320 h 2042595"/>
                <a:gd name="connsiteX17" fmla="*/ 5669280 w 5669280"/>
                <a:gd name="connsiteY17" fmla="*/ 1849120 h 2042595"/>
                <a:gd name="connsiteX0" fmla="*/ 0 w 5669280"/>
                <a:gd name="connsiteY0" fmla="*/ 0 h 2042595"/>
                <a:gd name="connsiteX1" fmla="*/ 1463040 w 5669280"/>
                <a:gd name="connsiteY1" fmla="*/ 873760 h 2042595"/>
                <a:gd name="connsiteX2" fmla="*/ 1148080 w 5669280"/>
                <a:gd name="connsiteY2" fmla="*/ 1686560 h 2042595"/>
                <a:gd name="connsiteX3" fmla="*/ 508000 w 5669280"/>
                <a:gd name="connsiteY3" fmla="*/ 1229360 h 2042595"/>
                <a:gd name="connsiteX4" fmla="*/ 2286000 w 5669280"/>
                <a:gd name="connsiteY4" fmla="*/ 995680 h 2042595"/>
                <a:gd name="connsiteX5" fmla="*/ 3129280 w 5669280"/>
                <a:gd name="connsiteY5" fmla="*/ 1615440 h 2042595"/>
                <a:gd name="connsiteX6" fmla="*/ 2489200 w 5669280"/>
                <a:gd name="connsiteY6" fmla="*/ 1788160 h 2042595"/>
                <a:gd name="connsiteX7" fmla="*/ 2661920 w 5669280"/>
                <a:gd name="connsiteY7" fmla="*/ 1391920 h 2042595"/>
                <a:gd name="connsiteX8" fmla="*/ 3647440 w 5669280"/>
                <a:gd name="connsiteY8" fmla="*/ 1270000 h 2042595"/>
                <a:gd name="connsiteX9" fmla="*/ 4490720 w 5669280"/>
                <a:gd name="connsiteY9" fmla="*/ 1686560 h 2042595"/>
                <a:gd name="connsiteX10" fmla="*/ 4033520 w 5669280"/>
                <a:gd name="connsiteY10" fmla="*/ 1899920 h 2042595"/>
                <a:gd name="connsiteX11" fmla="*/ 4368800 w 5669280"/>
                <a:gd name="connsiteY11" fmla="*/ 1503680 h 2042595"/>
                <a:gd name="connsiteX12" fmla="*/ 5130800 w 5669280"/>
                <a:gd name="connsiteY12" fmla="*/ 1645920 h 2042595"/>
                <a:gd name="connsiteX13" fmla="*/ 5069840 w 5669280"/>
                <a:gd name="connsiteY13" fmla="*/ 2042160 h 2042595"/>
                <a:gd name="connsiteX14" fmla="*/ 5283200 w 5669280"/>
                <a:gd name="connsiteY14" fmla="*/ 1727200 h 2042595"/>
                <a:gd name="connsiteX15" fmla="*/ 5445760 w 5669280"/>
                <a:gd name="connsiteY15" fmla="*/ 1910080 h 2042595"/>
                <a:gd name="connsiteX16" fmla="*/ 5476240 w 5669280"/>
                <a:gd name="connsiteY16" fmla="*/ 1798320 h 2042595"/>
                <a:gd name="connsiteX17" fmla="*/ 5669280 w 5669280"/>
                <a:gd name="connsiteY17" fmla="*/ 1849120 h 2042595"/>
                <a:gd name="connsiteX0" fmla="*/ 0 w 5669280"/>
                <a:gd name="connsiteY0" fmla="*/ 0 h 2042595"/>
                <a:gd name="connsiteX1" fmla="*/ 1463040 w 5669280"/>
                <a:gd name="connsiteY1" fmla="*/ 873760 h 2042595"/>
                <a:gd name="connsiteX2" fmla="*/ 1148080 w 5669280"/>
                <a:gd name="connsiteY2" fmla="*/ 1686560 h 2042595"/>
                <a:gd name="connsiteX3" fmla="*/ 508000 w 5669280"/>
                <a:gd name="connsiteY3" fmla="*/ 1229360 h 2042595"/>
                <a:gd name="connsiteX4" fmla="*/ 2286000 w 5669280"/>
                <a:gd name="connsiteY4" fmla="*/ 995680 h 2042595"/>
                <a:gd name="connsiteX5" fmla="*/ 3129280 w 5669280"/>
                <a:gd name="connsiteY5" fmla="*/ 1615440 h 2042595"/>
                <a:gd name="connsiteX6" fmla="*/ 2489200 w 5669280"/>
                <a:gd name="connsiteY6" fmla="*/ 1788160 h 2042595"/>
                <a:gd name="connsiteX7" fmla="*/ 2661920 w 5669280"/>
                <a:gd name="connsiteY7" fmla="*/ 1391920 h 2042595"/>
                <a:gd name="connsiteX8" fmla="*/ 3647440 w 5669280"/>
                <a:gd name="connsiteY8" fmla="*/ 1270000 h 2042595"/>
                <a:gd name="connsiteX9" fmla="*/ 4490720 w 5669280"/>
                <a:gd name="connsiteY9" fmla="*/ 1686560 h 2042595"/>
                <a:gd name="connsiteX10" fmla="*/ 4033520 w 5669280"/>
                <a:gd name="connsiteY10" fmla="*/ 1899920 h 2042595"/>
                <a:gd name="connsiteX11" fmla="*/ 4368800 w 5669280"/>
                <a:gd name="connsiteY11" fmla="*/ 1503680 h 2042595"/>
                <a:gd name="connsiteX12" fmla="*/ 5130800 w 5669280"/>
                <a:gd name="connsiteY12" fmla="*/ 1645920 h 2042595"/>
                <a:gd name="connsiteX13" fmla="*/ 5069840 w 5669280"/>
                <a:gd name="connsiteY13" fmla="*/ 2042160 h 2042595"/>
                <a:gd name="connsiteX14" fmla="*/ 5283200 w 5669280"/>
                <a:gd name="connsiteY14" fmla="*/ 1727200 h 2042595"/>
                <a:gd name="connsiteX15" fmla="*/ 5445760 w 5669280"/>
                <a:gd name="connsiteY15" fmla="*/ 1910080 h 2042595"/>
                <a:gd name="connsiteX16" fmla="*/ 5476240 w 5669280"/>
                <a:gd name="connsiteY16" fmla="*/ 1798320 h 2042595"/>
                <a:gd name="connsiteX17" fmla="*/ 5669280 w 5669280"/>
                <a:gd name="connsiteY17" fmla="*/ 1849120 h 2042595"/>
                <a:gd name="connsiteX0" fmla="*/ 0 w 5669280"/>
                <a:gd name="connsiteY0" fmla="*/ 0 h 2042595"/>
                <a:gd name="connsiteX1" fmla="*/ 1463040 w 5669280"/>
                <a:gd name="connsiteY1" fmla="*/ 873760 h 2042595"/>
                <a:gd name="connsiteX2" fmla="*/ 1148080 w 5669280"/>
                <a:gd name="connsiteY2" fmla="*/ 1686560 h 2042595"/>
                <a:gd name="connsiteX3" fmla="*/ 508000 w 5669280"/>
                <a:gd name="connsiteY3" fmla="*/ 1229360 h 2042595"/>
                <a:gd name="connsiteX4" fmla="*/ 2286000 w 5669280"/>
                <a:gd name="connsiteY4" fmla="*/ 995680 h 2042595"/>
                <a:gd name="connsiteX5" fmla="*/ 3129280 w 5669280"/>
                <a:gd name="connsiteY5" fmla="*/ 1615440 h 2042595"/>
                <a:gd name="connsiteX6" fmla="*/ 2489200 w 5669280"/>
                <a:gd name="connsiteY6" fmla="*/ 1788160 h 2042595"/>
                <a:gd name="connsiteX7" fmla="*/ 2661920 w 5669280"/>
                <a:gd name="connsiteY7" fmla="*/ 1391920 h 2042595"/>
                <a:gd name="connsiteX8" fmla="*/ 3647440 w 5669280"/>
                <a:gd name="connsiteY8" fmla="*/ 1270000 h 2042595"/>
                <a:gd name="connsiteX9" fmla="*/ 4490720 w 5669280"/>
                <a:gd name="connsiteY9" fmla="*/ 1686560 h 2042595"/>
                <a:gd name="connsiteX10" fmla="*/ 4033520 w 5669280"/>
                <a:gd name="connsiteY10" fmla="*/ 1899920 h 2042595"/>
                <a:gd name="connsiteX11" fmla="*/ 4368800 w 5669280"/>
                <a:gd name="connsiteY11" fmla="*/ 1503680 h 2042595"/>
                <a:gd name="connsiteX12" fmla="*/ 5130800 w 5669280"/>
                <a:gd name="connsiteY12" fmla="*/ 1645920 h 2042595"/>
                <a:gd name="connsiteX13" fmla="*/ 5069840 w 5669280"/>
                <a:gd name="connsiteY13" fmla="*/ 2042160 h 2042595"/>
                <a:gd name="connsiteX14" fmla="*/ 5283200 w 5669280"/>
                <a:gd name="connsiteY14" fmla="*/ 1727200 h 2042595"/>
                <a:gd name="connsiteX15" fmla="*/ 5445760 w 5669280"/>
                <a:gd name="connsiteY15" fmla="*/ 1910080 h 2042595"/>
                <a:gd name="connsiteX16" fmla="*/ 5476240 w 5669280"/>
                <a:gd name="connsiteY16" fmla="*/ 1798320 h 2042595"/>
                <a:gd name="connsiteX17" fmla="*/ 5669280 w 5669280"/>
                <a:gd name="connsiteY17" fmla="*/ 1849120 h 2042595"/>
                <a:gd name="connsiteX0" fmla="*/ 0 w 5669280"/>
                <a:gd name="connsiteY0" fmla="*/ 0 h 2073043"/>
                <a:gd name="connsiteX1" fmla="*/ 1463040 w 5669280"/>
                <a:gd name="connsiteY1" fmla="*/ 873760 h 2073043"/>
                <a:gd name="connsiteX2" fmla="*/ 1148080 w 5669280"/>
                <a:gd name="connsiteY2" fmla="*/ 1686560 h 2073043"/>
                <a:gd name="connsiteX3" fmla="*/ 508000 w 5669280"/>
                <a:gd name="connsiteY3" fmla="*/ 1229360 h 2073043"/>
                <a:gd name="connsiteX4" fmla="*/ 2286000 w 5669280"/>
                <a:gd name="connsiteY4" fmla="*/ 995680 h 2073043"/>
                <a:gd name="connsiteX5" fmla="*/ 3129280 w 5669280"/>
                <a:gd name="connsiteY5" fmla="*/ 1615440 h 2073043"/>
                <a:gd name="connsiteX6" fmla="*/ 2489200 w 5669280"/>
                <a:gd name="connsiteY6" fmla="*/ 1788160 h 2073043"/>
                <a:gd name="connsiteX7" fmla="*/ 2661920 w 5669280"/>
                <a:gd name="connsiteY7" fmla="*/ 1391920 h 2073043"/>
                <a:gd name="connsiteX8" fmla="*/ 3647440 w 5669280"/>
                <a:gd name="connsiteY8" fmla="*/ 1270000 h 2073043"/>
                <a:gd name="connsiteX9" fmla="*/ 4490720 w 5669280"/>
                <a:gd name="connsiteY9" fmla="*/ 1686560 h 2073043"/>
                <a:gd name="connsiteX10" fmla="*/ 4033520 w 5669280"/>
                <a:gd name="connsiteY10" fmla="*/ 1899920 h 2073043"/>
                <a:gd name="connsiteX11" fmla="*/ 4368800 w 5669280"/>
                <a:gd name="connsiteY11" fmla="*/ 1503680 h 2073043"/>
                <a:gd name="connsiteX12" fmla="*/ 5130800 w 5669280"/>
                <a:gd name="connsiteY12" fmla="*/ 1645920 h 2073043"/>
                <a:gd name="connsiteX13" fmla="*/ 5069840 w 5669280"/>
                <a:gd name="connsiteY13" fmla="*/ 2072640 h 2073043"/>
                <a:gd name="connsiteX14" fmla="*/ 5283200 w 5669280"/>
                <a:gd name="connsiteY14" fmla="*/ 1727200 h 2073043"/>
                <a:gd name="connsiteX15" fmla="*/ 5445760 w 5669280"/>
                <a:gd name="connsiteY15" fmla="*/ 1910080 h 2073043"/>
                <a:gd name="connsiteX16" fmla="*/ 5476240 w 5669280"/>
                <a:gd name="connsiteY16" fmla="*/ 1798320 h 2073043"/>
                <a:gd name="connsiteX17" fmla="*/ 5669280 w 5669280"/>
                <a:gd name="connsiteY17" fmla="*/ 1849120 h 2073043"/>
                <a:gd name="connsiteX0" fmla="*/ 0 w 5669280"/>
                <a:gd name="connsiteY0" fmla="*/ 0 h 2113823"/>
                <a:gd name="connsiteX1" fmla="*/ 1463040 w 5669280"/>
                <a:gd name="connsiteY1" fmla="*/ 873760 h 2113823"/>
                <a:gd name="connsiteX2" fmla="*/ 1148080 w 5669280"/>
                <a:gd name="connsiteY2" fmla="*/ 1686560 h 2113823"/>
                <a:gd name="connsiteX3" fmla="*/ 508000 w 5669280"/>
                <a:gd name="connsiteY3" fmla="*/ 1229360 h 2113823"/>
                <a:gd name="connsiteX4" fmla="*/ 2286000 w 5669280"/>
                <a:gd name="connsiteY4" fmla="*/ 995680 h 2113823"/>
                <a:gd name="connsiteX5" fmla="*/ 3129280 w 5669280"/>
                <a:gd name="connsiteY5" fmla="*/ 1615440 h 2113823"/>
                <a:gd name="connsiteX6" fmla="*/ 2489200 w 5669280"/>
                <a:gd name="connsiteY6" fmla="*/ 1788160 h 2113823"/>
                <a:gd name="connsiteX7" fmla="*/ 2661920 w 5669280"/>
                <a:gd name="connsiteY7" fmla="*/ 1391920 h 2113823"/>
                <a:gd name="connsiteX8" fmla="*/ 3647440 w 5669280"/>
                <a:gd name="connsiteY8" fmla="*/ 1270000 h 2113823"/>
                <a:gd name="connsiteX9" fmla="*/ 4490720 w 5669280"/>
                <a:gd name="connsiteY9" fmla="*/ 1686560 h 2113823"/>
                <a:gd name="connsiteX10" fmla="*/ 4033520 w 5669280"/>
                <a:gd name="connsiteY10" fmla="*/ 1899920 h 2113823"/>
                <a:gd name="connsiteX11" fmla="*/ 4368800 w 5669280"/>
                <a:gd name="connsiteY11" fmla="*/ 1503680 h 2113823"/>
                <a:gd name="connsiteX12" fmla="*/ 5130800 w 5669280"/>
                <a:gd name="connsiteY12" fmla="*/ 1645920 h 2113823"/>
                <a:gd name="connsiteX13" fmla="*/ 5069840 w 5669280"/>
                <a:gd name="connsiteY13" fmla="*/ 2072640 h 2113823"/>
                <a:gd name="connsiteX14" fmla="*/ 5283200 w 5669280"/>
                <a:gd name="connsiteY14" fmla="*/ 1727200 h 2113823"/>
                <a:gd name="connsiteX15" fmla="*/ 5445760 w 5669280"/>
                <a:gd name="connsiteY15" fmla="*/ 1910080 h 2113823"/>
                <a:gd name="connsiteX16" fmla="*/ 5476240 w 5669280"/>
                <a:gd name="connsiteY16" fmla="*/ 1798320 h 2113823"/>
                <a:gd name="connsiteX17" fmla="*/ 5669280 w 5669280"/>
                <a:gd name="connsiteY17" fmla="*/ 1849120 h 2113823"/>
                <a:gd name="connsiteX0" fmla="*/ 0 w 5669280"/>
                <a:gd name="connsiteY0" fmla="*/ 0 h 2113823"/>
                <a:gd name="connsiteX1" fmla="*/ 1463040 w 5669280"/>
                <a:gd name="connsiteY1" fmla="*/ 873760 h 2113823"/>
                <a:gd name="connsiteX2" fmla="*/ 1148080 w 5669280"/>
                <a:gd name="connsiteY2" fmla="*/ 1686560 h 2113823"/>
                <a:gd name="connsiteX3" fmla="*/ 508000 w 5669280"/>
                <a:gd name="connsiteY3" fmla="*/ 1229360 h 2113823"/>
                <a:gd name="connsiteX4" fmla="*/ 2286000 w 5669280"/>
                <a:gd name="connsiteY4" fmla="*/ 995680 h 2113823"/>
                <a:gd name="connsiteX5" fmla="*/ 3129280 w 5669280"/>
                <a:gd name="connsiteY5" fmla="*/ 1615440 h 2113823"/>
                <a:gd name="connsiteX6" fmla="*/ 2489200 w 5669280"/>
                <a:gd name="connsiteY6" fmla="*/ 1788160 h 2113823"/>
                <a:gd name="connsiteX7" fmla="*/ 2661920 w 5669280"/>
                <a:gd name="connsiteY7" fmla="*/ 1391920 h 2113823"/>
                <a:gd name="connsiteX8" fmla="*/ 3647440 w 5669280"/>
                <a:gd name="connsiteY8" fmla="*/ 1270000 h 2113823"/>
                <a:gd name="connsiteX9" fmla="*/ 4490720 w 5669280"/>
                <a:gd name="connsiteY9" fmla="*/ 1686560 h 2113823"/>
                <a:gd name="connsiteX10" fmla="*/ 4033520 w 5669280"/>
                <a:gd name="connsiteY10" fmla="*/ 1899920 h 2113823"/>
                <a:gd name="connsiteX11" fmla="*/ 4368800 w 5669280"/>
                <a:gd name="connsiteY11" fmla="*/ 1503680 h 2113823"/>
                <a:gd name="connsiteX12" fmla="*/ 5130800 w 5669280"/>
                <a:gd name="connsiteY12" fmla="*/ 1645920 h 2113823"/>
                <a:gd name="connsiteX13" fmla="*/ 5069840 w 5669280"/>
                <a:gd name="connsiteY13" fmla="*/ 2072640 h 2113823"/>
                <a:gd name="connsiteX14" fmla="*/ 5283200 w 5669280"/>
                <a:gd name="connsiteY14" fmla="*/ 1727200 h 2113823"/>
                <a:gd name="connsiteX15" fmla="*/ 5445760 w 5669280"/>
                <a:gd name="connsiteY15" fmla="*/ 1910080 h 2113823"/>
                <a:gd name="connsiteX16" fmla="*/ 5476240 w 5669280"/>
                <a:gd name="connsiteY16" fmla="*/ 1798320 h 2113823"/>
                <a:gd name="connsiteX17" fmla="*/ 5669280 w 5669280"/>
                <a:gd name="connsiteY17" fmla="*/ 1849120 h 211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69280" h="2113823">
                  <a:moveTo>
                    <a:pt x="0" y="0"/>
                  </a:moveTo>
                  <a:cubicBezTo>
                    <a:pt x="635846" y="296333"/>
                    <a:pt x="1271693" y="592667"/>
                    <a:pt x="1463040" y="873760"/>
                  </a:cubicBezTo>
                  <a:cubicBezTo>
                    <a:pt x="1654387" y="1154853"/>
                    <a:pt x="1500293" y="1708573"/>
                    <a:pt x="1148080" y="1686560"/>
                  </a:cubicBezTo>
                  <a:cubicBezTo>
                    <a:pt x="795867" y="1664547"/>
                    <a:pt x="440267" y="1578187"/>
                    <a:pt x="508000" y="1229360"/>
                  </a:cubicBezTo>
                  <a:cubicBezTo>
                    <a:pt x="575733" y="880533"/>
                    <a:pt x="1849120" y="931333"/>
                    <a:pt x="2286000" y="995680"/>
                  </a:cubicBezTo>
                  <a:cubicBezTo>
                    <a:pt x="2722880" y="1060027"/>
                    <a:pt x="3095413" y="1483360"/>
                    <a:pt x="3129280" y="1615440"/>
                  </a:cubicBezTo>
                  <a:cubicBezTo>
                    <a:pt x="3163147" y="1747520"/>
                    <a:pt x="2648373" y="1927013"/>
                    <a:pt x="2489200" y="1788160"/>
                  </a:cubicBezTo>
                  <a:cubicBezTo>
                    <a:pt x="2330027" y="1649307"/>
                    <a:pt x="2468880" y="1478280"/>
                    <a:pt x="2661920" y="1391920"/>
                  </a:cubicBezTo>
                  <a:cubicBezTo>
                    <a:pt x="2854960" y="1305560"/>
                    <a:pt x="3342640" y="1220893"/>
                    <a:pt x="3647440" y="1270000"/>
                  </a:cubicBezTo>
                  <a:cubicBezTo>
                    <a:pt x="3952240" y="1319107"/>
                    <a:pt x="4426373" y="1581573"/>
                    <a:pt x="4490720" y="1686560"/>
                  </a:cubicBezTo>
                  <a:cubicBezTo>
                    <a:pt x="4555067" y="1791547"/>
                    <a:pt x="4175760" y="2092960"/>
                    <a:pt x="4033520" y="1899920"/>
                  </a:cubicBezTo>
                  <a:cubicBezTo>
                    <a:pt x="3891280" y="1706880"/>
                    <a:pt x="4185920" y="1546013"/>
                    <a:pt x="4368800" y="1503680"/>
                  </a:cubicBezTo>
                  <a:cubicBezTo>
                    <a:pt x="4551680" y="1461347"/>
                    <a:pt x="5013960" y="1551093"/>
                    <a:pt x="5130800" y="1645920"/>
                  </a:cubicBezTo>
                  <a:cubicBezTo>
                    <a:pt x="5247640" y="1740747"/>
                    <a:pt x="5339080" y="2262293"/>
                    <a:pt x="5069840" y="2072640"/>
                  </a:cubicBezTo>
                  <a:cubicBezTo>
                    <a:pt x="4800600" y="1882987"/>
                    <a:pt x="5220547" y="1754293"/>
                    <a:pt x="5283200" y="1727200"/>
                  </a:cubicBezTo>
                  <a:cubicBezTo>
                    <a:pt x="5345853" y="1700107"/>
                    <a:pt x="5604656" y="1952818"/>
                    <a:pt x="5445760" y="1910080"/>
                  </a:cubicBezTo>
                  <a:cubicBezTo>
                    <a:pt x="5286864" y="1867342"/>
                    <a:pt x="5438987" y="1808480"/>
                    <a:pt x="5476240" y="1798320"/>
                  </a:cubicBezTo>
                  <a:cubicBezTo>
                    <a:pt x="5513493" y="1788160"/>
                    <a:pt x="5591386" y="1818640"/>
                    <a:pt x="5669280" y="18491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198C7D-A0A0-4F3A-8868-9C10A440279B}"/>
                </a:ext>
              </a:extLst>
            </p:cNvPr>
            <p:cNvSpPr/>
            <p:nvPr/>
          </p:nvSpPr>
          <p:spPr>
            <a:xfrm>
              <a:off x="4121778" y="2291703"/>
              <a:ext cx="3873581" cy="1823293"/>
            </a:xfrm>
            <a:custGeom>
              <a:avLst/>
              <a:gdLst>
                <a:gd name="connsiteX0" fmla="*/ 0 w 5374640"/>
                <a:gd name="connsiteY0" fmla="*/ 0 h 2529840"/>
                <a:gd name="connsiteX1" fmla="*/ 2194560 w 5374640"/>
                <a:gd name="connsiteY1" fmla="*/ 1391920 h 2529840"/>
                <a:gd name="connsiteX2" fmla="*/ 5374640 w 5374640"/>
                <a:gd name="connsiteY2" fmla="*/ 2529840 h 25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4640" h="2529840">
                  <a:moveTo>
                    <a:pt x="0" y="0"/>
                  </a:moveTo>
                  <a:cubicBezTo>
                    <a:pt x="649393" y="485140"/>
                    <a:pt x="1298787" y="970280"/>
                    <a:pt x="2194560" y="1391920"/>
                  </a:cubicBezTo>
                  <a:cubicBezTo>
                    <a:pt x="3090333" y="1813560"/>
                    <a:pt x="4232486" y="2171700"/>
                    <a:pt x="5374640" y="2529840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2D2258-2282-45C8-BAB7-0C26EF206D3B}"/>
                </a:ext>
              </a:extLst>
            </p:cNvPr>
            <p:cNvSpPr/>
            <p:nvPr/>
          </p:nvSpPr>
          <p:spPr>
            <a:xfrm>
              <a:off x="1859138" y="4320024"/>
              <a:ext cx="6048352" cy="724924"/>
            </a:xfrm>
            <a:custGeom>
              <a:avLst/>
              <a:gdLst>
                <a:gd name="connsiteX0" fmla="*/ 0 w 8392160"/>
                <a:gd name="connsiteY0" fmla="*/ 1005840 h 1005840"/>
                <a:gd name="connsiteX1" fmla="*/ 3434080 w 8392160"/>
                <a:gd name="connsiteY1" fmla="*/ 558800 h 1005840"/>
                <a:gd name="connsiteX2" fmla="*/ 8392160 w 8392160"/>
                <a:gd name="connsiteY2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160" h="1005840">
                  <a:moveTo>
                    <a:pt x="0" y="1005840"/>
                  </a:moveTo>
                  <a:lnTo>
                    <a:pt x="3434080" y="558800"/>
                  </a:lnTo>
                  <a:lnTo>
                    <a:pt x="8392160" y="0"/>
                  </a:ln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D99DC27-178C-3D68-E056-8D314CCD767D}"/>
              </a:ext>
            </a:extLst>
          </p:cNvPr>
          <p:cNvSpPr txBox="1"/>
          <p:nvPr/>
        </p:nvSpPr>
        <p:spPr>
          <a:xfrm>
            <a:off x="389058" y="309924"/>
            <a:ext cx="6461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Suppose we have a dissipative system</a:t>
            </a:r>
            <a:br>
              <a:rPr lang="en-US" sz="3200" dirty="0"/>
            </a:br>
            <a:r>
              <a:rPr lang="en-US" sz="3200" dirty="0"/>
              <a:t>(e.g. damped harmonic oscillator)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87BB94-FDF1-D7C6-1EA9-473A43C0752D}"/>
                  </a:ext>
                </a:extLst>
              </p:cNvPr>
              <p:cNvSpPr txBox="1"/>
              <p:nvPr/>
            </p:nvSpPr>
            <p:spPr>
              <a:xfrm>
                <a:off x="509344" y="1882638"/>
                <a:ext cx="72680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Evolutions concentrate on fewer states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While count of states decreases, the density of evolutions (evolutions per state) increases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87BB94-FDF1-D7C6-1EA9-473A43C0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44" y="1882638"/>
                <a:ext cx="7268084" cy="1384995"/>
              </a:xfrm>
              <a:prstGeom prst="rect">
                <a:avLst/>
              </a:prstGeom>
              <a:blipFill>
                <a:blip r:embed="rId2"/>
                <a:stretch>
                  <a:fillRect l="-1762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01DE3C0-DCBB-4506-33C0-8B242FFEC3A8}"/>
              </a:ext>
            </a:extLst>
          </p:cNvPr>
          <p:cNvSpPr txBox="1"/>
          <p:nvPr/>
        </p:nvSpPr>
        <p:spPr>
          <a:xfrm>
            <a:off x="389058" y="4433965"/>
            <a:ext cx="980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Focusing on the evolutions seems to solve the paradox of entropy for dynamical equilibrium</a:t>
            </a:r>
          </a:p>
        </p:txBody>
      </p:sp>
    </p:spTree>
    <p:extLst>
      <p:ext uri="{BB962C8B-B14F-4D97-AF65-F5344CB8AC3E}">
        <p14:creationId xmlns:p14="http://schemas.microsoft.com/office/powerpoint/2010/main" val="2403135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CA9-58AA-2933-64E1-589F697E2AA6}"/>
              </a:ext>
            </a:extLst>
          </p:cNvPr>
          <p:cNvSpPr txBox="1"/>
          <p:nvPr/>
        </p:nvSpPr>
        <p:spPr>
          <a:xfrm>
            <a:off x="318425" y="156606"/>
            <a:ext cx="876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Recover information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8D049-7429-2475-9271-A4876450B62B}"/>
                  </a:ext>
                </a:extLst>
              </p:cNvPr>
              <p:cNvSpPr txBox="1"/>
              <p:nvPr/>
            </p:nvSpPr>
            <p:spPr>
              <a:xfrm>
                <a:off x="318425" y="1151563"/>
                <a:ext cx="943934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</a:t>
                </a:r>
                <a:r>
                  <a:rPr lang="en-US" sz="2800" dirty="0" err="1"/>
                  <a:t>macrostate</a:t>
                </a:r>
                <a:r>
                  <a:rPr lang="en-US" sz="2800" dirty="0"/>
                  <a:t> 𝑋 is a dynamical equilibrium of microstates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Microstate fluctuations can be characterized by a stable probability distribution 𝜌(𝑥) in each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An evolution 𝜆(𝑡) for the microstate is a dense sequence of infinitely many microstates whose recurrence matches 𝝆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Macrostate</a:t>
                </a:r>
                <a:r>
                  <a:rPr lang="en-US" sz="2800" dirty="0"/>
                  <a:t> measurements cannot be sensitive to permutations of microstates: possible evolutions equals all possible permutations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Shannon entropy counts all possible permutations of an infinite sequence (dense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r>
                  <a:rPr lang="en-US" sz="2800" dirty="0"/>
                  <a:t>) which equals all possible evolutions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8D049-7429-2475-9271-A4876450B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5" y="1151563"/>
                <a:ext cx="9439342" cy="4832092"/>
              </a:xfrm>
              <a:prstGeom prst="rect">
                <a:avLst/>
              </a:prstGeom>
              <a:blipFill>
                <a:blip r:embed="rId5"/>
                <a:stretch>
                  <a:fillRect l="-1291" t="-1639" r="-581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22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CA9-58AA-2933-64E1-589F697E2AA6}"/>
              </a:ext>
            </a:extLst>
          </p:cNvPr>
          <p:cNvSpPr txBox="1"/>
          <p:nvPr/>
        </p:nvSpPr>
        <p:spPr>
          <a:xfrm>
            <a:off x="318425" y="156606"/>
            <a:ext cx="876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Macrostate</a:t>
            </a:r>
            <a:r>
              <a:rPr lang="en-US" sz="4000" dirty="0"/>
              <a:t>/equilibrium is a “tube” of evolutions at the lower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8D049-7429-2475-9271-A4876450B62B}"/>
              </a:ext>
            </a:extLst>
          </p:cNvPr>
          <p:cNvSpPr txBox="1"/>
          <p:nvPr/>
        </p:nvSpPr>
        <p:spPr>
          <a:xfrm>
            <a:off x="318425" y="1770199"/>
            <a:ext cx="94393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Equilibrium means that no evolution enters or exits the “tube” (i.e. external agents have equilibrated)</a:t>
            </a:r>
          </a:p>
          <a:p>
            <a:endParaRPr lang="en-US" sz="1400" dirty="0"/>
          </a:p>
          <a:p>
            <a:r>
              <a:rPr lang="en-US" sz="2800" dirty="0"/>
              <a:t>The variables describing the </a:t>
            </a:r>
            <a:r>
              <a:rPr lang="en-US" sz="2800" dirty="0" err="1"/>
              <a:t>macrostate</a:t>
            </a:r>
            <a:r>
              <a:rPr lang="en-US" sz="2800" dirty="0"/>
              <a:t> can still change</a:t>
            </a:r>
          </a:p>
          <a:p>
            <a:r>
              <a:rPr lang="en-US" sz="2800" dirty="0"/>
              <a:t>(i.e. the “tube” moves around in state space)</a:t>
            </a:r>
          </a:p>
          <a:p>
            <a:endParaRPr lang="en-US" sz="1400" dirty="0"/>
          </a:p>
          <a:p>
            <a:r>
              <a:rPr lang="en-US" sz="2800" dirty="0"/>
              <a:t>We can now study the “tube” as if it were single line</a:t>
            </a:r>
          </a:p>
          <a:p>
            <a:r>
              <a:rPr lang="en-US" sz="2800" dirty="0"/>
              <a:t>(i.e. internal dynamics and environment are decoupled)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82F96-E0BA-5305-7660-CF1A414B9C56}"/>
              </a:ext>
            </a:extLst>
          </p:cNvPr>
          <p:cNvSpPr txBox="1"/>
          <p:nvPr/>
        </p:nvSpPr>
        <p:spPr>
          <a:xfrm>
            <a:off x="881127" y="5296726"/>
            <a:ext cx="77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Equilibrium = evolution decoupled from environment and internal dynamics</a:t>
            </a:r>
          </a:p>
        </p:txBody>
      </p:sp>
    </p:spTree>
    <p:extLst>
      <p:ext uri="{BB962C8B-B14F-4D97-AF65-F5344CB8AC3E}">
        <p14:creationId xmlns:p14="http://schemas.microsoft.com/office/powerpoint/2010/main" val="230461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0DBD09A-987D-D7A7-E0DB-E06B8E2DF3CE}"/>
              </a:ext>
            </a:extLst>
          </p:cNvPr>
          <p:cNvSpPr txBox="1"/>
          <p:nvPr/>
        </p:nvSpPr>
        <p:spPr>
          <a:xfrm>
            <a:off x="945077" y="385948"/>
            <a:ext cx="1030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physics is about creating models of empirical reality, the foundations of physics should be a theory of models of empirical reality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395CC-1690-1F2B-2875-E10A9FFDC24C}"/>
              </a:ext>
            </a:extLst>
          </p:cNvPr>
          <p:cNvSpPr txBox="1"/>
          <p:nvPr/>
        </p:nvSpPr>
        <p:spPr>
          <a:xfrm>
            <a:off x="2143497" y="2963401"/>
            <a:ext cx="7000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Requirements of experimental verification, assumptions of each theory, realm of validity of assumptions, …</a:t>
            </a:r>
          </a:p>
        </p:txBody>
      </p:sp>
    </p:spTree>
    <p:extLst>
      <p:ext uri="{BB962C8B-B14F-4D97-AF65-F5344CB8AC3E}">
        <p14:creationId xmlns:p14="http://schemas.microsoft.com/office/powerpoint/2010/main" val="977611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82F96-E0BA-5305-7660-CF1A414B9C56}"/>
              </a:ext>
            </a:extLst>
          </p:cNvPr>
          <p:cNvSpPr txBox="1"/>
          <p:nvPr/>
        </p:nvSpPr>
        <p:spPr>
          <a:xfrm>
            <a:off x="362542" y="278073"/>
            <a:ext cx="77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Equilibrium = evolution decoupled from environment and internal dynamics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5D1AB8-4DEF-8D80-37D2-407CA5CBD44B}"/>
              </a:ext>
            </a:extLst>
          </p:cNvPr>
          <p:cNvCxnSpPr/>
          <p:nvPr/>
        </p:nvCxnSpPr>
        <p:spPr>
          <a:xfrm flipH="1" flipV="1">
            <a:off x="2707574" y="1478402"/>
            <a:ext cx="207818" cy="382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AB4E11D-1ADD-FF34-4237-0CFB9A164E64}"/>
              </a:ext>
            </a:extLst>
          </p:cNvPr>
          <p:cNvSpPr txBox="1"/>
          <p:nvPr/>
        </p:nvSpPr>
        <p:spPr>
          <a:xfrm>
            <a:off x="623455" y="1785556"/>
            <a:ext cx="8555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Automatically relativistic: about evolutions (i.e. timelines)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B393F-138F-5CF7-7C49-31084CF98F3E}"/>
              </a:ext>
            </a:extLst>
          </p:cNvPr>
          <p:cNvSpPr txBox="1"/>
          <p:nvPr/>
        </p:nvSpPr>
        <p:spPr>
          <a:xfrm>
            <a:off x="362542" y="2775849"/>
            <a:ext cx="77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Quasi-static evolution NOT relativistic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B0C13C-7D38-444C-C7FF-E198BFA7E8DA}"/>
              </a:ext>
            </a:extLst>
          </p:cNvPr>
          <p:cNvSpPr/>
          <p:nvPr/>
        </p:nvSpPr>
        <p:spPr>
          <a:xfrm>
            <a:off x="3073705" y="3973784"/>
            <a:ext cx="2976664" cy="270891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  <a:gd name="connsiteX0" fmla="*/ 0 w 10802861"/>
              <a:gd name="connsiteY0" fmla="*/ 1128312 h 1128312"/>
              <a:gd name="connsiteX1" fmla="*/ 2075234 w 10802861"/>
              <a:gd name="connsiteY1" fmla="*/ 706780 h 1128312"/>
              <a:gd name="connsiteX2" fmla="*/ 4961107 w 10802861"/>
              <a:gd name="connsiteY2" fmla="*/ 382525 h 1128312"/>
              <a:gd name="connsiteX3" fmla="*/ 8508460 w 10802861"/>
              <a:gd name="connsiteY3" fmla="*/ 382525 h 1128312"/>
              <a:gd name="connsiteX4" fmla="*/ 10648545 w 10802861"/>
              <a:gd name="connsiteY4" fmla="*/ 45299 h 1128312"/>
              <a:gd name="connsiteX5" fmla="*/ 10633656 w 10802861"/>
              <a:gd name="connsiteY5" fmla="*/ 0 h 1128312"/>
              <a:gd name="connsiteX0" fmla="*/ 0 w 10792304"/>
              <a:gd name="connsiteY0" fmla="*/ 1252858 h 1252858"/>
              <a:gd name="connsiteX1" fmla="*/ 2075234 w 10792304"/>
              <a:gd name="connsiteY1" fmla="*/ 831326 h 1252858"/>
              <a:gd name="connsiteX2" fmla="*/ 4961107 w 10792304"/>
              <a:gd name="connsiteY2" fmla="*/ 507071 h 1252858"/>
              <a:gd name="connsiteX3" fmla="*/ 8508460 w 10792304"/>
              <a:gd name="connsiteY3" fmla="*/ 507071 h 1252858"/>
              <a:gd name="connsiteX4" fmla="*/ 10648545 w 10792304"/>
              <a:gd name="connsiteY4" fmla="*/ 169845 h 1252858"/>
              <a:gd name="connsiteX5" fmla="*/ 10588224 w 10792304"/>
              <a:gd name="connsiteY5" fmla="*/ 0 h 1252858"/>
              <a:gd name="connsiteX0" fmla="*/ 0 w 10648545"/>
              <a:gd name="connsiteY0" fmla="*/ 1252858 h 1252858"/>
              <a:gd name="connsiteX1" fmla="*/ 2075234 w 10648545"/>
              <a:gd name="connsiteY1" fmla="*/ 831326 h 1252858"/>
              <a:gd name="connsiteX2" fmla="*/ 4961107 w 10648545"/>
              <a:gd name="connsiteY2" fmla="*/ 507071 h 1252858"/>
              <a:gd name="connsiteX3" fmla="*/ 8508460 w 10648545"/>
              <a:gd name="connsiteY3" fmla="*/ 507071 h 1252858"/>
              <a:gd name="connsiteX4" fmla="*/ 10648545 w 10648545"/>
              <a:gd name="connsiteY4" fmla="*/ 169845 h 1252858"/>
              <a:gd name="connsiteX5" fmla="*/ 10588224 w 10648545"/>
              <a:gd name="connsiteY5" fmla="*/ 0 h 1252858"/>
              <a:gd name="connsiteX0" fmla="*/ 0 w 10648545"/>
              <a:gd name="connsiteY0" fmla="*/ 1261392 h 1261392"/>
              <a:gd name="connsiteX1" fmla="*/ 2075234 w 10648545"/>
              <a:gd name="connsiteY1" fmla="*/ 839860 h 1261392"/>
              <a:gd name="connsiteX2" fmla="*/ 4961107 w 10648545"/>
              <a:gd name="connsiteY2" fmla="*/ 515605 h 1261392"/>
              <a:gd name="connsiteX3" fmla="*/ 8508460 w 10648545"/>
              <a:gd name="connsiteY3" fmla="*/ 515605 h 1261392"/>
              <a:gd name="connsiteX4" fmla="*/ 10648545 w 10648545"/>
              <a:gd name="connsiteY4" fmla="*/ 178379 h 1261392"/>
              <a:gd name="connsiteX5" fmla="*/ 10588224 w 10648545"/>
              <a:gd name="connsiteY5" fmla="*/ 8534 h 1261392"/>
              <a:gd name="connsiteX6" fmla="*/ 10596741 w 10648545"/>
              <a:gd name="connsiteY6" fmla="*/ 25838 h 1261392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7" fmla="*/ 8509698 w 10648545"/>
              <a:gd name="connsiteY7" fmla="*/ 381610 h 1253908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7" fmla="*/ 4957461 w 10648545"/>
              <a:gd name="connsiteY7" fmla="*/ 402366 h 1253908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7" fmla="*/ 4957461 w 10648545"/>
              <a:gd name="connsiteY7" fmla="*/ 402366 h 1253908"/>
              <a:gd name="connsiteX8" fmla="*/ 4957464 w 10648545"/>
              <a:gd name="connsiteY8" fmla="*/ 391988 h 1253908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7" fmla="*/ 4957461 w 10648545"/>
              <a:gd name="connsiteY7" fmla="*/ 402366 h 1253908"/>
              <a:gd name="connsiteX8" fmla="*/ 2061158 w 10648545"/>
              <a:gd name="connsiteY8" fmla="*/ 744871 h 1253908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7" fmla="*/ 4957461 w 10648545"/>
              <a:gd name="connsiteY7" fmla="*/ 402366 h 1253908"/>
              <a:gd name="connsiteX8" fmla="*/ 2061158 w 10648545"/>
              <a:gd name="connsiteY8" fmla="*/ 744871 h 1253908"/>
              <a:gd name="connsiteX9" fmla="*/ 0 w 10648545"/>
              <a:gd name="connsiteY9" fmla="*/ 1253908 h 1253908"/>
              <a:gd name="connsiteX0" fmla="*/ 0 w 10648545"/>
              <a:gd name="connsiteY0" fmla="*/ 1253908 h 1253908"/>
              <a:gd name="connsiteX1" fmla="*/ 2075234 w 10648545"/>
              <a:gd name="connsiteY1" fmla="*/ 832376 h 1253908"/>
              <a:gd name="connsiteX2" fmla="*/ 4961107 w 10648545"/>
              <a:gd name="connsiteY2" fmla="*/ 508121 h 1253908"/>
              <a:gd name="connsiteX3" fmla="*/ 8508460 w 10648545"/>
              <a:gd name="connsiteY3" fmla="*/ 508121 h 1253908"/>
              <a:gd name="connsiteX4" fmla="*/ 10648545 w 10648545"/>
              <a:gd name="connsiteY4" fmla="*/ 170895 h 1253908"/>
              <a:gd name="connsiteX5" fmla="*/ 10588224 w 10648545"/>
              <a:gd name="connsiteY5" fmla="*/ 1050 h 1253908"/>
              <a:gd name="connsiteX6" fmla="*/ 8509698 w 10648545"/>
              <a:gd name="connsiteY6" fmla="*/ 423130 h 1253908"/>
              <a:gd name="connsiteX7" fmla="*/ 4957461 w 10648545"/>
              <a:gd name="connsiteY7" fmla="*/ 402366 h 1253908"/>
              <a:gd name="connsiteX8" fmla="*/ 2061158 w 10648545"/>
              <a:gd name="connsiteY8" fmla="*/ 744871 h 1253908"/>
              <a:gd name="connsiteX9" fmla="*/ 1507453 w 10648545"/>
              <a:gd name="connsiteY9" fmla="*/ 464641 h 1253908"/>
              <a:gd name="connsiteX10" fmla="*/ 0 w 10648545"/>
              <a:gd name="connsiteY10" fmla="*/ 1253908 h 1253908"/>
              <a:gd name="connsiteX0" fmla="*/ 4 w 10648549"/>
              <a:gd name="connsiteY0" fmla="*/ 1253908 h 1254401"/>
              <a:gd name="connsiteX1" fmla="*/ 2075238 w 10648549"/>
              <a:gd name="connsiteY1" fmla="*/ 832376 h 1254401"/>
              <a:gd name="connsiteX2" fmla="*/ 4961111 w 10648549"/>
              <a:gd name="connsiteY2" fmla="*/ 508121 h 1254401"/>
              <a:gd name="connsiteX3" fmla="*/ 8508464 w 10648549"/>
              <a:gd name="connsiteY3" fmla="*/ 508121 h 1254401"/>
              <a:gd name="connsiteX4" fmla="*/ 10648549 w 10648549"/>
              <a:gd name="connsiteY4" fmla="*/ 170895 h 1254401"/>
              <a:gd name="connsiteX5" fmla="*/ 10588228 w 10648549"/>
              <a:gd name="connsiteY5" fmla="*/ 1050 h 1254401"/>
              <a:gd name="connsiteX6" fmla="*/ 8509702 w 10648549"/>
              <a:gd name="connsiteY6" fmla="*/ 423130 h 1254401"/>
              <a:gd name="connsiteX7" fmla="*/ 4957465 w 10648549"/>
              <a:gd name="connsiteY7" fmla="*/ 402366 h 1254401"/>
              <a:gd name="connsiteX8" fmla="*/ 2061162 w 10648549"/>
              <a:gd name="connsiteY8" fmla="*/ 744871 h 1254401"/>
              <a:gd name="connsiteX9" fmla="*/ 4 w 10648549"/>
              <a:gd name="connsiteY9" fmla="*/ 1253908 h 1254401"/>
              <a:gd name="connsiteX0" fmla="*/ 151 w 10648696"/>
              <a:gd name="connsiteY0" fmla="*/ 1253908 h 1254401"/>
              <a:gd name="connsiteX1" fmla="*/ 2075385 w 10648696"/>
              <a:gd name="connsiteY1" fmla="*/ 832376 h 1254401"/>
              <a:gd name="connsiteX2" fmla="*/ 4961258 w 10648696"/>
              <a:gd name="connsiteY2" fmla="*/ 508121 h 1254401"/>
              <a:gd name="connsiteX3" fmla="*/ 8508611 w 10648696"/>
              <a:gd name="connsiteY3" fmla="*/ 508121 h 1254401"/>
              <a:gd name="connsiteX4" fmla="*/ 10648696 w 10648696"/>
              <a:gd name="connsiteY4" fmla="*/ 170895 h 1254401"/>
              <a:gd name="connsiteX5" fmla="*/ 10588375 w 10648696"/>
              <a:gd name="connsiteY5" fmla="*/ 1050 h 1254401"/>
              <a:gd name="connsiteX6" fmla="*/ 8509849 w 10648696"/>
              <a:gd name="connsiteY6" fmla="*/ 423130 h 1254401"/>
              <a:gd name="connsiteX7" fmla="*/ 4957612 w 10648696"/>
              <a:gd name="connsiteY7" fmla="*/ 402366 h 1254401"/>
              <a:gd name="connsiteX8" fmla="*/ 2061309 w 10648696"/>
              <a:gd name="connsiteY8" fmla="*/ 744871 h 1254401"/>
              <a:gd name="connsiteX9" fmla="*/ 1925012 w 10648696"/>
              <a:gd name="connsiteY9" fmla="*/ 381610 h 1254401"/>
              <a:gd name="connsiteX10" fmla="*/ 151 w 10648696"/>
              <a:gd name="connsiteY10" fmla="*/ 1253908 h 1254401"/>
              <a:gd name="connsiteX0" fmla="*/ 4 w 10648549"/>
              <a:gd name="connsiteY0" fmla="*/ 1253908 h 1254401"/>
              <a:gd name="connsiteX1" fmla="*/ 2075238 w 10648549"/>
              <a:gd name="connsiteY1" fmla="*/ 832376 h 1254401"/>
              <a:gd name="connsiteX2" fmla="*/ 4961111 w 10648549"/>
              <a:gd name="connsiteY2" fmla="*/ 508121 h 1254401"/>
              <a:gd name="connsiteX3" fmla="*/ 8508464 w 10648549"/>
              <a:gd name="connsiteY3" fmla="*/ 508121 h 1254401"/>
              <a:gd name="connsiteX4" fmla="*/ 10648549 w 10648549"/>
              <a:gd name="connsiteY4" fmla="*/ 170895 h 1254401"/>
              <a:gd name="connsiteX5" fmla="*/ 10588228 w 10648549"/>
              <a:gd name="connsiteY5" fmla="*/ 1050 h 1254401"/>
              <a:gd name="connsiteX6" fmla="*/ 8509702 w 10648549"/>
              <a:gd name="connsiteY6" fmla="*/ 423130 h 1254401"/>
              <a:gd name="connsiteX7" fmla="*/ 4957465 w 10648549"/>
              <a:gd name="connsiteY7" fmla="*/ 402366 h 1254401"/>
              <a:gd name="connsiteX8" fmla="*/ 2061162 w 10648549"/>
              <a:gd name="connsiteY8" fmla="*/ 744871 h 1254401"/>
              <a:gd name="connsiteX9" fmla="*/ 4 w 10648549"/>
              <a:gd name="connsiteY9" fmla="*/ 1253908 h 1254401"/>
              <a:gd name="connsiteX0" fmla="*/ 4 w 10648549"/>
              <a:gd name="connsiteY0" fmla="*/ 1253908 h 1254401"/>
              <a:gd name="connsiteX1" fmla="*/ 2075238 w 10648549"/>
              <a:gd name="connsiteY1" fmla="*/ 832376 h 1254401"/>
              <a:gd name="connsiteX2" fmla="*/ 4961111 w 10648549"/>
              <a:gd name="connsiteY2" fmla="*/ 508121 h 1254401"/>
              <a:gd name="connsiteX3" fmla="*/ 8508464 w 10648549"/>
              <a:gd name="connsiteY3" fmla="*/ 508121 h 1254401"/>
              <a:gd name="connsiteX4" fmla="*/ 10648549 w 10648549"/>
              <a:gd name="connsiteY4" fmla="*/ 170895 h 1254401"/>
              <a:gd name="connsiteX5" fmla="*/ 10588228 w 10648549"/>
              <a:gd name="connsiteY5" fmla="*/ 1050 h 1254401"/>
              <a:gd name="connsiteX6" fmla="*/ 8509702 w 10648549"/>
              <a:gd name="connsiteY6" fmla="*/ 423130 h 1254401"/>
              <a:gd name="connsiteX7" fmla="*/ 4957465 w 10648549"/>
              <a:gd name="connsiteY7" fmla="*/ 402366 h 1254401"/>
              <a:gd name="connsiteX8" fmla="*/ 2393386 w 10648549"/>
              <a:gd name="connsiteY8" fmla="*/ 298580 h 1254401"/>
              <a:gd name="connsiteX9" fmla="*/ 4 w 10648549"/>
              <a:gd name="connsiteY9" fmla="*/ 1253908 h 1254401"/>
              <a:gd name="connsiteX0" fmla="*/ 4 w 10648549"/>
              <a:gd name="connsiteY0" fmla="*/ 1253908 h 1254401"/>
              <a:gd name="connsiteX1" fmla="*/ 2075238 w 10648549"/>
              <a:gd name="connsiteY1" fmla="*/ 832376 h 1254401"/>
              <a:gd name="connsiteX2" fmla="*/ 4961111 w 10648549"/>
              <a:gd name="connsiteY2" fmla="*/ 508121 h 1254401"/>
              <a:gd name="connsiteX3" fmla="*/ 8508464 w 10648549"/>
              <a:gd name="connsiteY3" fmla="*/ 508121 h 1254401"/>
              <a:gd name="connsiteX4" fmla="*/ 10648549 w 10648549"/>
              <a:gd name="connsiteY4" fmla="*/ 170895 h 1254401"/>
              <a:gd name="connsiteX5" fmla="*/ 10588228 w 10648549"/>
              <a:gd name="connsiteY5" fmla="*/ 1050 h 1254401"/>
              <a:gd name="connsiteX6" fmla="*/ 8509702 w 10648549"/>
              <a:gd name="connsiteY6" fmla="*/ 423130 h 1254401"/>
              <a:gd name="connsiteX7" fmla="*/ 4957465 w 10648549"/>
              <a:gd name="connsiteY7" fmla="*/ 402366 h 1254401"/>
              <a:gd name="connsiteX8" fmla="*/ 2069679 w 10648549"/>
              <a:gd name="connsiteY8" fmla="*/ 807142 h 1254401"/>
              <a:gd name="connsiteX9" fmla="*/ 4 w 10648549"/>
              <a:gd name="connsiteY9" fmla="*/ 1253908 h 1254401"/>
              <a:gd name="connsiteX0" fmla="*/ 4 w 10648549"/>
              <a:gd name="connsiteY0" fmla="*/ 1253908 h 1254401"/>
              <a:gd name="connsiteX1" fmla="*/ 2075238 w 10648549"/>
              <a:gd name="connsiteY1" fmla="*/ 832376 h 1254401"/>
              <a:gd name="connsiteX2" fmla="*/ 4961111 w 10648549"/>
              <a:gd name="connsiteY2" fmla="*/ 508121 h 1254401"/>
              <a:gd name="connsiteX3" fmla="*/ 8508464 w 10648549"/>
              <a:gd name="connsiteY3" fmla="*/ 508121 h 1254401"/>
              <a:gd name="connsiteX4" fmla="*/ 10648549 w 10648549"/>
              <a:gd name="connsiteY4" fmla="*/ 170895 h 1254401"/>
              <a:gd name="connsiteX5" fmla="*/ 10588228 w 10648549"/>
              <a:gd name="connsiteY5" fmla="*/ 1050 h 1254401"/>
              <a:gd name="connsiteX6" fmla="*/ 8509702 w 10648549"/>
              <a:gd name="connsiteY6" fmla="*/ 423130 h 1254401"/>
              <a:gd name="connsiteX7" fmla="*/ 4957464 w 10648549"/>
              <a:gd name="connsiteY7" fmla="*/ 454259 h 1254401"/>
              <a:gd name="connsiteX8" fmla="*/ 2069679 w 10648549"/>
              <a:gd name="connsiteY8" fmla="*/ 807142 h 1254401"/>
              <a:gd name="connsiteX9" fmla="*/ 4 w 10648549"/>
              <a:gd name="connsiteY9" fmla="*/ 1253908 h 1254401"/>
              <a:gd name="connsiteX0" fmla="*/ 4 w 10648549"/>
              <a:gd name="connsiteY0" fmla="*/ 1181455 h 1181948"/>
              <a:gd name="connsiteX1" fmla="*/ 2075238 w 10648549"/>
              <a:gd name="connsiteY1" fmla="*/ 759923 h 1181948"/>
              <a:gd name="connsiteX2" fmla="*/ 4961111 w 10648549"/>
              <a:gd name="connsiteY2" fmla="*/ 435668 h 1181948"/>
              <a:gd name="connsiteX3" fmla="*/ 8508464 w 10648549"/>
              <a:gd name="connsiteY3" fmla="*/ 435668 h 1181948"/>
              <a:gd name="connsiteX4" fmla="*/ 10648549 w 10648549"/>
              <a:gd name="connsiteY4" fmla="*/ 98442 h 1181948"/>
              <a:gd name="connsiteX5" fmla="*/ 10588228 w 10648549"/>
              <a:gd name="connsiteY5" fmla="*/ 1250 h 1181948"/>
              <a:gd name="connsiteX6" fmla="*/ 8509702 w 10648549"/>
              <a:gd name="connsiteY6" fmla="*/ 350677 h 1181948"/>
              <a:gd name="connsiteX7" fmla="*/ 4957464 w 10648549"/>
              <a:gd name="connsiteY7" fmla="*/ 381806 h 1181948"/>
              <a:gd name="connsiteX8" fmla="*/ 2069679 w 10648549"/>
              <a:gd name="connsiteY8" fmla="*/ 734689 h 1181948"/>
              <a:gd name="connsiteX9" fmla="*/ 4 w 10648549"/>
              <a:gd name="connsiteY9" fmla="*/ 1181455 h 1181948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  <a:gd name="connsiteX0" fmla="*/ 4 w 10648549"/>
              <a:gd name="connsiteY0" fmla="*/ 1180204 h 1180697"/>
              <a:gd name="connsiteX1" fmla="*/ 2075238 w 10648549"/>
              <a:gd name="connsiteY1" fmla="*/ 758672 h 1180697"/>
              <a:gd name="connsiteX2" fmla="*/ 4961111 w 10648549"/>
              <a:gd name="connsiteY2" fmla="*/ 434417 h 1180697"/>
              <a:gd name="connsiteX3" fmla="*/ 8508464 w 10648549"/>
              <a:gd name="connsiteY3" fmla="*/ 434417 h 1180697"/>
              <a:gd name="connsiteX4" fmla="*/ 10648549 w 10648549"/>
              <a:gd name="connsiteY4" fmla="*/ 97191 h 1180697"/>
              <a:gd name="connsiteX5" fmla="*/ 10588228 w 10648549"/>
              <a:gd name="connsiteY5" fmla="*/ -1 h 1180697"/>
              <a:gd name="connsiteX6" fmla="*/ 8509702 w 10648549"/>
              <a:gd name="connsiteY6" fmla="*/ 349426 h 1180697"/>
              <a:gd name="connsiteX7" fmla="*/ 4957464 w 10648549"/>
              <a:gd name="connsiteY7" fmla="*/ 380555 h 1180697"/>
              <a:gd name="connsiteX8" fmla="*/ 2069679 w 10648549"/>
              <a:gd name="connsiteY8" fmla="*/ 733438 h 1180697"/>
              <a:gd name="connsiteX9" fmla="*/ 4 w 10648549"/>
              <a:gd name="connsiteY9" fmla="*/ 1180204 h 11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48549" h="1180697">
                <a:moveTo>
                  <a:pt x="4" y="1180204"/>
                </a:moveTo>
                <a:cubicBezTo>
                  <a:pt x="2350" y="1194788"/>
                  <a:pt x="1248387" y="882970"/>
                  <a:pt x="2075238" y="758672"/>
                </a:cubicBezTo>
                <a:cubicBezTo>
                  <a:pt x="2902089" y="634374"/>
                  <a:pt x="3888907" y="488459"/>
                  <a:pt x="4961111" y="434417"/>
                </a:cubicBezTo>
                <a:cubicBezTo>
                  <a:pt x="6033315" y="380375"/>
                  <a:pt x="7560558" y="490621"/>
                  <a:pt x="8508464" y="434417"/>
                </a:cubicBezTo>
                <a:cubicBezTo>
                  <a:pt x="9456370" y="378213"/>
                  <a:pt x="10052459" y="237702"/>
                  <a:pt x="10648549" y="97191"/>
                </a:cubicBezTo>
                <a:lnTo>
                  <a:pt x="10588228" y="-1"/>
                </a:lnTo>
                <a:cubicBezTo>
                  <a:pt x="10095456" y="166584"/>
                  <a:pt x="9316125" y="254858"/>
                  <a:pt x="8509702" y="349426"/>
                </a:cubicBezTo>
                <a:cubicBezTo>
                  <a:pt x="7703279" y="443994"/>
                  <a:pt x="5941359" y="313093"/>
                  <a:pt x="4957464" y="380555"/>
                </a:cubicBezTo>
                <a:cubicBezTo>
                  <a:pt x="3973569" y="448017"/>
                  <a:pt x="2069679" y="735600"/>
                  <a:pt x="2069679" y="733438"/>
                </a:cubicBezTo>
                <a:cubicBezTo>
                  <a:pt x="1243436" y="875362"/>
                  <a:pt x="-2342" y="1165620"/>
                  <a:pt x="4" y="1180204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58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D2D573-C29F-42DC-7345-FFA33C5BFA01}"/>
              </a:ext>
            </a:extLst>
          </p:cNvPr>
          <p:cNvSpPr/>
          <p:nvPr/>
        </p:nvSpPr>
        <p:spPr>
          <a:xfrm>
            <a:off x="4594463" y="4029862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C23FBB-F253-77B4-07D9-BDFC9CE2B440}"/>
                  </a:ext>
                </a:extLst>
              </p:cNvPr>
              <p:cNvSpPr txBox="1"/>
              <p:nvPr/>
            </p:nvSpPr>
            <p:spPr>
              <a:xfrm>
                <a:off x="4509321" y="3714472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C23FBB-F253-77B4-07D9-BDFC9CE2B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321" y="3714472"/>
                <a:ext cx="3382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7DF433-2884-A428-2C9C-119463BBF5FA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926375" y="4071850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9880B6-AA81-640A-2748-18B7F373FD5D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4678438" y="4083804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0FFBB88-1BA3-43F5-A135-6F9297CAF244}"/>
              </a:ext>
            </a:extLst>
          </p:cNvPr>
          <p:cNvSpPr/>
          <p:nvPr/>
        </p:nvSpPr>
        <p:spPr>
          <a:xfrm>
            <a:off x="3823788" y="5005805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108C46-6FD6-71F4-F520-CDF16E70A819}"/>
              </a:ext>
            </a:extLst>
          </p:cNvPr>
          <p:cNvSpPr/>
          <p:nvPr/>
        </p:nvSpPr>
        <p:spPr>
          <a:xfrm>
            <a:off x="3834554" y="5677859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9F3DC5-2C65-F905-A5AC-C35F483DC4B2}"/>
              </a:ext>
            </a:extLst>
          </p:cNvPr>
          <p:cNvSpPr/>
          <p:nvPr/>
        </p:nvSpPr>
        <p:spPr>
          <a:xfrm>
            <a:off x="3832268" y="5616899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ADEFE83-B6DF-A630-7285-C3A9B18CFB18}"/>
              </a:ext>
            </a:extLst>
          </p:cNvPr>
          <p:cNvSpPr/>
          <p:nvPr/>
        </p:nvSpPr>
        <p:spPr>
          <a:xfrm>
            <a:off x="3821219" y="5675953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2AD2255-3DA5-FC4E-7998-C9239F3F7CF1}"/>
              </a:ext>
            </a:extLst>
          </p:cNvPr>
          <p:cNvSpPr/>
          <p:nvPr/>
        </p:nvSpPr>
        <p:spPr>
          <a:xfrm rot="21410729">
            <a:off x="3827315" y="5645348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C119C37-EEDF-12DB-CF3A-B6A1FB99E5BE}"/>
              </a:ext>
            </a:extLst>
          </p:cNvPr>
          <p:cNvSpPr/>
          <p:nvPr/>
        </p:nvSpPr>
        <p:spPr>
          <a:xfrm rot="306382">
            <a:off x="3830362" y="5751011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765C18D-1DF5-1934-119C-E55FCAA849ED}"/>
              </a:ext>
            </a:extLst>
          </p:cNvPr>
          <p:cNvSpPr/>
          <p:nvPr/>
        </p:nvSpPr>
        <p:spPr>
          <a:xfrm rot="356964">
            <a:off x="3825410" y="5696147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A09AC9-892B-0AC6-9920-ACBFBA38E39A}"/>
                  </a:ext>
                </a:extLst>
              </p:cNvPr>
              <p:cNvSpPr txBox="1"/>
              <p:nvPr/>
            </p:nvSpPr>
            <p:spPr>
              <a:xfrm>
                <a:off x="4360124" y="578678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A09AC9-892B-0AC6-9920-ACBFBA38E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24" y="5786788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44092EB-980E-4126-1DA7-6AB5770A2BA3}"/>
              </a:ext>
            </a:extLst>
          </p:cNvPr>
          <p:cNvSpPr/>
          <p:nvPr/>
        </p:nvSpPr>
        <p:spPr>
          <a:xfrm>
            <a:off x="4414631" y="59083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59612EE-2230-EAEB-255F-54041CAB8973}"/>
              </a:ext>
            </a:extLst>
          </p:cNvPr>
          <p:cNvSpPr/>
          <p:nvPr/>
        </p:nvSpPr>
        <p:spPr>
          <a:xfrm>
            <a:off x="4621426" y="5742258"/>
            <a:ext cx="752474" cy="190500"/>
          </a:xfrm>
          <a:custGeom>
            <a:avLst/>
            <a:gdLst>
              <a:gd name="connsiteX0" fmla="*/ 0 w 735806"/>
              <a:gd name="connsiteY0" fmla="*/ 95250 h 190500"/>
              <a:gd name="connsiteX1" fmla="*/ 23812 w 735806"/>
              <a:gd name="connsiteY1" fmla="*/ 97631 h 190500"/>
              <a:gd name="connsiteX2" fmla="*/ 38100 w 735806"/>
              <a:gd name="connsiteY2" fmla="*/ 102394 h 190500"/>
              <a:gd name="connsiteX3" fmla="*/ 80962 w 735806"/>
              <a:gd name="connsiteY3" fmla="*/ 128587 h 190500"/>
              <a:gd name="connsiteX4" fmla="*/ 109537 w 735806"/>
              <a:gd name="connsiteY4" fmla="*/ 154781 h 190500"/>
              <a:gd name="connsiteX5" fmla="*/ 140494 w 735806"/>
              <a:gd name="connsiteY5" fmla="*/ 171450 h 190500"/>
              <a:gd name="connsiteX6" fmla="*/ 180975 w 735806"/>
              <a:gd name="connsiteY6" fmla="*/ 190500 h 190500"/>
              <a:gd name="connsiteX7" fmla="*/ 209550 w 735806"/>
              <a:gd name="connsiteY7" fmla="*/ 185737 h 190500"/>
              <a:gd name="connsiteX8" fmla="*/ 302419 w 735806"/>
              <a:gd name="connsiteY8" fmla="*/ 128587 h 190500"/>
              <a:gd name="connsiteX9" fmla="*/ 309562 w 735806"/>
              <a:gd name="connsiteY9" fmla="*/ 121444 h 190500"/>
              <a:gd name="connsiteX10" fmla="*/ 333375 w 735806"/>
              <a:gd name="connsiteY10" fmla="*/ 76200 h 190500"/>
              <a:gd name="connsiteX11" fmla="*/ 340519 w 735806"/>
              <a:gd name="connsiteY11" fmla="*/ 69056 h 190500"/>
              <a:gd name="connsiteX12" fmla="*/ 350044 w 735806"/>
              <a:gd name="connsiteY12" fmla="*/ 66675 h 190500"/>
              <a:gd name="connsiteX13" fmla="*/ 381000 w 735806"/>
              <a:gd name="connsiteY13" fmla="*/ 73819 h 190500"/>
              <a:gd name="connsiteX14" fmla="*/ 435769 w 735806"/>
              <a:gd name="connsiteY14" fmla="*/ 104775 h 190500"/>
              <a:gd name="connsiteX15" fmla="*/ 464344 w 735806"/>
              <a:gd name="connsiteY15" fmla="*/ 66675 h 190500"/>
              <a:gd name="connsiteX16" fmla="*/ 473869 w 735806"/>
              <a:gd name="connsiteY16" fmla="*/ 61912 h 190500"/>
              <a:gd name="connsiteX17" fmla="*/ 492919 w 735806"/>
              <a:gd name="connsiteY17" fmla="*/ 57150 h 190500"/>
              <a:gd name="connsiteX18" fmla="*/ 500062 w 735806"/>
              <a:gd name="connsiteY18" fmla="*/ 54769 h 190500"/>
              <a:gd name="connsiteX19" fmla="*/ 545306 w 735806"/>
              <a:gd name="connsiteY19" fmla="*/ 64294 h 190500"/>
              <a:gd name="connsiteX20" fmla="*/ 592931 w 735806"/>
              <a:gd name="connsiteY20" fmla="*/ 78581 h 190500"/>
              <a:gd name="connsiteX21" fmla="*/ 614362 w 735806"/>
              <a:gd name="connsiteY21" fmla="*/ 61912 h 190500"/>
              <a:gd name="connsiteX22" fmla="*/ 652462 w 735806"/>
              <a:gd name="connsiteY22" fmla="*/ 9525 h 190500"/>
              <a:gd name="connsiteX23" fmla="*/ 664369 w 735806"/>
              <a:gd name="connsiteY23" fmla="*/ 0 h 190500"/>
              <a:gd name="connsiteX24" fmla="*/ 735806 w 735806"/>
              <a:gd name="connsiteY24" fmla="*/ 14287 h 190500"/>
              <a:gd name="connsiteX0" fmla="*/ 0 w 752474"/>
              <a:gd name="connsiteY0" fmla="*/ 95250 h 190500"/>
              <a:gd name="connsiteX1" fmla="*/ 23812 w 752474"/>
              <a:gd name="connsiteY1" fmla="*/ 97631 h 190500"/>
              <a:gd name="connsiteX2" fmla="*/ 38100 w 752474"/>
              <a:gd name="connsiteY2" fmla="*/ 102394 h 190500"/>
              <a:gd name="connsiteX3" fmla="*/ 80962 w 752474"/>
              <a:gd name="connsiteY3" fmla="*/ 128587 h 190500"/>
              <a:gd name="connsiteX4" fmla="*/ 109537 w 752474"/>
              <a:gd name="connsiteY4" fmla="*/ 154781 h 190500"/>
              <a:gd name="connsiteX5" fmla="*/ 140494 w 752474"/>
              <a:gd name="connsiteY5" fmla="*/ 171450 h 190500"/>
              <a:gd name="connsiteX6" fmla="*/ 180975 w 752474"/>
              <a:gd name="connsiteY6" fmla="*/ 190500 h 190500"/>
              <a:gd name="connsiteX7" fmla="*/ 209550 w 752474"/>
              <a:gd name="connsiteY7" fmla="*/ 185737 h 190500"/>
              <a:gd name="connsiteX8" fmla="*/ 302419 w 752474"/>
              <a:gd name="connsiteY8" fmla="*/ 128587 h 190500"/>
              <a:gd name="connsiteX9" fmla="*/ 309562 w 752474"/>
              <a:gd name="connsiteY9" fmla="*/ 121444 h 190500"/>
              <a:gd name="connsiteX10" fmla="*/ 333375 w 752474"/>
              <a:gd name="connsiteY10" fmla="*/ 76200 h 190500"/>
              <a:gd name="connsiteX11" fmla="*/ 340519 w 752474"/>
              <a:gd name="connsiteY11" fmla="*/ 69056 h 190500"/>
              <a:gd name="connsiteX12" fmla="*/ 350044 w 752474"/>
              <a:gd name="connsiteY12" fmla="*/ 66675 h 190500"/>
              <a:gd name="connsiteX13" fmla="*/ 381000 w 752474"/>
              <a:gd name="connsiteY13" fmla="*/ 73819 h 190500"/>
              <a:gd name="connsiteX14" fmla="*/ 435769 w 752474"/>
              <a:gd name="connsiteY14" fmla="*/ 104775 h 190500"/>
              <a:gd name="connsiteX15" fmla="*/ 464344 w 752474"/>
              <a:gd name="connsiteY15" fmla="*/ 66675 h 190500"/>
              <a:gd name="connsiteX16" fmla="*/ 473869 w 752474"/>
              <a:gd name="connsiteY16" fmla="*/ 61912 h 190500"/>
              <a:gd name="connsiteX17" fmla="*/ 492919 w 752474"/>
              <a:gd name="connsiteY17" fmla="*/ 57150 h 190500"/>
              <a:gd name="connsiteX18" fmla="*/ 500062 w 752474"/>
              <a:gd name="connsiteY18" fmla="*/ 54769 h 190500"/>
              <a:gd name="connsiteX19" fmla="*/ 545306 w 752474"/>
              <a:gd name="connsiteY19" fmla="*/ 64294 h 190500"/>
              <a:gd name="connsiteX20" fmla="*/ 592931 w 752474"/>
              <a:gd name="connsiteY20" fmla="*/ 78581 h 190500"/>
              <a:gd name="connsiteX21" fmla="*/ 614362 w 752474"/>
              <a:gd name="connsiteY21" fmla="*/ 61912 h 190500"/>
              <a:gd name="connsiteX22" fmla="*/ 652462 w 752474"/>
              <a:gd name="connsiteY22" fmla="*/ 9525 h 190500"/>
              <a:gd name="connsiteX23" fmla="*/ 664369 w 752474"/>
              <a:gd name="connsiteY23" fmla="*/ 0 h 190500"/>
              <a:gd name="connsiteX24" fmla="*/ 752474 w 752474"/>
              <a:gd name="connsiteY24" fmla="*/ 14287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474" h="190500">
                <a:moveTo>
                  <a:pt x="0" y="95250"/>
                </a:moveTo>
                <a:cubicBezTo>
                  <a:pt x="7937" y="96044"/>
                  <a:pt x="15972" y="96161"/>
                  <a:pt x="23812" y="97631"/>
                </a:cubicBezTo>
                <a:cubicBezTo>
                  <a:pt x="28746" y="98556"/>
                  <a:pt x="33466" y="100463"/>
                  <a:pt x="38100" y="102394"/>
                </a:cubicBezTo>
                <a:cubicBezTo>
                  <a:pt x="52061" y="108211"/>
                  <a:pt x="70673" y="120441"/>
                  <a:pt x="80962" y="128587"/>
                </a:cubicBezTo>
                <a:cubicBezTo>
                  <a:pt x="91093" y="136607"/>
                  <a:pt x="99051" y="147231"/>
                  <a:pt x="109537" y="154781"/>
                </a:cubicBezTo>
                <a:cubicBezTo>
                  <a:pt x="119048" y="161629"/>
                  <a:pt x="130494" y="165339"/>
                  <a:pt x="140494" y="171450"/>
                </a:cubicBezTo>
                <a:cubicBezTo>
                  <a:pt x="173669" y="191723"/>
                  <a:pt x="121050" y="170525"/>
                  <a:pt x="180975" y="190500"/>
                </a:cubicBezTo>
                <a:cubicBezTo>
                  <a:pt x="190500" y="188912"/>
                  <a:pt x="200450" y="188966"/>
                  <a:pt x="209550" y="185737"/>
                </a:cubicBezTo>
                <a:cubicBezTo>
                  <a:pt x="241221" y="174499"/>
                  <a:pt x="278909" y="152097"/>
                  <a:pt x="302419" y="128587"/>
                </a:cubicBezTo>
                <a:lnTo>
                  <a:pt x="309562" y="121444"/>
                </a:lnTo>
                <a:cubicBezTo>
                  <a:pt x="322196" y="91965"/>
                  <a:pt x="317834" y="93961"/>
                  <a:pt x="333375" y="76200"/>
                </a:cubicBezTo>
                <a:cubicBezTo>
                  <a:pt x="335593" y="73666"/>
                  <a:pt x="337595" y="70727"/>
                  <a:pt x="340519" y="69056"/>
                </a:cubicBezTo>
                <a:cubicBezTo>
                  <a:pt x="343361" y="67432"/>
                  <a:pt x="346869" y="67469"/>
                  <a:pt x="350044" y="66675"/>
                </a:cubicBezTo>
                <a:cubicBezTo>
                  <a:pt x="360363" y="69056"/>
                  <a:pt x="371323" y="69518"/>
                  <a:pt x="381000" y="73819"/>
                </a:cubicBezTo>
                <a:cubicBezTo>
                  <a:pt x="400163" y="82336"/>
                  <a:pt x="415206" y="100662"/>
                  <a:pt x="435769" y="104775"/>
                </a:cubicBezTo>
                <a:cubicBezTo>
                  <a:pt x="445416" y="106704"/>
                  <a:pt x="461933" y="69622"/>
                  <a:pt x="464344" y="66675"/>
                </a:cubicBezTo>
                <a:cubicBezTo>
                  <a:pt x="466592" y="63928"/>
                  <a:pt x="470501" y="63035"/>
                  <a:pt x="473869" y="61912"/>
                </a:cubicBezTo>
                <a:cubicBezTo>
                  <a:pt x="480079" y="59842"/>
                  <a:pt x="486604" y="58872"/>
                  <a:pt x="492919" y="57150"/>
                </a:cubicBezTo>
                <a:cubicBezTo>
                  <a:pt x="495340" y="56490"/>
                  <a:pt x="497681" y="55563"/>
                  <a:pt x="500062" y="54769"/>
                </a:cubicBezTo>
                <a:cubicBezTo>
                  <a:pt x="515143" y="57944"/>
                  <a:pt x="530377" y="60466"/>
                  <a:pt x="545306" y="64294"/>
                </a:cubicBezTo>
                <a:cubicBezTo>
                  <a:pt x="561361" y="68410"/>
                  <a:pt x="576367" y="79152"/>
                  <a:pt x="592931" y="78581"/>
                </a:cubicBezTo>
                <a:cubicBezTo>
                  <a:pt x="601976" y="78269"/>
                  <a:pt x="607491" y="67802"/>
                  <a:pt x="614362" y="61912"/>
                </a:cubicBezTo>
                <a:cubicBezTo>
                  <a:pt x="632862" y="46055"/>
                  <a:pt x="636884" y="33491"/>
                  <a:pt x="652462" y="9525"/>
                </a:cubicBezTo>
                <a:cubicBezTo>
                  <a:pt x="658420" y="358"/>
                  <a:pt x="654683" y="3228"/>
                  <a:pt x="664369" y="0"/>
                </a:cubicBezTo>
                <a:cubicBezTo>
                  <a:pt x="723826" y="5405"/>
                  <a:pt x="717741" y="-3080"/>
                  <a:pt x="752474" y="14287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0755FE7-0746-D318-93A5-B96C4ECEA5D3}"/>
              </a:ext>
            </a:extLst>
          </p:cNvPr>
          <p:cNvSpPr/>
          <p:nvPr/>
        </p:nvSpPr>
        <p:spPr>
          <a:xfrm>
            <a:off x="4728583" y="5751783"/>
            <a:ext cx="650082" cy="128587"/>
          </a:xfrm>
          <a:custGeom>
            <a:avLst/>
            <a:gdLst>
              <a:gd name="connsiteX0" fmla="*/ 0 w 626269"/>
              <a:gd name="connsiteY0" fmla="*/ 47625 h 128587"/>
              <a:gd name="connsiteX1" fmla="*/ 26194 w 626269"/>
              <a:gd name="connsiteY1" fmla="*/ 42862 h 128587"/>
              <a:gd name="connsiteX2" fmla="*/ 45244 w 626269"/>
              <a:gd name="connsiteY2" fmla="*/ 35719 h 128587"/>
              <a:gd name="connsiteX3" fmla="*/ 59531 w 626269"/>
              <a:gd name="connsiteY3" fmla="*/ 30956 h 128587"/>
              <a:gd name="connsiteX4" fmla="*/ 95250 w 626269"/>
              <a:gd name="connsiteY4" fmla="*/ 14287 h 128587"/>
              <a:gd name="connsiteX5" fmla="*/ 107156 w 626269"/>
              <a:gd name="connsiteY5" fmla="*/ 11906 h 128587"/>
              <a:gd name="connsiteX6" fmla="*/ 114300 w 626269"/>
              <a:gd name="connsiteY6" fmla="*/ 9525 h 128587"/>
              <a:gd name="connsiteX7" fmla="*/ 123825 w 626269"/>
              <a:gd name="connsiteY7" fmla="*/ 7144 h 128587"/>
              <a:gd name="connsiteX8" fmla="*/ 135731 w 626269"/>
              <a:gd name="connsiteY8" fmla="*/ 2381 h 128587"/>
              <a:gd name="connsiteX9" fmla="*/ 142875 w 626269"/>
              <a:gd name="connsiteY9" fmla="*/ 0 h 128587"/>
              <a:gd name="connsiteX10" fmla="*/ 164306 w 626269"/>
              <a:gd name="connsiteY10" fmla="*/ 4762 h 128587"/>
              <a:gd name="connsiteX11" fmla="*/ 216694 w 626269"/>
              <a:gd name="connsiteY11" fmla="*/ 28575 h 128587"/>
              <a:gd name="connsiteX12" fmla="*/ 250031 w 626269"/>
              <a:gd name="connsiteY12" fmla="*/ 16669 h 128587"/>
              <a:gd name="connsiteX13" fmla="*/ 292894 w 626269"/>
              <a:gd name="connsiteY13" fmla="*/ 7144 h 128587"/>
              <a:gd name="connsiteX14" fmla="*/ 302419 w 626269"/>
              <a:gd name="connsiteY14" fmla="*/ 4762 h 128587"/>
              <a:gd name="connsiteX15" fmla="*/ 314325 w 626269"/>
              <a:gd name="connsiteY15" fmla="*/ 2381 h 128587"/>
              <a:gd name="connsiteX16" fmla="*/ 369094 w 626269"/>
              <a:gd name="connsiteY16" fmla="*/ 35719 h 128587"/>
              <a:gd name="connsiteX17" fmla="*/ 378619 w 626269"/>
              <a:gd name="connsiteY17" fmla="*/ 57150 h 128587"/>
              <a:gd name="connsiteX18" fmla="*/ 395288 w 626269"/>
              <a:gd name="connsiteY18" fmla="*/ 119062 h 128587"/>
              <a:gd name="connsiteX19" fmla="*/ 414338 w 626269"/>
              <a:gd name="connsiteY19" fmla="*/ 121444 h 128587"/>
              <a:gd name="connsiteX20" fmla="*/ 428625 w 626269"/>
              <a:gd name="connsiteY20" fmla="*/ 119062 h 128587"/>
              <a:gd name="connsiteX21" fmla="*/ 471488 w 626269"/>
              <a:gd name="connsiteY21" fmla="*/ 128587 h 128587"/>
              <a:gd name="connsiteX22" fmla="*/ 492919 w 626269"/>
              <a:gd name="connsiteY22" fmla="*/ 123825 h 128587"/>
              <a:gd name="connsiteX23" fmla="*/ 507206 w 626269"/>
              <a:gd name="connsiteY23" fmla="*/ 116681 h 128587"/>
              <a:gd name="connsiteX24" fmla="*/ 538163 w 626269"/>
              <a:gd name="connsiteY24" fmla="*/ 109537 h 128587"/>
              <a:gd name="connsiteX25" fmla="*/ 557213 w 626269"/>
              <a:gd name="connsiteY25" fmla="*/ 100012 h 128587"/>
              <a:gd name="connsiteX26" fmla="*/ 566738 w 626269"/>
              <a:gd name="connsiteY26" fmla="*/ 97631 h 128587"/>
              <a:gd name="connsiteX27" fmla="*/ 576263 w 626269"/>
              <a:gd name="connsiteY27" fmla="*/ 88106 h 128587"/>
              <a:gd name="connsiteX28" fmla="*/ 585788 w 626269"/>
              <a:gd name="connsiteY28" fmla="*/ 85725 h 128587"/>
              <a:gd name="connsiteX29" fmla="*/ 592931 w 626269"/>
              <a:gd name="connsiteY29" fmla="*/ 83344 h 128587"/>
              <a:gd name="connsiteX30" fmla="*/ 604838 w 626269"/>
              <a:gd name="connsiteY30" fmla="*/ 73819 h 128587"/>
              <a:gd name="connsiteX31" fmla="*/ 626269 w 626269"/>
              <a:gd name="connsiteY31" fmla="*/ 71437 h 128587"/>
              <a:gd name="connsiteX0" fmla="*/ 0 w 650082"/>
              <a:gd name="connsiteY0" fmla="*/ 47625 h 128587"/>
              <a:gd name="connsiteX1" fmla="*/ 26194 w 650082"/>
              <a:gd name="connsiteY1" fmla="*/ 42862 h 128587"/>
              <a:gd name="connsiteX2" fmla="*/ 45244 w 650082"/>
              <a:gd name="connsiteY2" fmla="*/ 35719 h 128587"/>
              <a:gd name="connsiteX3" fmla="*/ 59531 w 650082"/>
              <a:gd name="connsiteY3" fmla="*/ 30956 h 128587"/>
              <a:gd name="connsiteX4" fmla="*/ 95250 w 650082"/>
              <a:gd name="connsiteY4" fmla="*/ 14287 h 128587"/>
              <a:gd name="connsiteX5" fmla="*/ 107156 w 650082"/>
              <a:gd name="connsiteY5" fmla="*/ 11906 h 128587"/>
              <a:gd name="connsiteX6" fmla="*/ 114300 w 650082"/>
              <a:gd name="connsiteY6" fmla="*/ 9525 h 128587"/>
              <a:gd name="connsiteX7" fmla="*/ 123825 w 650082"/>
              <a:gd name="connsiteY7" fmla="*/ 7144 h 128587"/>
              <a:gd name="connsiteX8" fmla="*/ 135731 w 650082"/>
              <a:gd name="connsiteY8" fmla="*/ 2381 h 128587"/>
              <a:gd name="connsiteX9" fmla="*/ 142875 w 650082"/>
              <a:gd name="connsiteY9" fmla="*/ 0 h 128587"/>
              <a:gd name="connsiteX10" fmla="*/ 164306 w 650082"/>
              <a:gd name="connsiteY10" fmla="*/ 4762 h 128587"/>
              <a:gd name="connsiteX11" fmla="*/ 216694 w 650082"/>
              <a:gd name="connsiteY11" fmla="*/ 28575 h 128587"/>
              <a:gd name="connsiteX12" fmla="*/ 250031 w 650082"/>
              <a:gd name="connsiteY12" fmla="*/ 16669 h 128587"/>
              <a:gd name="connsiteX13" fmla="*/ 292894 w 650082"/>
              <a:gd name="connsiteY13" fmla="*/ 7144 h 128587"/>
              <a:gd name="connsiteX14" fmla="*/ 302419 w 650082"/>
              <a:gd name="connsiteY14" fmla="*/ 4762 h 128587"/>
              <a:gd name="connsiteX15" fmla="*/ 314325 w 650082"/>
              <a:gd name="connsiteY15" fmla="*/ 2381 h 128587"/>
              <a:gd name="connsiteX16" fmla="*/ 369094 w 650082"/>
              <a:gd name="connsiteY16" fmla="*/ 35719 h 128587"/>
              <a:gd name="connsiteX17" fmla="*/ 378619 w 650082"/>
              <a:gd name="connsiteY17" fmla="*/ 57150 h 128587"/>
              <a:gd name="connsiteX18" fmla="*/ 395288 w 650082"/>
              <a:gd name="connsiteY18" fmla="*/ 119062 h 128587"/>
              <a:gd name="connsiteX19" fmla="*/ 414338 w 650082"/>
              <a:gd name="connsiteY19" fmla="*/ 121444 h 128587"/>
              <a:gd name="connsiteX20" fmla="*/ 428625 w 650082"/>
              <a:gd name="connsiteY20" fmla="*/ 119062 h 128587"/>
              <a:gd name="connsiteX21" fmla="*/ 471488 w 650082"/>
              <a:gd name="connsiteY21" fmla="*/ 128587 h 128587"/>
              <a:gd name="connsiteX22" fmla="*/ 492919 w 650082"/>
              <a:gd name="connsiteY22" fmla="*/ 123825 h 128587"/>
              <a:gd name="connsiteX23" fmla="*/ 507206 w 650082"/>
              <a:gd name="connsiteY23" fmla="*/ 116681 h 128587"/>
              <a:gd name="connsiteX24" fmla="*/ 538163 w 650082"/>
              <a:gd name="connsiteY24" fmla="*/ 109537 h 128587"/>
              <a:gd name="connsiteX25" fmla="*/ 557213 w 650082"/>
              <a:gd name="connsiteY25" fmla="*/ 100012 h 128587"/>
              <a:gd name="connsiteX26" fmla="*/ 566738 w 650082"/>
              <a:gd name="connsiteY26" fmla="*/ 97631 h 128587"/>
              <a:gd name="connsiteX27" fmla="*/ 576263 w 650082"/>
              <a:gd name="connsiteY27" fmla="*/ 88106 h 128587"/>
              <a:gd name="connsiteX28" fmla="*/ 585788 w 650082"/>
              <a:gd name="connsiteY28" fmla="*/ 85725 h 128587"/>
              <a:gd name="connsiteX29" fmla="*/ 592931 w 650082"/>
              <a:gd name="connsiteY29" fmla="*/ 83344 h 128587"/>
              <a:gd name="connsiteX30" fmla="*/ 604838 w 650082"/>
              <a:gd name="connsiteY30" fmla="*/ 73819 h 128587"/>
              <a:gd name="connsiteX31" fmla="*/ 650082 w 650082"/>
              <a:gd name="connsiteY31" fmla="*/ 7143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0082" h="128587">
                <a:moveTo>
                  <a:pt x="0" y="47625"/>
                </a:moveTo>
                <a:cubicBezTo>
                  <a:pt x="8731" y="46037"/>
                  <a:pt x="17612" y="45120"/>
                  <a:pt x="26194" y="42862"/>
                </a:cubicBezTo>
                <a:cubicBezTo>
                  <a:pt x="32752" y="41136"/>
                  <a:pt x="38857" y="38000"/>
                  <a:pt x="45244" y="35719"/>
                </a:cubicBezTo>
                <a:cubicBezTo>
                  <a:pt x="49972" y="34031"/>
                  <a:pt x="54917" y="32934"/>
                  <a:pt x="59531" y="30956"/>
                </a:cubicBezTo>
                <a:cubicBezTo>
                  <a:pt x="75085" y="24290"/>
                  <a:pt x="79637" y="19491"/>
                  <a:pt x="95250" y="14287"/>
                </a:cubicBezTo>
                <a:cubicBezTo>
                  <a:pt x="99090" y="13007"/>
                  <a:pt x="103230" y="12888"/>
                  <a:pt x="107156" y="11906"/>
                </a:cubicBezTo>
                <a:cubicBezTo>
                  <a:pt x="109591" y="11297"/>
                  <a:pt x="111886" y="10215"/>
                  <a:pt x="114300" y="9525"/>
                </a:cubicBezTo>
                <a:cubicBezTo>
                  <a:pt x="117447" y="8626"/>
                  <a:pt x="120720" y="8179"/>
                  <a:pt x="123825" y="7144"/>
                </a:cubicBezTo>
                <a:cubicBezTo>
                  <a:pt x="127880" y="5792"/>
                  <a:pt x="131729" y="3882"/>
                  <a:pt x="135731" y="2381"/>
                </a:cubicBezTo>
                <a:cubicBezTo>
                  <a:pt x="138081" y="1500"/>
                  <a:pt x="140494" y="794"/>
                  <a:pt x="142875" y="0"/>
                </a:cubicBezTo>
                <a:cubicBezTo>
                  <a:pt x="150019" y="1587"/>
                  <a:pt x="157644" y="1734"/>
                  <a:pt x="164306" y="4762"/>
                </a:cubicBezTo>
                <a:cubicBezTo>
                  <a:pt x="227246" y="33370"/>
                  <a:pt x="167882" y="17727"/>
                  <a:pt x="216694" y="28575"/>
                </a:cubicBezTo>
                <a:cubicBezTo>
                  <a:pt x="241427" y="23629"/>
                  <a:pt x="214932" y="29831"/>
                  <a:pt x="250031" y="16669"/>
                </a:cubicBezTo>
                <a:cubicBezTo>
                  <a:pt x="264537" y="11229"/>
                  <a:pt x="277440" y="10235"/>
                  <a:pt x="292894" y="7144"/>
                </a:cubicBezTo>
                <a:cubicBezTo>
                  <a:pt x="296103" y="6502"/>
                  <a:pt x="299224" y="5472"/>
                  <a:pt x="302419" y="4762"/>
                </a:cubicBezTo>
                <a:cubicBezTo>
                  <a:pt x="306370" y="3884"/>
                  <a:pt x="310356" y="3175"/>
                  <a:pt x="314325" y="2381"/>
                </a:cubicBezTo>
                <a:cubicBezTo>
                  <a:pt x="332581" y="13494"/>
                  <a:pt x="352824" y="21860"/>
                  <a:pt x="369094" y="35719"/>
                </a:cubicBezTo>
                <a:cubicBezTo>
                  <a:pt x="375045" y="40788"/>
                  <a:pt x="376471" y="49633"/>
                  <a:pt x="378619" y="57150"/>
                </a:cubicBezTo>
                <a:cubicBezTo>
                  <a:pt x="383763" y="75154"/>
                  <a:pt x="382037" y="103772"/>
                  <a:pt x="395288" y="119062"/>
                </a:cubicBezTo>
                <a:cubicBezTo>
                  <a:pt x="399479" y="123898"/>
                  <a:pt x="407988" y="120650"/>
                  <a:pt x="414338" y="121444"/>
                </a:cubicBezTo>
                <a:cubicBezTo>
                  <a:pt x="419100" y="120650"/>
                  <a:pt x="423797" y="119062"/>
                  <a:pt x="428625" y="119062"/>
                </a:cubicBezTo>
                <a:cubicBezTo>
                  <a:pt x="444529" y="119062"/>
                  <a:pt x="456268" y="124021"/>
                  <a:pt x="471488" y="128587"/>
                </a:cubicBezTo>
                <a:cubicBezTo>
                  <a:pt x="478632" y="127000"/>
                  <a:pt x="485977" y="126139"/>
                  <a:pt x="492919" y="123825"/>
                </a:cubicBezTo>
                <a:cubicBezTo>
                  <a:pt x="497970" y="122141"/>
                  <a:pt x="502129" y="118284"/>
                  <a:pt x="507206" y="116681"/>
                </a:cubicBezTo>
                <a:cubicBezTo>
                  <a:pt x="517305" y="113492"/>
                  <a:pt x="527844" y="111918"/>
                  <a:pt x="538163" y="109537"/>
                </a:cubicBezTo>
                <a:cubicBezTo>
                  <a:pt x="544513" y="106362"/>
                  <a:pt x="550660" y="102743"/>
                  <a:pt x="557213" y="100012"/>
                </a:cubicBezTo>
                <a:cubicBezTo>
                  <a:pt x="560234" y="98753"/>
                  <a:pt x="563963" y="99365"/>
                  <a:pt x="566738" y="97631"/>
                </a:cubicBezTo>
                <a:cubicBezTo>
                  <a:pt x="570546" y="95251"/>
                  <a:pt x="572455" y="90486"/>
                  <a:pt x="576263" y="88106"/>
                </a:cubicBezTo>
                <a:cubicBezTo>
                  <a:pt x="579038" y="86372"/>
                  <a:pt x="582641" y="86624"/>
                  <a:pt x="585788" y="85725"/>
                </a:cubicBezTo>
                <a:cubicBezTo>
                  <a:pt x="588201" y="85036"/>
                  <a:pt x="590550" y="84138"/>
                  <a:pt x="592931" y="83344"/>
                </a:cubicBezTo>
                <a:cubicBezTo>
                  <a:pt x="596900" y="80169"/>
                  <a:pt x="600051" y="75529"/>
                  <a:pt x="604838" y="73819"/>
                </a:cubicBezTo>
                <a:cubicBezTo>
                  <a:pt x="611607" y="71401"/>
                  <a:pt x="650082" y="71437"/>
                  <a:pt x="650082" y="71437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EC8B2DF-1C48-2144-42AF-AE388FFF4C3D}"/>
              </a:ext>
            </a:extLst>
          </p:cNvPr>
          <p:cNvSpPr/>
          <p:nvPr/>
        </p:nvSpPr>
        <p:spPr>
          <a:xfrm>
            <a:off x="5157207" y="5647008"/>
            <a:ext cx="219075" cy="78581"/>
          </a:xfrm>
          <a:custGeom>
            <a:avLst/>
            <a:gdLst>
              <a:gd name="connsiteX0" fmla="*/ 0 w 219075"/>
              <a:gd name="connsiteY0" fmla="*/ 78581 h 78581"/>
              <a:gd name="connsiteX1" fmla="*/ 38100 w 219075"/>
              <a:gd name="connsiteY1" fmla="*/ 42862 h 78581"/>
              <a:gd name="connsiteX2" fmla="*/ 59531 w 219075"/>
              <a:gd name="connsiteY2" fmla="*/ 11906 h 78581"/>
              <a:gd name="connsiteX3" fmla="*/ 80963 w 219075"/>
              <a:gd name="connsiteY3" fmla="*/ 0 h 78581"/>
              <a:gd name="connsiteX4" fmla="*/ 109538 w 219075"/>
              <a:gd name="connsiteY4" fmla="*/ 19050 h 78581"/>
              <a:gd name="connsiteX5" fmla="*/ 114300 w 219075"/>
              <a:gd name="connsiteY5" fmla="*/ 28575 h 78581"/>
              <a:gd name="connsiteX6" fmla="*/ 121444 w 219075"/>
              <a:gd name="connsiteY6" fmla="*/ 40481 h 78581"/>
              <a:gd name="connsiteX7" fmla="*/ 130969 w 219075"/>
              <a:gd name="connsiteY7" fmla="*/ 47625 h 78581"/>
              <a:gd name="connsiteX8" fmla="*/ 159544 w 219075"/>
              <a:gd name="connsiteY8" fmla="*/ 59531 h 78581"/>
              <a:gd name="connsiteX9" fmla="*/ 209550 w 219075"/>
              <a:gd name="connsiteY9" fmla="*/ 54769 h 78581"/>
              <a:gd name="connsiteX10" fmla="*/ 216694 w 219075"/>
              <a:gd name="connsiteY10" fmla="*/ 52387 h 78581"/>
              <a:gd name="connsiteX11" fmla="*/ 219075 w 219075"/>
              <a:gd name="connsiteY11" fmla="*/ 47625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075" h="78581">
                <a:moveTo>
                  <a:pt x="0" y="78581"/>
                </a:moveTo>
                <a:cubicBezTo>
                  <a:pt x="20436" y="64957"/>
                  <a:pt x="18003" y="68248"/>
                  <a:pt x="38100" y="42862"/>
                </a:cubicBezTo>
                <a:cubicBezTo>
                  <a:pt x="45890" y="33022"/>
                  <a:pt x="50657" y="20780"/>
                  <a:pt x="59531" y="11906"/>
                </a:cubicBezTo>
                <a:cubicBezTo>
                  <a:pt x="65310" y="6127"/>
                  <a:pt x="73819" y="3969"/>
                  <a:pt x="80963" y="0"/>
                </a:cubicBezTo>
                <a:cubicBezTo>
                  <a:pt x="90488" y="6350"/>
                  <a:pt x="100846" y="11600"/>
                  <a:pt x="109538" y="19050"/>
                </a:cubicBezTo>
                <a:cubicBezTo>
                  <a:pt x="112233" y="21360"/>
                  <a:pt x="112576" y="25472"/>
                  <a:pt x="114300" y="28575"/>
                </a:cubicBezTo>
                <a:cubicBezTo>
                  <a:pt x="116548" y="32621"/>
                  <a:pt x="118396" y="36998"/>
                  <a:pt x="121444" y="40481"/>
                </a:cubicBezTo>
                <a:cubicBezTo>
                  <a:pt x="124057" y="43468"/>
                  <a:pt x="127621" y="45494"/>
                  <a:pt x="130969" y="47625"/>
                </a:cubicBezTo>
                <a:cubicBezTo>
                  <a:pt x="148148" y="58557"/>
                  <a:pt x="143262" y="56275"/>
                  <a:pt x="159544" y="59531"/>
                </a:cubicBezTo>
                <a:cubicBezTo>
                  <a:pt x="181226" y="58176"/>
                  <a:pt x="191673" y="59239"/>
                  <a:pt x="209550" y="54769"/>
                </a:cubicBezTo>
                <a:cubicBezTo>
                  <a:pt x="211985" y="54160"/>
                  <a:pt x="214686" y="53893"/>
                  <a:pt x="216694" y="52387"/>
                </a:cubicBezTo>
                <a:cubicBezTo>
                  <a:pt x="218114" y="51322"/>
                  <a:pt x="218281" y="49212"/>
                  <a:pt x="219075" y="4762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E26D20A-3EB7-B263-71E9-53A91EE4EE9E}"/>
              </a:ext>
            </a:extLst>
          </p:cNvPr>
          <p:cNvSpPr/>
          <p:nvPr/>
        </p:nvSpPr>
        <p:spPr>
          <a:xfrm>
            <a:off x="4459501" y="5756545"/>
            <a:ext cx="919162" cy="150019"/>
          </a:xfrm>
          <a:custGeom>
            <a:avLst/>
            <a:gdLst>
              <a:gd name="connsiteX0" fmla="*/ 0 w 931069"/>
              <a:gd name="connsiteY0" fmla="*/ 45244 h 150019"/>
              <a:gd name="connsiteX1" fmla="*/ 11906 w 931069"/>
              <a:gd name="connsiteY1" fmla="*/ 57150 h 150019"/>
              <a:gd name="connsiteX2" fmla="*/ 19050 w 931069"/>
              <a:gd name="connsiteY2" fmla="*/ 59532 h 150019"/>
              <a:gd name="connsiteX3" fmla="*/ 47625 w 931069"/>
              <a:gd name="connsiteY3" fmla="*/ 88107 h 150019"/>
              <a:gd name="connsiteX4" fmla="*/ 66675 w 931069"/>
              <a:gd name="connsiteY4" fmla="*/ 95250 h 150019"/>
              <a:gd name="connsiteX5" fmla="*/ 107156 w 931069"/>
              <a:gd name="connsiteY5" fmla="*/ 100013 h 150019"/>
              <a:gd name="connsiteX6" fmla="*/ 147637 w 931069"/>
              <a:gd name="connsiteY6" fmla="*/ 111919 h 150019"/>
              <a:gd name="connsiteX7" fmla="*/ 157162 w 931069"/>
              <a:gd name="connsiteY7" fmla="*/ 114300 h 150019"/>
              <a:gd name="connsiteX8" fmla="*/ 176212 w 931069"/>
              <a:gd name="connsiteY8" fmla="*/ 133350 h 150019"/>
              <a:gd name="connsiteX9" fmla="*/ 195262 w 931069"/>
              <a:gd name="connsiteY9" fmla="*/ 140494 h 150019"/>
              <a:gd name="connsiteX10" fmla="*/ 211931 w 931069"/>
              <a:gd name="connsiteY10" fmla="*/ 150019 h 150019"/>
              <a:gd name="connsiteX11" fmla="*/ 252412 w 931069"/>
              <a:gd name="connsiteY11" fmla="*/ 138113 h 150019"/>
              <a:gd name="connsiteX12" fmla="*/ 264319 w 931069"/>
              <a:gd name="connsiteY12" fmla="*/ 130969 h 150019"/>
              <a:gd name="connsiteX13" fmla="*/ 280987 w 931069"/>
              <a:gd name="connsiteY13" fmla="*/ 123825 h 150019"/>
              <a:gd name="connsiteX14" fmla="*/ 295275 w 931069"/>
              <a:gd name="connsiteY14" fmla="*/ 116682 h 150019"/>
              <a:gd name="connsiteX15" fmla="*/ 304800 w 931069"/>
              <a:gd name="connsiteY15" fmla="*/ 114300 h 150019"/>
              <a:gd name="connsiteX16" fmla="*/ 323850 w 931069"/>
              <a:gd name="connsiteY16" fmla="*/ 104775 h 150019"/>
              <a:gd name="connsiteX17" fmla="*/ 347662 w 931069"/>
              <a:gd name="connsiteY17" fmla="*/ 95250 h 150019"/>
              <a:gd name="connsiteX18" fmla="*/ 361950 w 931069"/>
              <a:gd name="connsiteY18" fmla="*/ 88107 h 150019"/>
              <a:gd name="connsiteX19" fmla="*/ 371475 w 931069"/>
              <a:gd name="connsiteY19" fmla="*/ 78582 h 150019"/>
              <a:gd name="connsiteX20" fmla="*/ 373856 w 931069"/>
              <a:gd name="connsiteY20" fmla="*/ 71438 h 150019"/>
              <a:gd name="connsiteX21" fmla="*/ 383381 w 931069"/>
              <a:gd name="connsiteY21" fmla="*/ 64294 h 150019"/>
              <a:gd name="connsiteX22" fmla="*/ 388144 w 931069"/>
              <a:gd name="connsiteY22" fmla="*/ 57150 h 150019"/>
              <a:gd name="connsiteX23" fmla="*/ 400050 w 931069"/>
              <a:gd name="connsiteY23" fmla="*/ 54769 h 150019"/>
              <a:gd name="connsiteX24" fmla="*/ 438150 w 931069"/>
              <a:gd name="connsiteY24" fmla="*/ 61913 h 150019"/>
              <a:gd name="connsiteX25" fmla="*/ 457200 w 931069"/>
              <a:gd name="connsiteY25" fmla="*/ 78582 h 150019"/>
              <a:gd name="connsiteX26" fmla="*/ 473869 w 931069"/>
              <a:gd name="connsiteY26" fmla="*/ 102394 h 150019"/>
              <a:gd name="connsiteX27" fmla="*/ 497681 w 931069"/>
              <a:gd name="connsiteY27" fmla="*/ 133350 h 150019"/>
              <a:gd name="connsiteX28" fmla="*/ 509587 w 931069"/>
              <a:gd name="connsiteY28" fmla="*/ 135732 h 150019"/>
              <a:gd name="connsiteX29" fmla="*/ 516731 w 931069"/>
              <a:gd name="connsiteY29" fmla="*/ 138113 h 150019"/>
              <a:gd name="connsiteX30" fmla="*/ 526256 w 931069"/>
              <a:gd name="connsiteY30" fmla="*/ 135732 h 150019"/>
              <a:gd name="connsiteX31" fmla="*/ 547687 w 931069"/>
              <a:gd name="connsiteY31" fmla="*/ 114300 h 150019"/>
              <a:gd name="connsiteX32" fmla="*/ 559594 w 931069"/>
              <a:gd name="connsiteY32" fmla="*/ 92869 h 150019"/>
              <a:gd name="connsiteX33" fmla="*/ 573881 w 931069"/>
              <a:gd name="connsiteY33" fmla="*/ 76200 h 150019"/>
              <a:gd name="connsiteX34" fmla="*/ 595312 w 931069"/>
              <a:gd name="connsiteY34" fmla="*/ 61913 h 150019"/>
              <a:gd name="connsiteX35" fmla="*/ 614362 w 931069"/>
              <a:gd name="connsiteY35" fmla="*/ 52388 h 150019"/>
              <a:gd name="connsiteX36" fmla="*/ 626269 w 931069"/>
              <a:gd name="connsiteY36" fmla="*/ 45244 h 150019"/>
              <a:gd name="connsiteX37" fmla="*/ 638175 w 931069"/>
              <a:gd name="connsiteY37" fmla="*/ 9525 h 150019"/>
              <a:gd name="connsiteX38" fmla="*/ 652462 w 931069"/>
              <a:gd name="connsiteY38" fmla="*/ 0 h 150019"/>
              <a:gd name="connsiteX39" fmla="*/ 692944 w 931069"/>
              <a:gd name="connsiteY39" fmla="*/ 11907 h 150019"/>
              <a:gd name="connsiteX40" fmla="*/ 704850 w 931069"/>
              <a:gd name="connsiteY40" fmla="*/ 19050 h 150019"/>
              <a:gd name="connsiteX41" fmla="*/ 728662 w 931069"/>
              <a:gd name="connsiteY41" fmla="*/ 38100 h 150019"/>
              <a:gd name="connsiteX42" fmla="*/ 738187 w 931069"/>
              <a:gd name="connsiteY42" fmla="*/ 42863 h 150019"/>
              <a:gd name="connsiteX43" fmla="*/ 754856 w 931069"/>
              <a:gd name="connsiteY43" fmla="*/ 52388 h 150019"/>
              <a:gd name="connsiteX44" fmla="*/ 778669 w 931069"/>
              <a:gd name="connsiteY44" fmla="*/ 61913 h 150019"/>
              <a:gd name="connsiteX45" fmla="*/ 812006 w 931069"/>
              <a:gd name="connsiteY45" fmla="*/ 80963 h 150019"/>
              <a:gd name="connsiteX46" fmla="*/ 823912 w 931069"/>
              <a:gd name="connsiteY46" fmla="*/ 78582 h 150019"/>
              <a:gd name="connsiteX47" fmla="*/ 847725 w 931069"/>
              <a:gd name="connsiteY47" fmla="*/ 52388 h 150019"/>
              <a:gd name="connsiteX48" fmla="*/ 857250 w 931069"/>
              <a:gd name="connsiteY48" fmla="*/ 38100 h 150019"/>
              <a:gd name="connsiteX49" fmla="*/ 866775 w 931069"/>
              <a:gd name="connsiteY49" fmla="*/ 33338 h 150019"/>
              <a:gd name="connsiteX50" fmla="*/ 881062 w 931069"/>
              <a:gd name="connsiteY50" fmla="*/ 28575 h 150019"/>
              <a:gd name="connsiteX51" fmla="*/ 931069 w 931069"/>
              <a:gd name="connsiteY51" fmla="*/ 26194 h 150019"/>
              <a:gd name="connsiteX0" fmla="*/ 0 w 919162"/>
              <a:gd name="connsiteY0" fmla="*/ 45244 h 150019"/>
              <a:gd name="connsiteX1" fmla="*/ 11906 w 919162"/>
              <a:gd name="connsiteY1" fmla="*/ 57150 h 150019"/>
              <a:gd name="connsiteX2" fmla="*/ 19050 w 919162"/>
              <a:gd name="connsiteY2" fmla="*/ 59532 h 150019"/>
              <a:gd name="connsiteX3" fmla="*/ 47625 w 919162"/>
              <a:gd name="connsiteY3" fmla="*/ 88107 h 150019"/>
              <a:gd name="connsiteX4" fmla="*/ 66675 w 919162"/>
              <a:gd name="connsiteY4" fmla="*/ 95250 h 150019"/>
              <a:gd name="connsiteX5" fmla="*/ 107156 w 919162"/>
              <a:gd name="connsiteY5" fmla="*/ 100013 h 150019"/>
              <a:gd name="connsiteX6" fmla="*/ 147637 w 919162"/>
              <a:gd name="connsiteY6" fmla="*/ 111919 h 150019"/>
              <a:gd name="connsiteX7" fmla="*/ 157162 w 919162"/>
              <a:gd name="connsiteY7" fmla="*/ 114300 h 150019"/>
              <a:gd name="connsiteX8" fmla="*/ 176212 w 919162"/>
              <a:gd name="connsiteY8" fmla="*/ 133350 h 150019"/>
              <a:gd name="connsiteX9" fmla="*/ 195262 w 919162"/>
              <a:gd name="connsiteY9" fmla="*/ 140494 h 150019"/>
              <a:gd name="connsiteX10" fmla="*/ 211931 w 919162"/>
              <a:gd name="connsiteY10" fmla="*/ 150019 h 150019"/>
              <a:gd name="connsiteX11" fmla="*/ 252412 w 919162"/>
              <a:gd name="connsiteY11" fmla="*/ 138113 h 150019"/>
              <a:gd name="connsiteX12" fmla="*/ 264319 w 919162"/>
              <a:gd name="connsiteY12" fmla="*/ 130969 h 150019"/>
              <a:gd name="connsiteX13" fmla="*/ 280987 w 919162"/>
              <a:gd name="connsiteY13" fmla="*/ 123825 h 150019"/>
              <a:gd name="connsiteX14" fmla="*/ 295275 w 919162"/>
              <a:gd name="connsiteY14" fmla="*/ 116682 h 150019"/>
              <a:gd name="connsiteX15" fmla="*/ 304800 w 919162"/>
              <a:gd name="connsiteY15" fmla="*/ 114300 h 150019"/>
              <a:gd name="connsiteX16" fmla="*/ 323850 w 919162"/>
              <a:gd name="connsiteY16" fmla="*/ 104775 h 150019"/>
              <a:gd name="connsiteX17" fmla="*/ 347662 w 919162"/>
              <a:gd name="connsiteY17" fmla="*/ 95250 h 150019"/>
              <a:gd name="connsiteX18" fmla="*/ 361950 w 919162"/>
              <a:gd name="connsiteY18" fmla="*/ 88107 h 150019"/>
              <a:gd name="connsiteX19" fmla="*/ 371475 w 919162"/>
              <a:gd name="connsiteY19" fmla="*/ 78582 h 150019"/>
              <a:gd name="connsiteX20" fmla="*/ 373856 w 919162"/>
              <a:gd name="connsiteY20" fmla="*/ 71438 h 150019"/>
              <a:gd name="connsiteX21" fmla="*/ 383381 w 919162"/>
              <a:gd name="connsiteY21" fmla="*/ 64294 h 150019"/>
              <a:gd name="connsiteX22" fmla="*/ 388144 w 919162"/>
              <a:gd name="connsiteY22" fmla="*/ 57150 h 150019"/>
              <a:gd name="connsiteX23" fmla="*/ 400050 w 919162"/>
              <a:gd name="connsiteY23" fmla="*/ 54769 h 150019"/>
              <a:gd name="connsiteX24" fmla="*/ 438150 w 919162"/>
              <a:gd name="connsiteY24" fmla="*/ 61913 h 150019"/>
              <a:gd name="connsiteX25" fmla="*/ 457200 w 919162"/>
              <a:gd name="connsiteY25" fmla="*/ 78582 h 150019"/>
              <a:gd name="connsiteX26" fmla="*/ 473869 w 919162"/>
              <a:gd name="connsiteY26" fmla="*/ 102394 h 150019"/>
              <a:gd name="connsiteX27" fmla="*/ 497681 w 919162"/>
              <a:gd name="connsiteY27" fmla="*/ 133350 h 150019"/>
              <a:gd name="connsiteX28" fmla="*/ 509587 w 919162"/>
              <a:gd name="connsiteY28" fmla="*/ 135732 h 150019"/>
              <a:gd name="connsiteX29" fmla="*/ 516731 w 919162"/>
              <a:gd name="connsiteY29" fmla="*/ 138113 h 150019"/>
              <a:gd name="connsiteX30" fmla="*/ 526256 w 919162"/>
              <a:gd name="connsiteY30" fmla="*/ 135732 h 150019"/>
              <a:gd name="connsiteX31" fmla="*/ 547687 w 919162"/>
              <a:gd name="connsiteY31" fmla="*/ 114300 h 150019"/>
              <a:gd name="connsiteX32" fmla="*/ 559594 w 919162"/>
              <a:gd name="connsiteY32" fmla="*/ 92869 h 150019"/>
              <a:gd name="connsiteX33" fmla="*/ 573881 w 919162"/>
              <a:gd name="connsiteY33" fmla="*/ 76200 h 150019"/>
              <a:gd name="connsiteX34" fmla="*/ 595312 w 919162"/>
              <a:gd name="connsiteY34" fmla="*/ 61913 h 150019"/>
              <a:gd name="connsiteX35" fmla="*/ 614362 w 919162"/>
              <a:gd name="connsiteY35" fmla="*/ 52388 h 150019"/>
              <a:gd name="connsiteX36" fmla="*/ 626269 w 919162"/>
              <a:gd name="connsiteY36" fmla="*/ 45244 h 150019"/>
              <a:gd name="connsiteX37" fmla="*/ 638175 w 919162"/>
              <a:gd name="connsiteY37" fmla="*/ 9525 h 150019"/>
              <a:gd name="connsiteX38" fmla="*/ 652462 w 919162"/>
              <a:gd name="connsiteY38" fmla="*/ 0 h 150019"/>
              <a:gd name="connsiteX39" fmla="*/ 692944 w 919162"/>
              <a:gd name="connsiteY39" fmla="*/ 11907 h 150019"/>
              <a:gd name="connsiteX40" fmla="*/ 704850 w 919162"/>
              <a:gd name="connsiteY40" fmla="*/ 19050 h 150019"/>
              <a:gd name="connsiteX41" fmla="*/ 728662 w 919162"/>
              <a:gd name="connsiteY41" fmla="*/ 38100 h 150019"/>
              <a:gd name="connsiteX42" fmla="*/ 738187 w 919162"/>
              <a:gd name="connsiteY42" fmla="*/ 42863 h 150019"/>
              <a:gd name="connsiteX43" fmla="*/ 754856 w 919162"/>
              <a:gd name="connsiteY43" fmla="*/ 52388 h 150019"/>
              <a:gd name="connsiteX44" fmla="*/ 778669 w 919162"/>
              <a:gd name="connsiteY44" fmla="*/ 61913 h 150019"/>
              <a:gd name="connsiteX45" fmla="*/ 812006 w 919162"/>
              <a:gd name="connsiteY45" fmla="*/ 80963 h 150019"/>
              <a:gd name="connsiteX46" fmla="*/ 823912 w 919162"/>
              <a:gd name="connsiteY46" fmla="*/ 78582 h 150019"/>
              <a:gd name="connsiteX47" fmla="*/ 847725 w 919162"/>
              <a:gd name="connsiteY47" fmla="*/ 52388 h 150019"/>
              <a:gd name="connsiteX48" fmla="*/ 857250 w 919162"/>
              <a:gd name="connsiteY48" fmla="*/ 38100 h 150019"/>
              <a:gd name="connsiteX49" fmla="*/ 866775 w 919162"/>
              <a:gd name="connsiteY49" fmla="*/ 33338 h 150019"/>
              <a:gd name="connsiteX50" fmla="*/ 881062 w 919162"/>
              <a:gd name="connsiteY50" fmla="*/ 28575 h 150019"/>
              <a:gd name="connsiteX51" fmla="*/ 919162 w 919162"/>
              <a:gd name="connsiteY51" fmla="*/ 26194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19162" h="150019">
                <a:moveTo>
                  <a:pt x="0" y="45244"/>
                </a:moveTo>
                <a:cubicBezTo>
                  <a:pt x="3969" y="49213"/>
                  <a:pt x="7416" y="53782"/>
                  <a:pt x="11906" y="57150"/>
                </a:cubicBezTo>
                <a:cubicBezTo>
                  <a:pt x="13914" y="58656"/>
                  <a:pt x="17153" y="57888"/>
                  <a:pt x="19050" y="59532"/>
                </a:cubicBezTo>
                <a:cubicBezTo>
                  <a:pt x="29229" y="68354"/>
                  <a:pt x="35012" y="83378"/>
                  <a:pt x="47625" y="88107"/>
                </a:cubicBezTo>
                <a:cubicBezTo>
                  <a:pt x="53975" y="90488"/>
                  <a:pt x="60096" y="93605"/>
                  <a:pt x="66675" y="95250"/>
                </a:cubicBezTo>
                <a:cubicBezTo>
                  <a:pt x="69302" y="95907"/>
                  <a:pt x="105820" y="99865"/>
                  <a:pt x="107156" y="100013"/>
                </a:cubicBezTo>
                <a:lnTo>
                  <a:pt x="147637" y="111919"/>
                </a:lnTo>
                <a:cubicBezTo>
                  <a:pt x="150784" y="112818"/>
                  <a:pt x="154544" y="112336"/>
                  <a:pt x="157162" y="114300"/>
                </a:cubicBezTo>
                <a:cubicBezTo>
                  <a:pt x="164346" y="119688"/>
                  <a:pt x="168812" y="128262"/>
                  <a:pt x="176212" y="133350"/>
                </a:cubicBezTo>
                <a:cubicBezTo>
                  <a:pt x="181800" y="137192"/>
                  <a:pt x="189116" y="137626"/>
                  <a:pt x="195262" y="140494"/>
                </a:cubicBezTo>
                <a:cubicBezTo>
                  <a:pt x="201061" y="143200"/>
                  <a:pt x="206375" y="146844"/>
                  <a:pt x="211931" y="150019"/>
                </a:cubicBezTo>
                <a:cubicBezTo>
                  <a:pt x="225425" y="146050"/>
                  <a:pt x="239194" y="142920"/>
                  <a:pt x="252412" y="138113"/>
                </a:cubicBezTo>
                <a:cubicBezTo>
                  <a:pt x="256762" y="136531"/>
                  <a:pt x="260179" y="133039"/>
                  <a:pt x="264319" y="130969"/>
                </a:cubicBezTo>
                <a:cubicBezTo>
                  <a:pt x="269726" y="128266"/>
                  <a:pt x="275499" y="126358"/>
                  <a:pt x="280987" y="123825"/>
                </a:cubicBezTo>
                <a:cubicBezTo>
                  <a:pt x="285822" y="121594"/>
                  <a:pt x="290331" y="118659"/>
                  <a:pt x="295275" y="116682"/>
                </a:cubicBezTo>
                <a:cubicBezTo>
                  <a:pt x="298314" y="115467"/>
                  <a:pt x="301779" y="115559"/>
                  <a:pt x="304800" y="114300"/>
                </a:cubicBezTo>
                <a:cubicBezTo>
                  <a:pt x="311353" y="111569"/>
                  <a:pt x="317362" y="107658"/>
                  <a:pt x="323850" y="104775"/>
                </a:cubicBezTo>
                <a:cubicBezTo>
                  <a:pt x="331662" y="101303"/>
                  <a:pt x="339900" y="98832"/>
                  <a:pt x="347662" y="95250"/>
                </a:cubicBezTo>
                <a:cubicBezTo>
                  <a:pt x="371657" y="84176"/>
                  <a:pt x="339143" y="95708"/>
                  <a:pt x="361950" y="88107"/>
                </a:cubicBezTo>
                <a:cubicBezTo>
                  <a:pt x="365125" y="84932"/>
                  <a:pt x="368865" y="82236"/>
                  <a:pt x="371475" y="78582"/>
                </a:cubicBezTo>
                <a:cubicBezTo>
                  <a:pt x="372934" y="76539"/>
                  <a:pt x="372249" y="73366"/>
                  <a:pt x="373856" y="71438"/>
                </a:cubicBezTo>
                <a:cubicBezTo>
                  <a:pt x="376397" y="68389"/>
                  <a:pt x="380575" y="67100"/>
                  <a:pt x="383381" y="64294"/>
                </a:cubicBezTo>
                <a:cubicBezTo>
                  <a:pt x="385405" y="62270"/>
                  <a:pt x="385659" y="58570"/>
                  <a:pt x="388144" y="57150"/>
                </a:cubicBezTo>
                <a:cubicBezTo>
                  <a:pt x="391658" y="55142"/>
                  <a:pt x="396081" y="55563"/>
                  <a:pt x="400050" y="54769"/>
                </a:cubicBezTo>
                <a:cubicBezTo>
                  <a:pt x="412808" y="56186"/>
                  <a:pt x="426161" y="56463"/>
                  <a:pt x="438150" y="61913"/>
                </a:cubicBezTo>
                <a:cubicBezTo>
                  <a:pt x="442897" y="64071"/>
                  <a:pt x="454338" y="74940"/>
                  <a:pt x="457200" y="78582"/>
                </a:cubicBezTo>
                <a:cubicBezTo>
                  <a:pt x="463186" y="86200"/>
                  <a:pt x="468354" y="94428"/>
                  <a:pt x="473869" y="102394"/>
                </a:cubicBezTo>
                <a:cubicBezTo>
                  <a:pt x="481278" y="113096"/>
                  <a:pt x="487465" y="124705"/>
                  <a:pt x="497681" y="133350"/>
                </a:cubicBezTo>
                <a:cubicBezTo>
                  <a:pt x="500771" y="135964"/>
                  <a:pt x="505661" y="134750"/>
                  <a:pt x="509587" y="135732"/>
                </a:cubicBezTo>
                <a:cubicBezTo>
                  <a:pt x="512022" y="136341"/>
                  <a:pt x="514350" y="137319"/>
                  <a:pt x="516731" y="138113"/>
                </a:cubicBezTo>
                <a:cubicBezTo>
                  <a:pt x="519906" y="137319"/>
                  <a:pt x="523662" y="137727"/>
                  <a:pt x="526256" y="135732"/>
                </a:cubicBezTo>
                <a:cubicBezTo>
                  <a:pt x="534264" y="129572"/>
                  <a:pt x="547687" y="114300"/>
                  <a:pt x="547687" y="114300"/>
                </a:cubicBezTo>
                <a:cubicBezTo>
                  <a:pt x="551316" y="103417"/>
                  <a:pt x="549962" y="105391"/>
                  <a:pt x="559594" y="92869"/>
                </a:cubicBezTo>
                <a:cubicBezTo>
                  <a:pt x="564056" y="87069"/>
                  <a:pt x="568351" y="80993"/>
                  <a:pt x="573881" y="76200"/>
                </a:cubicBezTo>
                <a:cubicBezTo>
                  <a:pt x="580369" y="70577"/>
                  <a:pt x="589241" y="67984"/>
                  <a:pt x="595312" y="61913"/>
                </a:cubicBezTo>
                <a:cubicBezTo>
                  <a:pt x="605318" y="51907"/>
                  <a:pt x="599154" y="55429"/>
                  <a:pt x="614362" y="52388"/>
                </a:cubicBezTo>
                <a:cubicBezTo>
                  <a:pt x="618331" y="50007"/>
                  <a:pt x="623378" y="48858"/>
                  <a:pt x="626269" y="45244"/>
                </a:cubicBezTo>
                <a:cubicBezTo>
                  <a:pt x="651377" y="13858"/>
                  <a:pt x="615285" y="43860"/>
                  <a:pt x="638175" y="9525"/>
                </a:cubicBezTo>
                <a:cubicBezTo>
                  <a:pt x="641350" y="4763"/>
                  <a:pt x="647700" y="3175"/>
                  <a:pt x="652462" y="0"/>
                </a:cubicBezTo>
                <a:cubicBezTo>
                  <a:pt x="665956" y="3969"/>
                  <a:pt x="679725" y="7100"/>
                  <a:pt x="692944" y="11907"/>
                </a:cubicBezTo>
                <a:cubicBezTo>
                  <a:pt x="697293" y="13489"/>
                  <a:pt x="700925" y="16597"/>
                  <a:pt x="704850" y="19050"/>
                </a:cubicBezTo>
                <a:cubicBezTo>
                  <a:pt x="722039" y="29793"/>
                  <a:pt x="699705" y="17040"/>
                  <a:pt x="728662" y="38100"/>
                </a:cubicBezTo>
                <a:cubicBezTo>
                  <a:pt x="731533" y="40188"/>
                  <a:pt x="735071" y="41163"/>
                  <a:pt x="738187" y="42863"/>
                </a:cubicBezTo>
                <a:cubicBezTo>
                  <a:pt x="743805" y="45927"/>
                  <a:pt x="749066" y="49663"/>
                  <a:pt x="754856" y="52388"/>
                </a:cubicBezTo>
                <a:cubicBezTo>
                  <a:pt x="762591" y="56028"/>
                  <a:pt x="771178" y="57793"/>
                  <a:pt x="778669" y="61913"/>
                </a:cubicBezTo>
                <a:cubicBezTo>
                  <a:pt x="818409" y="83770"/>
                  <a:pt x="788607" y="75114"/>
                  <a:pt x="812006" y="80963"/>
                </a:cubicBezTo>
                <a:cubicBezTo>
                  <a:pt x="815975" y="80169"/>
                  <a:pt x="820544" y="80827"/>
                  <a:pt x="823912" y="78582"/>
                </a:cubicBezTo>
                <a:cubicBezTo>
                  <a:pt x="831930" y="73236"/>
                  <a:pt x="841653" y="61063"/>
                  <a:pt x="847725" y="52388"/>
                </a:cubicBezTo>
                <a:cubicBezTo>
                  <a:pt x="851007" y="47699"/>
                  <a:pt x="853203" y="42147"/>
                  <a:pt x="857250" y="38100"/>
                </a:cubicBezTo>
                <a:cubicBezTo>
                  <a:pt x="859760" y="35590"/>
                  <a:pt x="863479" y="34656"/>
                  <a:pt x="866775" y="33338"/>
                </a:cubicBezTo>
                <a:cubicBezTo>
                  <a:pt x="871436" y="31474"/>
                  <a:pt x="876075" y="29150"/>
                  <a:pt x="881062" y="28575"/>
                </a:cubicBezTo>
                <a:cubicBezTo>
                  <a:pt x="902040" y="26154"/>
                  <a:pt x="902256" y="26194"/>
                  <a:pt x="919162" y="26194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AAA2E1A-D2F6-7FD1-7721-4A83DF6A259E}"/>
              </a:ext>
            </a:extLst>
          </p:cNvPr>
          <p:cNvSpPr/>
          <p:nvPr/>
        </p:nvSpPr>
        <p:spPr>
          <a:xfrm>
            <a:off x="5100057" y="5901802"/>
            <a:ext cx="269081" cy="35718"/>
          </a:xfrm>
          <a:custGeom>
            <a:avLst/>
            <a:gdLst>
              <a:gd name="connsiteX0" fmla="*/ 0 w 269081"/>
              <a:gd name="connsiteY0" fmla="*/ 0 h 35718"/>
              <a:gd name="connsiteX1" fmla="*/ 11906 w 269081"/>
              <a:gd name="connsiteY1" fmla="*/ 14287 h 35718"/>
              <a:gd name="connsiteX2" fmla="*/ 23813 w 269081"/>
              <a:gd name="connsiteY2" fmla="*/ 21431 h 35718"/>
              <a:gd name="connsiteX3" fmla="*/ 50006 w 269081"/>
              <a:gd name="connsiteY3" fmla="*/ 35718 h 35718"/>
              <a:gd name="connsiteX4" fmla="*/ 92869 w 269081"/>
              <a:gd name="connsiteY4" fmla="*/ 30956 h 35718"/>
              <a:gd name="connsiteX5" fmla="*/ 107156 w 269081"/>
              <a:gd name="connsiteY5" fmla="*/ 26193 h 35718"/>
              <a:gd name="connsiteX6" fmla="*/ 116681 w 269081"/>
              <a:gd name="connsiteY6" fmla="*/ 23812 h 35718"/>
              <a:gd name="connsiteX7" fmla="*/ 126206 w 269081"/>
              <a:gd name="connsiteY7" fmla="*/ 19050 h 35718"/>
              <a:gd name="connsiteX8" fmla="*/ 138113 w 269081"/>
              <a:gd name="connsiteY8" fmla="*/ 16668 h 35718"/>
              <a:gd name="connsiteX9" fmla="*/ 147638 w 269081"/>
              <a:gd name="connsiteY9" fmla="*/ 9525 h 35718"/>
              <a:gd name="connsiteX10" fmla="*/ 154781 w 269081"/>
              <a:gd name="connsiteY10" fmla="*/ 7143 h 35718"/>
              <a:gd name="connsiteX11" fmla="*/ 185738 w 269081"/>
              <a:gd name="connsiteY11" fmla="*/ 2381 h 35718"/>
              <a:gd name="connsiteX12" fmla="*/ 207169 w 269081"/>
              <a:gd name="connsiteY12" fmla="*/ 7143 h 35718"/>
              <a:gd name="connsiteX13" fmla="*/ 214313 w 269081"/>
              <a:gd name="connsiteY13" fmla="*/ 14287 h 35718"/>
              <a:gd name="connsiteX14" fmla="*/ 230981 w 269081"/>
              <a:gd name="connsiteY14" fmla="*/ 23812 h 35718"/>
              <a:gd name="connsiteX15" fmla="*/ 266700 w 269081"/>
              <a:gd name="connsiteY15" fmla="*/ 9525 h 35718"/>
              <a:gd name="connsiteX16" fmla="*/ 269081 w 269081"/>
              <a:gd name="connsiteY16" fmla="*/ 7143 h 35718"/>
              <a:gd name="connsiteX0" fmla="*/ 0 w 269081"/>
              <a:gd name="connsiteY0" fmla="*/ 0 h 35718"/>
              <a:gd name="connsiteX1" fmla="*/ 9525 w 269081"/>
              <a:gd name="connsiteY1" fmla="*/ 4762 h 35718"/>
              <a:gd name="connsiteX2" fmla="*/ 23813 w 269081"/>
              <a:gd name="connsiteY2" fmla="*/ 21431 h 35718"/>
              <a:gd name="connsiteX3" fmla="*/ 50006 w 269081"/>
              <a:gd name="connsiteY3" fmla="*/ 35718 h 35718"/>
              <a:gd name="connsiteX4" fmla="*/ 92869 w 269081"/>
              <a:gd name="connsiteY4" fmla="*/ 30956 h 35718"/>
              <a:gd name="connsiteX5" fmla="*/ 107156 w 269081"/>
              <a:gd name="connsiteY5" fmla="*/ 26193 h 35718"/>
              <a:gd name="connsiteX6" fmla="*/ 116681 w 269081"/>
              <a:gd name="connsiteY6" fmla="*/ 23812 h 35718"/>
              <a:gd name="connsiteX7" fmla="*/ 126206 w 269081"/>
              <a:gd name="connsiteY7" fmla="*/ 19050 h 35718"/>
              <a:gd name="connsiteX8" fmla="*/ 138113 w 269081"/>
              <a:gd name="connsiteY8" fmla="*/ 16668 h 35718"/>
              <a:gd name="connsiteX9" fmla="*/ 147638 w 269081"/>
              <a:gd name="connsiteY9" fmla="*/ 9525 h 35718"/>
              <a:gd name="connsiteX10" fmla="*/ 154781 w 269081"/>
              <a:gd name="connsiteY10" fmla="*/ 7143 h 35718"/>
              <a:gd name="connsiteX11" fmla="*/ 185738 w 269081"/>
              <a:gd name="connsiteY11" fmla="*/ 2381 h 35718"/>
              <a:gd name="connsiteX12" fmla="*/ 207169 w 269081"/>
              <a:gd name="connsiteY12" fmla="*/ 7143 h 35718"/>
              <a:gd name="connsiteX13" fmla="*/ 214313 w 269081"/>
              <a:gd name="connsiteY13" fmla="*/ 14287 h 35718"/>
              <a:gd name="connsiteX14" fmla="*/ 230981 w 269081"/>
              <a:gd name="connsiteY14" fmla="*/ 23812 h 35718"/>
              <a:gd name="connsiteX15" fmla="*/ 266700 w 269081"/>
              <a:gd name="connsiteY15" fmla="*/ 9525 h 35718"/>
              <a:gd name="connsiteX16" fmla="*/ 269081 w 269081"/>
              <a:gd name="connsiteY16" fmla="*/ 7143 h 3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081" h="35718">
                <a:moveTo>
                  <a:pt x="0" y="0"/>
                </a:moveTo>
                <a:cubicBezTo>
                  <a:pt x="3969" y="4762"/>
                  <a:pt x="4917" y="615"/>
                  <a:pt x="9525" y="4762"/>
                </a:cubicBezTo>
                <a:cubicBezTo>
                  <a:pt x="12965" y="7858"/>
                  <a:pt x="17066" y="16272"/>
                  <a:pt x="23813" y="21431"/>
                </a:cubicBezTo>
                <a:cubicBezTo>
                  <a:pt x="30560" y="26590"/>
                  <a:pt x="22033" y="23730"/>
                  <a:pt x="50006" y="35718"/>
                </a:cubicBezTo>
                <a:cubicBezTo>
                  <a:pt x="64294" y="34131"/>
                  <a:pt x="78689" y="33319"/>
                  <a:pt x="92869" y="30956"/>
                </a:cubicBezTo>
                <a:cubicBezTo>
                  <a:pt x="97821" y="30131"/>
                  <a:pt x="102286" y="27410"/>
                  <a:pt x="107156" y="26193"/>
                </a:cubicBezTo>
                <a:cubicBezTo>
                  <a:pt x="110331" y="25399"/>
                  <a:pt x="113617" y="24961"/>
                  <a:pt x="116681" y="23812"/>
                </a:cubicBezTo>
                <a:cubicBezTo>
                  <a:pt x="120005" y="22566"/>
                  <a:pt x="122838" y="20173"/>
                  <a:pt x="126206" y="19050"/>
                </a:cubicBezTo>
                <a:cubicBezTo>
                  <a:pt x="130046" y="17770"/>
                  <a:pt x="134144" y="17462"/>
                  <a:pt x="138113" y="16668"/>
                </a:cubicBezTo>
                <a:cubicBezTo>
                  <a:pt x="141288" y="14287"/>
                  <a:pt x="144192" y="11494"/>
                  <a:pt x="147638" y="9525"/>
                </a:cubicBezTo>
                <a:cubicBezTo>
                  <a:pt x="149817" y="8280"/>
                  <a:pt x="152346" y="7752"/>
                  <a:pt x="154781" y="7143"/>
                </a:cubicBezTo>
                <a:cubicBezTo>
                  <a:pt x="165684" y="4417"/>
                  <a:pt x="174181" y="3826"/>
                  <a:pt x="185738" y="2381"/>
                </a:cubicBezTo>
                <a:cubicBezTo>
                  <a:pt x="192882" y="3968"/>
                  <a:pt x="200414" y="4328"/>
                  <a:pt x="207169" y="7143"/>
                </a:cubicBezTo>
                <a:cubicBezTo>
                  <a:pt x="210278" y="8438"/>
                  <a:pt x="211554" y="12356"/>
                  <a:pt x="214313" y="14287"/>
                </a:cubicBezTo>
                <a:cubicBezTo>
                  <a:pt x="219555" y="17957"/>
                  <a:pt x="225425" y="20637"/>
                  <a:pt x="230981" y="23812"/>
                </a:cubicBezTo>
                <a:cubicBezTo>
                  <a:pt x="270671" y="14653"/>
                  <a:pt x="254457" y="25850"/>
                  <a:pt x="266700" y="9525"/>
                </a:cubicBezTo>
                <a:cubicBezTo>
                  <a:pt x="267374" y="8627"/>
                  <a:pt x="268287" y="7937"/>
                  <a:pt x="269081" y="7143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81AAEA-5AE0-9E08-636B-187BDE2FA95E}"/>
              </a:ext>
            </a:extLst>
          </p:cNvPr>
          <p:cNvGrpSpPr/>
          <p:nvPr/>
        </p:nvGrpSpPr>
        <p:grpSpPr>
          <a:xfrm>
            <a:off x="6278280" y="3673146"/>
            <a:ext cx="2787459" cy="2886937"/>
            <a:chOff x="6278280" y="3673146"/>
            <a:chExt cx="2787459" cy="2886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445CDB5-A0CA-96D7-017A-C41971EDC6A3}"/>
                </a:ext>
              </a:extLst>
            </p:cNvPr>
            <p:cNvSpPr/>
            <p:nvPr/>
          </p:nvSpPr>
          <p:spPr>
            <a:xfrm>
              <a:off x="8045539" y="3810688"/>
              <a:ext cx="460605" cy="269171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7A3F659-362D-23C4-EBA5-754CF45CADFA}"/>
                    </a:ext>
                  </a:extLst>
                </p:cNvPr>
                <p:cNvSpPr txBox="1"/>
                <p:nvPr/>
              </p:nvSpPr>
              <p:spPr>
                <a:xfrm>
                  <a:off x="7466980" y="3673146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7A3F659-362D-23C4-EBA5-754CF45CA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980" y="3673146"/>
                  <a:ext cx="12606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6190" r="-66667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958EC5C-5A00-A009-8768-3D658DD6C9BF}"/>
                    </a:ext>
                  </a:extLst>
                </p:cNvPr>
                <p:cNvSpPr txBox="1"/>
                <p:nvPr/>
              </p:nvSpPr>
              <p:spPr>
                <a:xfrm>
                  <a:off x="8939673" y="5168549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958EC5C-5A00-A009-8768-3D658DD6C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673" y="5168549"/>
                  <a:ext cx="12606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7143" r="-9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18B59CD-DF7F-E03F-90F6-278DEF0F6F1F}"/>
                </a:ext>
              </a:extLst>
            </p:cNvPr>
            <p:cNvGrpSpPr/>
            <p:nvPr/>
          </p:nvGrpSpPr>
          <p:grpSpPr>
            <a:xfrm>
              <a:off x="6278280" y="3810688"/>
              <a:ext cx="2765463" cy="2749395"/>
              <a:chOff x="3878441" y="1338438"/>
              <a:chExt cx="3840481" cy="384048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5C4BBD2-7EE0-5393-11D3-D6DCB192D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8682" y="1338439"/>
                <a:ext cx="0" cy="3840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2EED93-F163-65D9-2AE0-157B386040B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98682" y="1338439"/>
                <a:ext cx="0" cy="38404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3D4B878-67FE-8D46-DDF0-B9E2CCAD9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65669" y="1338438"/>
                <a:ext cx="1266026" cy="38404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FF01B19-B800-B5FD-E802-38AC1264172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150812" y="1343716"/>
                <a:ext cx="1273425" cy="38181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2936689-8497-8CDD-4E1F-53513ECC8B83}"/>
                    </a:ext>
                  </a:extLst>
                </p:cNvPr>
                <p:cNvSpPr txBox="1"/>
                <p:nvPr/>
              </p:nvSpPr>
              <p:spPr>
                <a:xfrm>
                  <a:off x="8939673" y="4734033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2936689-8497-8CDD-4E1F-53513ECC8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673" y="4734033"/>
                  <a:ext cx="12606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7143" t="-18333" r="-1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02846C-7A5E-4329-A259-B37E286A4389}"/>
                    </a:ext>
                  </a:extLst>
                </p:cNvPr>
                <p:cNvSpPr txBox="1"/>
                <p:nvPr/>
              </p:nvSpPr>
              <p:spPr>
                <a:xfrm>
                  <a:off x="7899367" y="3673146"/>
                  <a:ext cx="12606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02846C-7A5E-4329-A259-B37E286A43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367" y="3673146"/>
                  <a:ext cx="12606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76190" t="-28333" r="-17619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B3F26B-E22F-0784-E50D-9A7BE087ACF6}"/>
              </a:ext>
            </a:extLst>
          </p:cNvPr>
          <p:cNvCxnSpPr>
            <a:cxnSpLocks/>
          </p:cNvCxnSpPr>
          <p:nvPr/>
        </p:nvCxnSpPr>
        <p:spPr>
          <a:xfrm>
            <a:off x="10579736" y="1894329"/>
            <a:ext cx="659909" cy="1044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3A6D8B-C0B7-C982-E465-E491B5377FA8}"/>
              </a:ext>
            </a:extLst>
          </p:cNvPr>
          <p:cNvCxnSpPr>
            <a:cxnSpLocks/>
            <a:endCxn id="72" idx="0"/>
          </p:cNvCxnSpPr>
          <p:nvPr/>
        </p:nvCxnSpPr>
        <p:spPr>
          <a:xfrm flipH="1">
            <a:off x="10787245" y="1840387"/>
            <a:ext cx="8014" cy="1214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B351A57-51D2-6B36-0718-1489F984502D}"/>
              </a:ext>
            </a:extLst>
          </p:cNvPr>
          <p:cNvSpPr txBox="1"/>
          <p:nvPr/>
        </p:nvSpPr>
        <p:spPr>
          <a:xfrm>
            <a:off x="10150307" y="3054970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count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271EDCF-FEF5-CA4B-4AD5-0DAE74EF8DAF}"/>
              </a:ext>
            </a:extLst>
          </p:cNvPr>
          <p:cNvCxnSpPr>
            <a:cxnSpLocks/>
          </p:cNvCxnSpPr>
          <p:nvPr/>
        </p:nvCxnSpPr>
        <p:spPr>
          <a:xfrm>
            <a:off x="4707247" y="5513051"/>
            <a:ext cx="659909" cy="1044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EBDC103-6F8A-7223-BE52-7E6BCE53ADEC}"/>
              </a:ext>
            </a:extLst>
          </p:cNvPr>
          <p:cNvCxnSpPr>
            <a:cxnSpLocks/>
          </p:cNvCxnSpPr>
          <p:nvPr/>
        </p:nvCxnSpPr>
        <p:spPr>
          <a:xfrm>
            <a:off x="4922770" y="5459109"/>
            <a:ext cx="1" cy="1214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EBE9810-0B7D-2192-1EF5-BFA83868B69A}"/>
              </a:ext>
            </a:extLst>
          </p:cNvPr>
          <p:cNvSpPr txBox="1"/>
          <p:nvPr/>
        </p:nvSpPr>
        <p:spPr>
          <a:xfrm>
            <a:off x="5505049" y="5951938"/>
            <a:ext cx="99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</a:t>
            </a:r>
            <a:br>
              <a:rPr lang="en-US" dirty="0"/>
            </a:br>
            <a:r>
              <a:rPr lang="en-US" dirty="0"/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543649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E3EC-40C2-46C7-B974-1C051D8D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6A0D-4AF7-4FC4-92D9-A2171346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5" y="1075037"/>
            <a:ext cx="11984090" cy="5698183"/>
          </a:xfrm>
        </p:spPr>
        <p:txBody>
          <a:bodyPr>
            <a:normAutofit/>
          </a:bodyPr>
          <a:lstStyle/>
          <a:p>
            <a:r>
              <a:rPr lang="en-US" dirty="0"/>
              <a:t>We have not mentioned uncertainty, disorder, statistical distributions, information, lack of information, …</a:t>
            </a:r>
          </a:p>
          <a:p>
            <a:pPr lvl="1"/>
            <a:r>
              <a:rPr lang="en-US" dirty="0"/>
              <a:t>Therefore those concepts are not fundamental in this context</a:t>
            </a:r>
          </a:p>
          <a:p>
            <a:r>
              <a:rPr lang="en-US" dirty="0"/>
              <a:t>We have not discussed what type of state or system we have (classical, quantum, biological, economic, …)</a:t>
            </a:r>
          </a:p>
          <a:p>
            <a:pPr lvl="1"/>
            <a:r>
              <a:rPr lang="en-US" dirty="0"/>
              <a:t>Therefore everything we said is valid independently of the type of system, which would explain the success of thermodynamic ideas outside the realm of physics</a:t>
            </a:r>
          </a:p>
          <a:p>
            <a:r>
              <a:rPr lang="en-US" dirty="0"/>
              <a:t>The process entropy increase is explained by the definitions and</a:t>
            </a:r>
            <a:br>
              <a:rPr lang="en-US" dirty="0"/>
            </a:br>
            <a:r>
              <a:rPr lang="en-US" dirty="0"/>
              <a:t>the settings (processes with equilibria that depend</a:t>
            </a:r>
            <a:br>
              <a:rPr lang="en-US" dirty="0"/>
            </a:br>
            <a:r>
              <a:rPr lang="en-US" dirty="0"/>
              <a:t>on the initial state)</a:t>
            </a:r>
          </a:p>
          <a:p>
            <a:pPr lvl="1"/>
            <a:r>
              <a:rPr lang="en-US" dirty="0"/>
              <a:t>The explanation is straightforward</a:t>
            </a:r>
            <a:br>
              <a:rPr lang="en-US" dirty="0"/>
            </a:br>
            <a:r>
              <a:rPr lang="en-US" dirty="0"/>
              <a:t>(i.e. does not require a complicated discussion)</a:t>
            </a:r>
          </a:p>
          <a:p>
            <a:pPr lvl="1"/>
            <a:r>
              <a:rPr lang="en-US" dirty="0"/>
              <a:t>The explanation is not mechanical</a:t>
            </a:r>
            <a:br>
              <a:rPr lang="en-US" dirty="0"/>
            </a:br>
            <a:r>
              <a:rPr lang="en-US" dirty="0"/>
              <a:t>(i.e. given by a particular mechanism)</a:t>
            </a:r>
          </a:p>
        </p:txBody>
      </p:sp>
    </p:spTree>
    <p:extLst>
      <p:ext uri="{BB962C8B-B14F-4D97-AF65-F5344CB8AC3E}">
        <p14:creationId xmlns:p14="http://schemas.microsoft.com/office/powerpoint/2010/main" val="68619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DF290-FCAB-66ED-07B3-407E4609F0AD}"/>
              </a:ext>
            </a:extLst>
          </p:cNvPr>
          <p:cNvSpPr txBox="1"/>
          <p:nvPr/>
        </p:nvSpPr>
        <p:spPr>
          <a:xfrm>
            <a:off x="816969" y="819397"/>
            <a:ext cx="10558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does process entropy become the entropy state variable?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F1AA9-F9F1-0E31-013A-76370B3BE40D}"/>
              </a:ext>
            </a:extLst>
          </p:cNvPr>
          <p:cNvSpPr txBox="1"/>
          <p:nvPr/>
        </p:nvSpPr>
        <p:spPr>
          <a:xfrm>
            <a:off x="816969" y="2719876"/>
            <a:ext cx="6582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Why would we need to define a count of evolutions?</a:t>
            </a:r>
          </a:p>
        </p:txBody>
      </p:sp>
    </p:spTree>
    <p:extLst>
      <p:ext uri="{BB962C8B-B14F-4D97-AF65-F5344CB8AC3E}">
        <p14:creationId xmlns:p14="http://schemas.microsoft.com/office/powerpoint/2010/main" val="3070651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D60D543-6CDB-427D-8525-3B7E39DBE807}"/>
                  </a:ext>
                </a:extLst>
              </p:cNvPr>
              <p:cNvSpPr/>
              <p:nvPr/>
            </p:nvSpPr>
            <p:spPr>
              <a:xfrm>
                <a:off x="8894800" y="178885"/>
                <a:ext cx="1255996" cy="8287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D60D543-6CDB-427D-8525-3B7E39DBE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00" y="178885"/>
                <a:ext cx="1255996" cy="828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4F4CAB0-9837-4E56-8446-FFA5333FD804}"/>
                  </a:ext>
                </a:extLst>
              </p:cNvPr>
              <p:cNvSpPr/>
              <p:nvPr/>
            </p:nvSpPr>
            <p:spPr>
              <a:xfrm>
                <a:off x="10689388" y="178885"/>
                <a:ext cx="1255996" cy="828789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4F4CAB0-9837-4E56-8446-FFA5333FD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388" y="178885"/>
                <a:ext cx="1255996" cy="828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A239F8-CF03-40D4-8C1A-D2FA8335AAE6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>
            <a:off x="10150796" y="593280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F3F2E66-41E5-4498-881D-B9F697622514}"/>
              </a:ext>
            </a:extLst>
          </p:cNvPr>
          <p:cNvSpPr txBox="1"/>
          <p:nvPr/>
        </p:nvSpPr>
        <p:spPr>
          <a:xfrm>
            <a:off x="620725" y="2057317"/>
            <a:ext cx="68502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Note: if we want to “switch” processes (e.g. mix and match preparations, evolutions and measurements) the evolution count at the junction must be uniquely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44AE94-A460-4508-9073-2CB0D911D215}"/>
                  </a:ext>
                </a:extLst>
              </p:cNvPr>
              <p:cNvSpPr/>
              <p:nvPr/>
            </p:nvSpPr>
            <p:spPr>
              <a:xfrm>
                <a:off x="8894800" y="1189002"/>
                <a:ext cx="1255996" cy="828789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44AE94-A460-4508-9073-2CB0D911D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00" y="1189002"/>
                <a:ext cx="1255996" cy="828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5C34005-BF6B-4558-9FA6-6AB1F0522AFD}"/>
                  </a:ext>
                </a:extLst>
              </p:cNvPr>
              <p:cNvSpPr/>
              <p:nvPr/>
            </p:nvSpPr>
            <p:spPr>
              <a:xfrm>
                <a:off x="10689388" y="1189002"/>
                <a:ext cx="1255996" cy="828789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5C34005-BF6B-4558-9FA6-6AB1F0522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388" y="1189002"/>
                <a:ext cx="1255996" cy="828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0ACAB18-0144-4029-93E6-051ADB3B5F0A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10150796" y="1603397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F00DA9-C4CE-486F-AC09-888E4B09477D}"/>
                  </a:ext>
                </a:extLst>
              </p:cNvPr>
              <p:cNvSpPr/>
              <p:nvPr/>
            </p:nvSpPr>
            <p:spPr>
              <a:xfrm>
                <a:off x="8894800" y="2199118"/>
                <a:ext cx="1255996" cy="828789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F00DA9-C4CE-486F-AC09-888E4B094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00" y="2199118"/>
                <a:ext cx="1255996" cy="8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D0D9FB3-B44D-4874-8BA9-EA3FE1A080FA}"/>
                  </a:ext>
                </a:extLst>
              </p:cNvPr>
              <p:cNvSpPr/>
              <p:nvPr/>
            </p:nvSpPr>
            <p:spPr>
              <a:xfrm>
                <a:off x="10689388" y="2199118"/>
                <a:ext cx="1255996" cy="8287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D0D9FB3-B44D-4874-8BA9-EA3FE1A08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388" y="2199118"/>
                <a:ext cx="1255996" cy="828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7A2234D-6EFC-469E-83E9-0E0E5512CC5B}"/>
              </a:ext>
            </a:extLst>
          </p:cNvPr>
          <p:cNvCxnSpPr>
            <a:stCxn id="65" idx="3"/>
            <a:endCxn id="66" idx="1"/>
          </p:cNvCxnSpPr>
          <p:nvPr/>
        </p:nvCxnSpPr>
        <p:spPr>
          <a:xfrm>
            <a:off x="10150796" y="2613513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22C54B-FFA0-413D-9BB7-DB6D73F52419}"/>
                  </a:ext>
                </a:extLst>
              </p:cNvPr>
              <p:cNvSpPr/>
              <p:nvPr/>
            </p:nvSpPr>
            <p:spPr>
              <a:xfrm>
                <a:off x="8894800" y="3209234"/>
                <a:ext cx="1255996" cy="828789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22C54B-FFA0-413D-9BB7-DB6D73F52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00" y="3209234"/>
                <a:ext cx="1255996" cy="828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EA34DBC-5B3E-46A8-86BF-8E5D9A61798A}"/>
                  </a:ext>
                </a:extLst>
              </p:cNvPr>
              <p:cNvSpPr/>
              <p:nvPr/>
            </p:nvSpPr>
            <p:spPr>
              <a:xfrm>
                <a:off x="10689388" y="3209234"/>
                <a:ext cx="1255996" cy="828789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EA34DBC-5B3E-46A8-86BF-8E5D9A617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388" y="3209234"/>
                <a:ext cx="1255996" cy="828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6CAB08C-AFAE-436A-BBD1-643CFE26D55A}"/>
              </a:ext>
            </a:extLst>
          </p:cNvPr>
          <p:cNvCxnSpPr>
            <a:stCxn id="69" idx="3"/>
            <a:endCxn id="70" idx="1"/>
          </p:cNvCxnSpPr>
          <p:nvPr/>
        </p:nvCxnSpPr>
        <p:spPr>
          <a:xfrm>
            <a:off x="10150796" y="3623629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1D7512A-B0BF-42F1-A323-83A090565897}"/>
              </a:ext>
            </a:extLst>
          </p:cNvPr>
          <p:cNvCxnSpPr>
            <a:cxnSpLocks/>
          </p:cNvCxnSpPr>
          <p:nvPr/>
        </p:nvCxnSpPr>
        <p:spPr>
          <a:xfrm>
            <a:off x="10420092" y="593279"/>
            <a:ext cx="0" cy="30303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DC39164-8C99-41EA-ABB5-8774239CA01F}"/>
                  </a:ext>
                </a:extLst>
              </p:cNvPr>
              <p:cNvSpPr txBox="1"/>
              <p:nvPr/>
            </p:nvSpPr>
            <p:spPr>
              <a:xfrm>
                <a:off x="10250974" y="223948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DC39164-8C99-41EA-ABB5-8774239C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974" y="223948"/>
                <a:ext cx="3382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2E9F94D-F183-4114-BF7A-4C0223753F09}"/>
              </a:ext>
            </a:extLst>
          </p:cNvPr>
          <p:cNvSpPr txBox="1"/>
          <p:nvPr/>
        </p:nvSpPr>
        <p:spPr>
          <a:xfrm>
            <a:off x="620725" y="386374"/>
            <a:ext cx="658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would we need to define a count of evolutions?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426394-455B-AE00-9C55-24D57585227C}"/>
                  </a:ext>
                </a:extLst>
              </p:cNvPr>
              <p:cNvSpPr txBox="1"/>
              <p:nvPr/>
            </p:nvSpPr>
            <p:spPr>
              <a:xfrm>
                <a:off x="305725" y="5054746"/>
                <a:ext cx="881157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 Evolution count is a necessary feature of a theory for states and processes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426394-455B-AE00-9C55-24D575852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5" y="5054746"/>
                <a:ext cx="8811577" cy="1323439"/>
              </a:xfrm>
              <a:prstGeom prst="rect">
                <a:avLst/>
              </a:prstGeom>
              <a:blipFill>
                <a:blip r:embed="rId11"/>
                <a:stretch>
                  <a:fillRect l="-2420" t="-8295" r="-277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935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95184-EB95-4FEE-939C-EB675087770B}"/>
                  </a:ext>
                </a:extLst>
              </p:cNvPr>
              <p:cNvSpPr txBox="1"/>
              <p:nvPr/>
            </p:nvSpPr>
            <p:spPr>
              <a:xfrm>
                <a:off x="296283" y="1152193"/>
                <a:ext cx="674178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Suppose the same state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is an equilibrium for two processes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95184-EB95-4FEE-939C-EB675087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3" y="1152193"/>
                <a:ext cx="6741782" cy="1077218"/>
              </a:xfrm>
              <a:prstGeom prst="rect">
                <a:avLst/>
              </a:prstGeom>
              <a:blipFill>
                <a:blip r:embed="rId2"/>
                <a:stretch>
                  <a:fillRect l="-235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7F7552F3-FC56-4DD9-AA65-0393A46734F2}"/>
              </a:ext>
            </a:extLst>
          </p:cNvPr>
          <p:cNvSpPr txBox="1"/>
          <p:nvPr/>
        </p:nvSpPr>
        <p:spPr>
          <a:xfrm>
            <a:off x="214604" y="5386941"/>
            <a:ext cx="90594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Equilibria allow us to assign</a:t>
            </a:r>
            <a:br>
              <a:rPr lang="en-US" sz="3200" dirty="0"/>
            </a:br>
            <a:r>
              <a:rPr lang="en-US" sz="3200" dirty="0"/>
              <a:t>unique (maximal) entropy to states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A0CC45-E822-414D-AC2F-FA80DCF56AAB}"/>
              </a:ext>
            </a:extLst>
          </p:cNvPr>
          <p:cNvSpPr txBox="1"/>
          <p:nvPr/>
        </p:nvSpPr>
        <p:spPr>
          <a:xfrm>
            <a:off x="250498" y="242259"/>
            <a:ext cx="117659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Equilibria can be assigned a unique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EE5B7F-837B-48B2-9726-AD6AC5FB981B}"/>
                  </a:ext>
                </a:extLst>
              </p:cNvPr>
              <p:cNvSpPr/>
              <p:nvPr/>
            </p:nvSpPr>
            <p:spPr>
              <a:xfrm>
                <a:off x="8018107" y="2902447"/>
                <a:ext cx="1255996" cy="8287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EE5B7F-837B-48B2-9726-AD6AC5FB9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107" y="2902447"/>
                <a:ext cx="1255996" cy="828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368B16-63FD-4345-BBC9-46EA3FB6DD14}"/>
                  </a:ext>
                </a:extLst>
              </p:cNvPr>
              <p:cNvSpPr/>
              <p:nvPr/>
            </p:nvSpPr>
            <p:spPr>
              <a:xfrm>
                <a:off x="9812695" y="2902447"/>
                <a:ext cx="1255996" cy="8287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2368B16-63FD-4345-BBC9-46EA3FB6D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695" y="2902447"/>
                <a:ext cx="1255996" cy="828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1923A7-1B3C-410B-AEFC-40E549C37672}"/>
              </a:ext>
            </a:extLst>
          </p:cNvPr>
          <p:cNvCxnSpPr>
            <a:stCxn id="2" idx="3"/>
            <a:endCxn id="36" idx="1"/>
          </p:cNvCxnSpPr>
          <p:nvPr/>
        </p:nvCxnSpPr>
        <p:spPr>
          <a:xfrm>
            <a:off x="9274103" y="3316842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8A12F3-E7A4-45A5-BE4A-6532FBAAD912}"/>
              </a:ext>
            </a:extLst>
          </p:cNvPr>
          <p:cNvGrpSpPr/>
          <p:nvPr/>
        </p:nvGrpSpPr>
        <p:grpSpPr>
          <a:xfrm>
            <a:off x="7803503" y="2905604"/>
            <a:ext cx="214604" cy="411238"/>
            <a:chOff x="1838131" y="2603368"/>
            <a:chExt cx="214604" cy="41123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64549A-AA47-484C-9FDE-ECB24DF90735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725420"/>
              <a:ext cx="209342" cy="71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B37CAF-0E79-45D3-9029-8030A1FAC42F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827020"/>
              <a:ext cx="211235" cy="5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CD74EC-07E6-4DE1-89C6-FCE0BA063AF6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>
              <a:off x="1838131" y="3014606"/>
              <a:ext cx="2146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E9F5DA0-449E-4AB8-9A3B-941502816B62}"/>
                </a:ext>
              </a:extLst>
            </p:cNvPr>
            <p:cNvCxnSpPr/>
            <p:nvPr/>
          </p:nvCxnSpPr>
          <p:spPr>
            <a:xfrm>
              <a:off x="1838131" y="2603368"/>
              <a:ext cx="214604" cy="102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F297B15-F886-47C9-AB91-841AEF0FD292}"/>
                </a:ext>
              </a:extLst>
            </p:cNvPr>
            <p:cNvCxnSpPr>
              <a:cxnSpLocks/>
            </p:cNvCxnSpPr>
            <p:nvPr/>
          </p:nvCxnSpPr>
          <p:spPr>
            <a:xfrm>
              <a:off x="1838131" y="2927105"/>
              <a:ext cx="214189" cy="2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1E118B-7675-4F74-825B-296B73A71C57}"/>
              </a:ext>
            </a:extLst>
          </p:cNvPr>
          <p:cNvGrpSpPr/>
          <p:nvPr/>
        </p:nvGrpSpPr>
        <p:grpSpPr>
          <a:xfrm flipV="1">
            <a:off x="7803503" y="3379006"/>
            <a:ext cx="214604" cy="350652"/>
            <a:chOff x="1838131" y="2603368"/>
            <a:chExt cx="214604" cy="350652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6B07FE-AD27-46BE-8FA9-CF06AEA42C11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725420"/>
              <a:ext cx="209342" cy="71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E539C77-AEFB-48C3-9EE4-0C1CE5C4152C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827020"/>
              <a:ext cx="211235" cy="5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D259C3A-4462-4578-8402-5AD91B43197B}"/>
                </a:ext>
              </a:extLst>
            </p:cNvPr>
            <p:cNvCxnSpPr/>
            <p:nvPr/>
          </p:nvCxnSpPr>
          <p:spPr>
            <a:xfrm>
              <a:off x="1838131" y="2603368"/>
              <a:ext cx="214604" cy="102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A1009F-FD65-4A0E-A836-A29B7A838EE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131" y="2927105"/>
              <a:ext cx="214189" cy="2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FE217D7-8387-4DA0-ADFC-BF554318FC02}"/>
                  </a:ext>
                </a:extLst>
              </p:cNvPr>
              <p:cNvSpPr/>
              <p:nvPr/>
            </p:nvSpPr>
            <p:spPr>
              <a:xfrm>
                <a:off x="8018107" y="1525399"/>
                <a:ext cx="1255996" cy="8287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FE217D7-8387-4DA0-ADFC-BF554318F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107" y="1525399"/>
                <a:ext cx="1255996" cy="828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FD1FEA3-C36E-4D39-83E7-7EC3B3FAE4E3}"/>
                  </a:ext>
                </a:extLst>
              </p:cNvPr>
              <p:cNvSpPr/>
              <p:nvPr/>
            </p:nvSpPr>
            <p:spPr>
              <a:xfrm>
                <a:off x="9812695" y="1525399"/>
                <a:ext cx="1255996" cy="8287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FD1FEA3-C36E-4D39-83E7-7EC3B3FAE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695" y="1525399"/>
                <a:ext cx="1255996" cy="8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37A5EC5-C66F-481D-B1A4-06C101D6E07A}"/>
              </a:ext>
            </a:extLst>
          </p:cNvPr>
          <p:cNvCxnSpPr>
            <a:stCxn id="81" idx="3"/>
            <a:endCxn id="82" idx="1"/>
          </p:cNvCxnSpPr>
          <p:nvPr/>
        </p:nvCxnSpPr>
        <p:spPr>
          <a:xfrm>
            <a:off x="9274103" y="1939794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7C9F6B2-2578-44C9-944A-0D32A409B542}"/>
              </a:ext>
            </a:extLst>
          </p:cNvPr>
          <p:cNvGrpSpPr/>
          <p:nvPr/>
        </p:nvGrpSpPr>
        <p:grpSpPr>
          <a:xfrm>
            <a:off x="7803503" y="1528556"/>
            <a:ext cx="214604" cy="411238"/>
            <a:chOff x="1838131" y="2603368"/>
            <a:chExt cx="214604" cy="41123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CDACB55-0CF2-4F69-9F90-E295568CD20B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725420"/>
              <a:ext cx="209342" cy="71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2566EE0-1EF3-4755-9148-1EC761C47800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827020"/>
              <a:ext cx="211235" cy="5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2F97571-AE49-4912-8BAD-427B91488975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1838131" y="3014606"/>
              <a:ext cx="2146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EA7081D-EDAE-4B2F-AA57-455BB92D0484}"/>
                </a:ext>
              </a:extLst>
            </p:cNvPr>
            <p:cNvCxnSpPr/>
            <p:nvPr/>
          </p:nvCxnSpPr>
          <p:spPr>
            <a:xfrm>
              <a:off x="1838131" y="2603368"/>
              <a:ext cx="214604" cy="102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7BD499D-A0C7-47D0-BA16-80E60884BDE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131" y="2927105"/>
              <a:ext cx="214189" cy="2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1F0B70C-9427-4D04-BBAC-A984E80C3927}"/>
              </a:ext>
            </a:extLst>
          </p:cNvPr>
          <p:cNvGrpSpPr/>
          <p:nvPr/>
        </p:nvGrpSpPr>
        <p:grpSpPr>
          <a:xfrm flipV="1">
            <a:off x="7803503" y="2001958"/>
            <a:ext cx="214604" cy="350652"/>
            <a:chOff x="1838131" y="2603368"/>
            <a:chExt cx="214604" cy="35065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7616A66-6B1B-4031-BE51-B1D41B38DD6A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725420"/>
              <a:ext cx="209342" cy="71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41E0234-5608-4061-A1C6-549FD6296F85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00" y="2827020"/>
              <a:ext cx="211235" cy="5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B65C98D-15CB-46FC-8497-9482DD4FD061}"/>
                </a:ext>
              </a:extLst>
            </p:cNvPr>
            <p:cNvCxnSpPr/>
            <p:nvPr/>
          </p:nvCxnSpPr>
          <p:spPr>
            <a:xfrm>
              <a:off x="1838131" y="2603368"/>
              <a:ext cx="214604" cy="102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21BCA11-2F0D-4176-A4DF-09F89D4D568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131" y="2927105"/>
              <a:ext cx="214189" cy="26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70F171-509D-46BA-A31D-817B8D8ACCD0}"/>
              </a:ext>
            </a:extLst>
          </p:cNvPr>
          <p:cNvSpPr txBox="1"/>
          <p:nvPr/>
        </p:nvSpPr>
        <p:spPr>
          <a:xfrm>
            <a:off x="429208" y="2686316"/>
            <a:ext cx="635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ways of combining the processes: first A then B and vice 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5732D37-7F19-45DC-8DD7-C862D1DF881F}"/>
                  </a:ext>
                </a:extLst>
              </p:cNvPr>
              <p:cNvSpPr txBox="1"/>
              <p:nvPr/>
            </p:nvSpPr>
            <p:spPr>
              <a:xfrm>
                <a:off x="9374282" y="2930514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5732D37-7F19-45DC-8DD7-C862D1DF8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282" y="2930514"/>
                <a:ext cx="3382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148E82D-2A4D-4A2F-8537-84FF32AA4669}"/>
                  </a:ext>
                </a:extLst>
              </p:cNvPr>
              <p:cNvSpPr txBox="1"/>
              <p:nvPr/>
            </p:nvSpPr>
            <p:spPr>
              <a:xfrm>
                <a:off x="9374282" y="1567542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148E82D-2A4D-4A2F-8537-84FF32AA4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282" y="1567542"/>
                <a:ext cx="3382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79A024F-5471-43D7-9DBE-B7C85B53E747}"/>
                  </a:ext>
                </a:extLst>
              </p:cNvPr>
              <p:cNvSpPr txBox="1"/>
              <p:nvPr/>
            </p:nvSpPr>
            <p:spPr>
              <a:xfrm>
                <a:off x="434238" y="3185096"/>
                <a:ext cx="6741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All the evolutions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also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79A024F-5471-43D7-9DBE-B7C85B53E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38" y="3185096"/>
                <a:ext cx="6741782" cy="369332"/>
              </a:xfrm>
              <a:prstGeom prst="rect">
                <a:avLst/>
              </a:prstGeom>
              <a:blipFill>
                <a:blip r:embed="rId9"/>
                <a:stretch>
                  <a:fillRect l="-7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6EE95FA-BB10-4182-A6C9-B0030F7DB5CA}"/>
                  </a:ext>
                </a:extLst>
              </p:cNvPr>
              <p:cNvSpPr txBox="1"/>
              <p:nvPr/>
            </p:nvSpPr>
            <p:spPr>
              <a:xfrm>
                <a:off x="429208" y="3612080"/>
                <a:ext cx="6830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All the evolutions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also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6EE95FA-BB10-4182-A6C9-B0030F7DB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8" y="3612080"/>
                <a:ext cx="6830396" cy="369332"/>
              </a:xfrm>
              <a:prstGeom prst="rect">
                <a:avLst/>
              </a:prstGeom>
              <a:blipFill>
                <a:blip r:embed="rId10"/>
                <a:stretch>
                  <a:fillRect l="-7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7D827AB-80F5-485E-9F5A-FFA3546C16E0}"/>
                  </a:ext>
                </a:extLst>
              </p:cNvPr>
              <p:cNvSpPr txBox="1"/>
              <p:nvPr/>
            </p:nvSpPr>
            <p:spPr>
              <a:xfrm>
                <a:off x="214604" y="4360203"/>
                <a:ext cx="932319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Count of evolutions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must be process independent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7D827AB-80F5-485E-9F5A-FFA3546C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4360203"/>
                <a:ext cx="9323190" cy="584775"/>
              </a:xfrm>
              <a:prstGeom prst="rect">
                <a:avLst/>
              </a:prstGeom>
              <a:blipFill>
                <a:blip r:embed="rId11"/>
                <a:stretch>
                  <a:fillRect l="-163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F2ACF7-A0E9-4203-8534-B9F3A63BA04A}"/>
              </a:ext>
            </a:extLst>
          </p:cNvPr>
          <p:cNvCxnSpPr/>
          <p:nvPr/>
        </p:nvCxnSpPr>
        <p:spPr>
          <a:xfrm>
            <a:off x="11068691" y="3316842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0B5ACD-A924-429B-AB7C-4C732A690477}"/>
              </a:ext>
            </a:extLst>
          </p:cNvPr>
          <p:cNvCxnSpPr/>
          <p:nvPr/>
        </p:nvCxnSpPr>
        <p:spPr>
          <a:xfrm>
            <a:off x="11068691" y="1939794"/>
            <a:ext cx="53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595F88-2AFC-46EF-A1DD-6856B29E377C}"/>
                  </a:ext>
                </a:extLst>
              </p:cNvPr>
              <p:cNvSpPr txBox="1"/>
              <p:nvPr/>
            </p:nvSpPr>
            <p:spPr>
              <a:xfrm>
                <a:off x="11168870" y="2930514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595F88-2AFC-46EF-A1DD-6856B29E3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870" y="2930514"/>
                <a:ext cx="3382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ACFEEF-B88B-4EA7-BEF7-84B62262DD13}"/>
                  </a:ext>
                </a:extLst>
              </p:cNvPr>
              <p:cNvSpPr txBox="1"/>
              <p:nvPr/>
            </p:nvSpPr>
            <p:spPr>
              <a:xfrm>
                <a:off x="11168870" y="1567542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ACFEEF-B88B-4EA7-BEF7-84B62262D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870" y="1567542"/>
                <a:ext cx="3382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5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296283" y="452395"/>
            <a:ext cx="53944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For composite systems, recall</a:t>
            </a:r>
          </a:p>
          <a:p>
            <a:r>
              <a:rPr lang="en-US" sz="3200" dirty="0"/>
              <a:t>that in general the process entropy is not unique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7552F3-FC56-4DD9-AA65-0393A46734F2}"/>
              </a:ext>
            </a:extLst>
          </p:cNvPr>
          <p:cNvSpPr txBox="1"/>
          <p:nvPr/>
        </p:nvSpPr>
        <p:spPr>
          <a:xfrm>
            <a:off x="214604" y="5386941"/>
            <a:ext cx="91096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System independence allows us to assign</a:t>
            </a:r>
            <a:br>
              <a:rPr lang="en-US" sz="3200" dirty="0"/>
            </a:br>
            <a:r>
              <a:rPr lang="en-US" sz="3200" dirty="0"/>
              <a:t>unique (maximal) entropy to composite states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79A024F-5471-43D7-9DBE-B7C85B53E747}"/>
              </a:ext>
            </a:extLst>
          </p:cNvPr>
          <p:cNvSpPr txBox="1"/>
          <p:nvPr/>
        </p:nvSpPr>
        <p:spPr>
          <a:xfrm>
            <a:off x="778685" y="2130747"/>
            <a:ext cx="398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correlations between subsystems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D827AB-80F5-485E-9F5A-FFA3546C16E0}"/>
              </a:ext>
            </a:extLst>
          </p:cNvPr>
          <p:cNvSpPr txBox="1"/>
          <p:nvPr/>
        </p:nvSpPr>
        <p:spPr>
          <a:xfrm>
            <a:off x="296283" y="3171401"/>
            <a:ext cx="53298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If the systems are independent, however, the process entropy is well defined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67AA17-41FC-48DE-B382-2232D7B8C754}"/>
              </a:ext>
            </a:extLst>
          </p:cNvPr>
          <p:cNvSpPr txBox="1"/>
          <p:nvPr/>
        </p:nvSpPr>
        <p:spPr>
          <a:xfrm>
            <a:off x="778685" y="4769178"/>
            <a:ext cx="408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sums and corresponds to the maximum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229689-072C-4732-B8B2-032E5BDFD52F}"/>
              </a:ext>
            </a:extLst>
          </p:cNvPr>
          <p:cNvGrpSpPr/>
          <p:nvPr/>
        </p:nvGrpSpPr>
        <p:grpSpPr>
          <a:xfrm>
            <a:off x="6356810" y="649910"/>
            <a:ext cx="5265371" cy="3841734"/>
            <a:chOff x="1679454" y="-461092"/>
            <a:chExt cx="5265371" cy="384173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CE4CDA3-C347-45B8-8829-9DF35DCC1D88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3DAB85B-4353-46AC-899A-6BC1DEF7C0B7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DEB8CE3-70E0-4127-8F80-5691DA007DC2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A265F6B-BFB0-41B6-9891-D1D262467C9F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A265F6B-BFB0-41B6-9891-D1D262467C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55DCDCF-A45C-40FD-A349-859CF918EA7A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8875B88-F4FA-4B29-BD54-81C17CC9ADDD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E576E35-727B-491C-B3A4-ED104285905D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AF1248C-0189-4001-94F2-EC100F20159C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AF1248C-0189-4001-94F2-EC100F201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DA3F9B3-C3D9-4BE1-9433-8C0D72C83020}"/>
                </a:ext>
              </a:extLst>
            </p:cNvPr>
            <p:cNvSpPr/>
            <p:nvPr/>
          </p:nvSpPr>
          <p:spPr>
            <a:xfrm>
              <a:off x="3908046" y="1071197"/>
              <a:ext cx="580427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FB3D7E-61F7-435E-A2A0-1F4363D211C1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B01035D-FE71-4974-8C21-C871EA03C8ED}"/>
                </a:ext>
              </a:extLst>
            </p:cNvPr>
            <p:cNvSpPr/>
            <p:nvPr/>
          </p:nvSpPr>
          <p:spPr>
            <a:xfrm>
              <a:off x="3908047" y="1557505"/>
              <a:ext cx="587328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D244231-678F-4592-8800-4E72B66177CC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D4FCCE-62A7-4D91-8137-5EBEA9464B20}"/>
                </a:ext>
              </a:extLst>
            </p:cNvPr>
            <p:cNvSpPr/>
            <p:nvPr/>
          </p:nvSpPr>
          <p:spPr>
            <a:xfrm>
              <a:off x="4926515" y="464532"/>
              <a:ext cx="255153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D521763-E04F-41DC-BB2C-494D913D927F}"/>
                </a:ext>
              </a:extLst>
            </p:cNvPr>
            <p:cNvSpPr/>
            <p:nvPr/>
          </p:nvSpPr>
          <p:spPr>
            <a:xfrm>
              <a:off x="4939704" y="1557505"/>
              <a:ext cx="255153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AB2C50D-E3EE-4DCD-9E79-3D572116CE94}"/>
                </a:ext>
              </a:extLst>
            </p:cNvPr>
            <p:cNvSpPr/>
            <p:nvPr/>
          </p:nvSpPr>
          <p:spPr>
            <a:xfrm flipH="1">
              <a:off x="5713266" y="1153259"/>
              <a:ext cx="349803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ECEB2B4-6D76-4267-B3F4-02FD2FAAF1E9}"/>
                </a:ext>
              </a:extLst>
            </p:cNvPr>
            <p:cNvSpPr/>
            <p:nvPr/>
          </p:nvSpPr>
          <p:spPr>
            <a:xfrm flipH="1">
              <a:off x="5695920" y="546594"/>
              <a:ext cx="353962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5831B6-2318-4D2D-AFA9-97B7177858C9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A448582-A0D9-4E46-970F-DAE330AC2CBC}"/>
                    </a:ext>
                  </a:extLst>
                </p:cNvPr>
                <p:cNvSpPr txBox="1"/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A448582-A0D9-4E46-970F-DAE330AC2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0956114F-6955-4721-A6EE-28652C0F86C9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22E55F74-2C93-4D92-B17B-4A47B9952191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C7E9D70-50E3-4632-83AB-ABB662662E0D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6D3CDF3F-412F-4957-BDE2-4B8FE309CAFD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51557ACB-B33B-4DD3-9E5F-AB04AF405F1A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10F60DA-BD23-41AC-A1E8-97E5234F11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DADBD15-78B7-44FF-93CC-6BA94D4CE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33220CB8-DC1A-4C1D-99AE-5309BD30D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D0557239-4052-440D-B17D-958BBA6C5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7364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E3EC-40C2-46C7-B974-1C051D8D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A6A0D-4AF7-4FC4-92D9-A21713468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3535" y="982203"/>
                <a:ext cx="11813781" cy="55106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assign a unique maximal process entropy to “states of independent equilibria”, which we call state entropy</a:t>
                </a:r>
              </a:p>
              <a:p>
                <a:pPr lvl="1"/>
                <a:r>
                  <a:rPr lang="en-US" dirty="0"/>
                  <a:t>Both equilibria and independence maximize process entropy</a:t>
                </a:r>
              </a:p>
              <a:p>
                <a:pPr lvl="1"/>
                <a:r>
                  <a:rPr lang="en-US" dirty="0"/>
                  <a:t>We leave these notions somewhat “vague” for now (we are still doing better than standard thermodynamics anyway)</a:t>
                </a:r>
              </a:p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states of equilibria, we can define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that returns the state entropy for each equilibrium</a:t>
                </a:r>
              </a:p>
              <a:p>
                <a:pPr lvl="1"/>
                <a:r>
                  <a:rPr lang="en-US" dirty="0"/>
                  <a:t>We call this the equation of state in entropic form</a:t>
                </a:r>
              </a:p>
              <a:p>
                <a:r>
                  <a:rPr lang="en-US" dirty="0"/>
                  <a:t>First goal reached: under very general definitions, we have </a:t>
                </a:r>
                <a:br>
                  <a:rPr lang="en-US" dirty="0"/>
                </a:br>
                <a:r>
                  <a:rPr lang="en-US" dirty="0"/>
                  <a:t>found a simple notion of entropy (logarithm of the count of </a:t>
                </a:r>
                <a:br>
                  <a:rPr lang="en-US" dirty="0"/>
                </a:br>
                <a:r>
                  <a:rPr lang="en-US" dirty="0"/>
                  <a:t>evolutions) that has a fundamental (almost trivial) </a:t>
                </a:r>
                <a:br>
                  <a:rPr lang="en-US" dirty="0"/>
                </a:br>
                <a:r>
                  <a:rPr lang="en-US" dirty="0"/>
                  <a:t>link to irreversibility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A6A0D-4AF7-4FC4-92D9-A21713468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535" y="982203"/>
                <a:ext cx="11813781" cy="5510672"/>
              </a:xfrm>
              <a:blipFill>
                <a:blip r:embed="rId2"/>
                <a:stretch>
                  <a:fillRect l="-929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066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well defined count of evolutions to “stitch” together preparations, evolutions and measurement processes</a:t>
            </a:r>
          </a:p>
          <a:p>
            <a:r>
              <a:rPr lang="en-US" dirty="0"/>
              <a:t>The logarithm of the count of evolutions recovers the properties of the entropy and can recover both definitions of entropy under suitable additional assumptions</a:t>
            </a:r>
          </a:p>
          <a:p>
            <a:r>
              <a:rPr lang="en-US" dirty="0"/>
              <a:t>Equilibrium = evolution decoupled from environment and internal dynamics</a:t>
            </a:r>
          </a:p>
          <a:p>
            <a:r>
              <a:rPr lang="en-US" dirty="0"/>
              <a:t>All properties descend directly from simple requirements and considerations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Actually write down the full theory</a:t>
            </a:r>
          </a:p>
        </p:txBody>
      </p:sp>
    </p:spTree>
    <p:extLst>
      <p:ext uri="{BB962C8B-B14F-4D97-AF65-F5344CB8AC3E}">
        <p14:creationId xmlns:p14="http://schemas.microsoft.com/office/powerpoint/2010/main" val="3070671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D498-5C0F-9CF1-308C-7EEE74DD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thermodynamics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8655-BF75-9B05-CC8B-F7B465471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4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6B5D-828B-8CFD-480A-E82F24E5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“Reversing”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3BF47-F507-5427-6989-93F3623B747B}"/>
                  </a:ext>
                </a:extLst>
              </p:cNvPr>
              <p:cNvSpPr txBox="1"/>
              <p:nvPr/>
            </p:nvSpPr>
            <p:spPr>
              <a:xfrm>
                <a:off x="1615009" y="2075730"/>
                <a:ext cx="1016689" cy="3782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3BF47-F507-5427-6989-93F3623B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09" y="2075730"/>
                <a:ext cx="1016689" cy="378245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D6D1B9-D3FB-86CE-12E0-6CEBAB88D418}"/>
                  </a:ext>
                </a:extLst>
              </p:cNvPr>
              <p:cNvSpPr txBox="1"/>
              <p:nvPr/>
            </p:nvSpPr>
            <p:spPr>
              <a:xfrm>
                <a:off x="4386140" y="1047850"/>
                <a:ext cx="4884007" cy="1910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dirty="0"/>
                  <a:t>    and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D6D1B9-D3FB-86CE-12E0-6CEBAB88D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40" y="1047850"/>
                <a:ext cx="4884007" cy="1910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A17C844-86CE-B6DC-4444-0EB5238528FA}"/>
              </a:ext>
            </a:extLst>
          </p:cNvPr>
          <p:cNvSpPr txBox="1"/>
          <p:nvPr/>
        </p:nvSpPr>
        <p:spPr>
          <a:xfrm>
            <a:off x="103955" y="2573516"/>
            <a:ext cx="295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Existence of equation of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D2085-4D4B-D2D9-A6F6-C76998F39074}"/>
              </a:ext>
            </a:extLst>
          </p:cNvPr>
          <p:cNvSpPr txBox="1"/>
          <p:nvPr/>
        </p:nvSpPr>
        <p:spPr>
          <a:xfrm>
            <a:off x="85667" y="3322090"/>
            <a:ext cx="47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interplay of changes of energy and entropy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00154E-E8BE-7B71-6E3C-E64C12DEC6BA}"/>
              </a:ext>
            </a:extLst>
          </p:cNvPr>
          <p:cNvGrpSpPr/>
          <p:nvPr/>
        </p:nvGrpSpPr>
        <p:grpSpPr>
          <a:xfrm>
            <a:off x="417474" y="3957298"/>
            <a:ext cx="2827507" cy="2172662"/>
            <a:chOff x="8897564" y="2172358"/>
            <a:chExt cx="2827507" cy="217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C950F24-DE77-59CB-924F-35C7D1BB6583}"/>
                    </a:ext>
                  </a:extLst>
                </p:cNvPr>
                <p:cNvSpPr/>
                <p:nvPr/>
              </p:nvSpPr>
              <p:spPr>
                <a:xfrm>
                  <a:off x="9043480" y="3339829"/>
                  <a:ext cx="1005191" cy="100519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C950F24-DE77-59CB-924F-35C7D1BB6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480" y="3339829"/>
                  <a:ext cx="1005191" cy="100519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C5961EF-0F71-1337-2620-8EE8DC9EB383}"/>
                    </a:ext>
                  </a:extLst>
                </p:cNvPr>
                <p:cNvSpPr/>
                <p:nvPr/>
              </p:nvSpPr>
              <p:spPr>
                <a:xfrm>
                  <a:off x="8897564" y="2172358"/>
                  <a:ext cx="1297021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C5961EF-0F71-1337-2620-8EE8DC9EB3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564" y="2172358"/>
                  <a:ext cx="1297021" cy="685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DE3D7B55-BD8F-4E32-8FF9-68FF08CB8A46}"/>
                    </a:ext>
                  </a:extLst>
                </p:cNvPr>
                <p:cNvSpPr/>
                <p:nvPr/>
              </p:nvSpPr>
              <p:spPr>
                <a:xfrm>
                  <a:off x="10719880" y="3474073"/>
                  <a:ext cx="1005191" cy="736701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DE3D7B55-BD8F-4E32-8FF9-68FF08CB8A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880" y="3474073"/>
                  <a:ext cx="1005191" cy="736701"/>
                </a:xfrm>
                <a:prstGeom prst="diamond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A3FEC7B-8CF9-D861-A0A4-B225C1D5E2FC}"/>
                </a:ext>
              </a:extLst>
            </p:cNvPr>
            <p:cNvCxnSpPr/>
            <p:nvPr/>
          </p:nvCxnSpPr>
          <p:spPr>
            <a:xfrm>
              <a:off x="9546075" y="2950723"/>
              <a:ext cx="0" cy="317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9EA17E4-0DB4-5673-3E4A-8005A4CAA624}"/>
                </a:ext>
              </a:extLst>
            </p:cNvPr>
            <p:cNvCxnSpPr/>
            <p:nvPr/>
          </p:nvCxnSpPr>
          <p:spPr>
            <a:xfrm>
              <a:off x="10129736" y="3842423"/>
              <a:ext cx="4928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593CD8-A8E6-950D-A141-54D2FC6AEBEE}"/>
                    </a:ext>
                  </a:extLst>
                </p:cNvPr>
                <p:cNvSpPr txBox="1"/>
                <p:nvPr/>
              </p:nvSpPr>
              <p:spPr>
                <a:xfrm>
                  <a:off x="9484467" y="2887084"/>
                  <a:ext cx="3997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593CD8-A8E6-950D-A141-54D2FC6AE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467" y="2887084"/>
                  <a:ext cx="39978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79DAAC-EF8A-F04C-9BCA-5860F7F30B35}"/>
                    </a:ext>
                  </a:extLst>
                </p:cNvPr>
                <p:cNvSpPr txBox="1"/>
                <p:nvPr/>
              </p:nvSpPr>
              <p:spPr>
                <a:xfrm>
                  <a:off x="10156386" y="3815177"/>
                  <a:ext cx="466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79DAAC-EF8A-F04C-9BCA-5860F7F30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386" y="3815177"/>
                  <a:ext cx="46621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A719A0-AC09-2B60-AF62-04FBEEB4CCA1}"/>
              </a:ext>
            </a:extLst>
          </p:cNvPr>
          <p:cNvSpPr txBox="1"/>
          <p:nvPr/>
        </p:nvSpPr>
        <p:spPr>
          <a:xfrm>
            <a:off x="1803689" y="3822595"/>
            <a:ext cx="288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Reservoir: energy only state variable,</a:t>
            </a:r>
            <a:br>
              <a:rPr lang="en-US" sz="1400" dirty="0"/>
            </a:br>
            <a:r>
              <a:rPr lang="en-US" sz="1400" dirty="0"/>
              <a:t>entropy linear function of energy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F35664-80C5-A324-8CB8-29FFA1EF57AA}"/>
              </a:ext>
            </a:extLst>
          </p:cNvPr>
          <p:cNvSpPr txBox="1"/>
          <p:nvPr/>
        </p:nvSpPr>
        <p:spPr>
          <a:xfrm>
            <a:off x="3085483" y="4962179"/>
            <a:ext cx="260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Mechanical system: same entropy for all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DD2896-E7C3-10F7-C183-2581985E9E3E}"/>
                  </a:ext>
                </a:extLst>
              </p:cNvPr>
              <p:cNvSpPr txBox="1"/>
              <p:nvPr/>
            </p:nvSpPr>
            <p:spPr>
              <a:xfrm>
                <a:off x="3211568" y="5837890"/>
                <a:ext cx="1217321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DD2896-E7C3-10F7-C183-2581985E9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68" y="5837890"/>
                <a:ext cx="1217321" cy="532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B3936E-FBF8-DB00-CE69-7F9EF65CFF34}"/>
              </a:ext>
            </a:extLst>
          </p:cNvPr>
          <p:cNvSpPr txBox="1"/>
          <p:nvPr/>
        </p:nvSpPr>
        <p:spPr>
          <a:xfrm>
            <a:off x="103955" y="915782"/>
            <a:ext cx="4038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Assume states are equilibria of faster scale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3D2A9-3425-5285-20D8-850124ACE936}"/>
              </a:ext>
            </a:extLst>
          </p:cNvPr>
          <p:cNvSpPr txBox="1"/>
          <p:nvPr/>
        </p:nvSpPr>
        <p:spPr>
          <a:xfrm>
            <a:off x="103955" y="1294026"/>
            <a:ext cx="371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Assume states identified by extensive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5C6F0-D925-9941-91C9-7EC0A393B40D}"/>
                  </a:ext>
                </a:extLst>
              </p:cNvPr>
              <p:cNvSpPr txBox="1"/>
              <p:nvPr/>
            </p:nvSpPr>
            <p:spPr>
              <a:xfrm>
                <a:off x="103955" y="1695938"/>
                <a:ext cx="3345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Assume one of these quantities is energy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5C6F0-D925-9941-91C9-7EC0A393B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5" y="1695938"/>
                <a:ext cx="3345211" cy="307777"/>
              </a:xfrm>
              <a:prstGeom prst="rect">
                <a:avLst/>
              </a:prstGeom>
              <a:blipFill>
                <a:blip r:embed="rId10"/>
                <a:stretch>
                  <a:fillRect l="-546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AFD985C-420E-FA04-BCE8-5A6DBD21F084}"/>
              </a:ext>
            </a:extLst>
          </p:cNvPr>
          <p:cNvSpPr txBox="1"/>
          <p:nvPr/>
        </p:nvSpPr>
        <p:spPr>
          <a:xfrm>
            <a:off x="9068748" y="1109360"/>
            <a:ext cx="269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intensive quantities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B398A-D521-22BE-79A8-65F13D25FB49}"/>
              </a:ext>
            </a:extLst>
          </p:cNvPr>
          <p:cNvSpPr txBox="1"/>
          <p:nvPr/>
        </p:nvSpPr>
        <p:spPr>
          <a:xfrm>
            <a:off x="8965068" y="2543722"/>
            <a:ext cx="274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usual relationships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EFAC8-52FD-C772-3563-E18E5BD38223}"/>
              </a:ext>
            </a:extLst>
          </p:cNvPr>
          <p:cNvSpPr txBox="1"/>
          <p:nvPr/>
        </p:nvSpPr>
        <p:spPr>
          <a:xfrm>
            <a:off x="1944324" y="4315836"/>
            <a:ext cx="260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energy stored in entropy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EC8D4C-8E67-83A6-D4AD-5248BD02EDB2}"/>
              </a:ext>
            </a:extLst>
          </p:cNvPr>
          <p:cNvSpPr txBox="1"/>
          <p:nvPr/>
        </p:nvSpPr>
        <p:spPr>
          <a:xfrm>
            <a:off x="3342257" y="5500793"/>
            <a:ext cx="260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energy stored in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89814-1B13-F502-0889-1E4E20A00326}"/>
                  </a:ext>
                </a:extLst>
              </p:cNvPr>
              <p:cNvSpPr txBox="1"/>
              <p:nvPr/>
            </p:nvSpPr>
            <p:spPr>
              <a:xfrm>
                <a:off x="4590901" y="3393390"/>
                <a:ext cx="35620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89814-1B13-F502-0889-1E4E20A0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01" y="3393390"/>
                <a:ext cx="3562073" cy="646331"/>
              </a:xfrm>
              <a:prstGeom prst="rect">
                <a:avLst/>
              </a:prstGeom>
              <a:blipFill>
                <a:blip r:embed="rId11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C5D2DC3-EE63-02A0-FECA-F8BED311024B}"/>
              </a:ext>
            </a:extLst>
          </p:cNvPr>
          <p:cNvSpPr txBox="1"/>
          <p:nvPr/>
        </p:nvSpPr>
        <p:spPr>
          <a:xfrm>
            <a:off x="6090248" y="4039721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first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B5B16B-CBF0-0E1A-3D46-9E3E31ABF3A8}"/>
                  </a:ext>
                </a:extLst>
              </p:cNvPr>
              <p:cNvSpPr txBox="1"/>
              <p:nvPr/>
            </p:nvSpPr>
            <p:spPr>
              <a:xfrm>
                <a:off x="5051959" y="4671320"/>
                <a:ext cx="3807955" cy="928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+0=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B5B16B-CBF0-0E1A-3D46-9E3E31ABF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59" y="4671320"/>
                <a:ext cx="3807955" cy="9287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85D33C1-B49C-EF5A-DD7D-1B7962DF37FE}"/>
              </a:ext>
            </a:extLst>
          </p:cNvPr>
          <p:cNvSpPr txBox="1"/>
          <p:nvPr/>
        </p:nvSpPr>
        <p:spPr>
          <a:xfrm>
            <a:off x="5962231" y="5509961"/>
            <a:ext cx="208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second law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102FEC-0210-A1ED-D0B2-BA9E2AA28971}"/>
              </a:ext>
            </a:extLst>
          </p:cNvPr>
          <p:cNvSpPr txBox="1"/>
          <p:nvPr/>
        </p:nvSpPr>
        <p:spPr>
          <a:xfrm>
            <a:off x="8212453" y="3382661"/>
            <a:ext cx="35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First law recovered from existence and conservation of Hamiltonian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C10435-D3A2-15FF-3F86-F9B6959D07DF}"/>
              </a:ext>
            </a:extLst>
          </p:cNvPr>
          <p:cNvSpPr txBox="1"/>
          <p:nvPr/>
        </p:nvSpPr>
        <p:spPr>
          <a:xfrm>
            <a:off x="5257901" y="6055219"/>
            <a:ext cx="380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law recovered from definition of entropy as count of evolutions</a:t>
            </a:r>
          </a:p>
        </p:txBody>
      </p:sp>
    </p:spTree>
    <p:extLst>
      <p:ext uri="{BB962C8B-B14F-4D97-AF65-F5344CB8AC3E}">
        <p14:creationId xmlns:p14="http://schemas.microsoft.com/office/powerpoint/2010/main" val="354082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96905D9-B9E5-0AA4-0B4B-8A437AB83948}"/>
              </a:ext>
            </a:extLst>
          </p:cNvPr>
          <p:cNvGrpSpPr/>
          <p:nvPr/>
        </p:nvGrpSpPr>
        <p:grpSpPr>
          <a:xfrm>
            <a:off x="8278348" y="191227"/>
            <a:ext cx="3489155" cy="3124105"/>
            <a:chOff x="229738" y="842557"/>
            <a:chExt cx="4432040" cy="39683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1974B7-0830-EE81-2222-86A270A07E75}"/>
                </a:ext>
              </a:extLst>
            </p:cNvPr>
            <p:cNvGrpSpPr/>
            <p:nvPr/>
          </p:nvGrpSpPr>
          <p:grpSpPr>
            <a:xfrm>
              <a:off x="358611" y="1369384"/>
              <a:ext cx="4125991" cy="3296721"/>
              <a:chOff x="6381363" y="1621601"/>
              <a:chExt cx="5537623" cy="442463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7D8593-AEBF-4613-9C80-73475C9FF994}"/>
                  </a:ext>
                </a:extLst>
              </p:cNvPr>
              <p:cNvSpPr/>
              <p:nvPr/>
            </p:nvSpPr>
            <p:spPr>
              <a:xfrm>
                <a:off x="7535247" y="5514390"/>
                <a:ext cx="300601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Theory of Everything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FC2AEF-B53A-4BF1-85B5-AA8BE3E7CAEA}"/>
                  </a:ext>
                </a:extLst>
              </p:cNvPr>
              <p:cNvSpPr/>
              <p:nvPr/>
            </p:nvSpPr>
            <p:spPr>
              <a:xfrm>
                <a:off x="6381363" y="4544880"/>
                <a:ext cx="205351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General Relativity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759734-C997-4F84-B4CA-EEB4385915F6}"/>
                  </a:ext>
                </a:extLst>
              </p:cNvPr>
              <p:cNvSpPr/>
              <p:nvPr/>
            </p:nvSpPr>
            <p:spPr>
              <a:xfrm>
                <a:off x="9240421" y="4546864"/>
                <a:ext cx="240489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Grand Unified Theory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B2EC11-6872-4F61-BE38-F067479135C6}"/>
                  </a:ext>
                </a:extLst>
              </p:cNvPr>
              <p:cNvSpPr/>
              <p:nvPr/>
            </p:nvSpPr>
            <p:spPr>
              <a:xfrm>
                <a:off x="10204511" y="3572691"/>
                <a:ext cx="1642258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Electro-weak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694A31-EC0B-4DFD-8849-678FC14AEA1E}"/>
                  </a:ext>
                </a:extLst>
              </p:cNvPr>
              <p:cNvSpPr/>
              <p:nvPr/>
            </p:nvSpPr>
            <p:spPr>
              <a:xfrm>
                <a:off x="6964528" y="3572690"/>
                <a:ext cx="290259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QCD – Strong Interactions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96DD70-16E9-421E-A7AF-5634F2919AA0}"/>
                  </a:ext>
                </a:extLst>
              </p:cNvPr>
              <p:cNvSpPr/>
              <p:nvPr/>
            </p:nvSpPr>
            <p:spPr>
              <a:xfrm>
                <a:off x="9355401" y="2598518"/>
                <a:ext cx="256358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QED -Electromagnetism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05CEDF-632B-4D70-9786-9C8158CEC781}"/>
                  </a:ext>
                </a:extLst>
              </p:cNvPr>
              <p:cNvSpPr/>
              <p:nvPr/>
            </p:nvSpPr>
            <p:spPr>
              <a:xfrm>
                <a:off x="6964528" y="2598518"/>
                <a:ext cx="205273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Weak interactions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70D22A-184C-4A16-B22C-10B65F8CCAF7}"/>
                  </a:ext>
                </a:extLst>
              </p:cNvPr>
              <p:cNvSpPr/>
              <p:nvPr/>
            </p:nvSpPr>
            <p:spPr>
              <a:xfrm>
                <a:off x="10204511" y="1621601"/>
                <a:ext cx="1660239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…</a:t>
                </a: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30DE9B23-FC64-449E-A057-4948891E611C}"/>
                  </a:ext>
                </a:extLst>
              </p:cNvPr>
              <p:cNvCxnSpPr>
                <a:stCxn id="6" idx="0"/>
                <a:endCxn id="7" idx="2"/>
              </p:cNvCxnSpPr>
              <p:nvPr/>
            </p:nvCxnSpPr>
            <p:spPr>
              <a:xfrm rot="16200000" flipV="1">
                <a:off x="8004355" y="4480489"/>
                <a:ext cx="437665" cy="163013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5266118-C118-49E5-A5DD-93E2A320ACCF}"/>
                  </a:ext>
                </a:extLst>
              </p:cNvPr>
              <p:cNvCxnSpPr>
                <a:stCxn id="6" idx="0"/>
                <a:endCxn id="8" idx="2"/>
              </p:cNvCxnSpPr>
              <p:nvPr/>
            </p:nvCxnSpPr>
            <p:spPr>
              <a:xfrm rot="5400000" flipH="1" flipV="1">
                <a:off x="9522721" y="4594245"/>
                <a:ext cx="435681" cy="140461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252E81ED-198F-4404-B699-7ECC364610CC}"/>
                  </a:ext>
                </a:extLst>
              </p:cNvPr>
              <p:cNvCxnSpPr>
                <a:stCxn id="8" idx="0"/>
                <a:endCxn id="9" idx="2"/>
              </p:cNvCxnSpPr>
              <p:nvPr/>
            </p:nvCxnSpPr>
            <p:spPr>
              <a:xfrm rot="5400000" flipH="1" flipV="1">
                <a:off x="10513089" y="4034313"/>
                <a:ext cx="442328" cy="58277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DCA638D4-925C-427B-B5F6-467B01780A20}"/>
                  </a:ext>
                </a:extLst>
              </p:cNvPr>
              <p:cNvCxnSpPr>
                <a:stCxn id="8" idx="0"/>
                <a:endCxn id="10" idx="2"/>
              </p:cNvCxnSpPr>
              <p:nvPr/>
            </p:nvCxnSpPr>
            <p:spPr>
              <a:xfrm rot="16200000" flipV="1">
                <a:off x="9208183" y="3312180"/>
                <a:ext cx="442329" cy="202703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2C53E8AA-9538-45FA-AD0E-EF556BF071DB}"/>
                  </a:ext>
                </a:extLst>
              </p:cNvPr>
              <p:cNvCxnSpPr>
                <a:cxnSpLocks/>
                <a:stCxn id="9" idx="0"/>
                <a:endCxn id="11" idx="2"/>
              </p:cNvCxnSpPr>
              <p:nvPr/>
            </p:nvCxnSpPr>
            <p:spPr>
              <a:xfrm rot="16200000" flipV="1">
                <a:off x="10610253" y="3157304"/>
                <a:ext cx="442328" cy="38844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F5D9440B-2F2A-41B8-9869-9AF9A717E423}"/>
                  </a:ext>
                </a:extLst>
              </p:cNvPr>
              <p:cNvCxnSpPr>
                <a:stCxn id="9" idx="0"/>
                <a:endCxn id="12" idx="2"/>
              </p:cNvCxnSpPr>
              <p:nvPr/>
            </p:nvCxnSpPr>
            <p:spPr>
              <a:xfrm rot="16200000" flipV="1">
                <a:off x="9287104" y="1834155"/>
                <a:ext cx="442328" cy="303474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896CE164-3E49-4BA7-9DB1-64353C9253C5}"/>
                  </a:ext>
                </a:extLst>
              </p:cNvPr>
              <p:cNvCxnSpPr>
                <a:stCxn id="11" idx="0"/>
                <a:endCxn id="13" idx="2"/>
              </p:cNvCxnSpPr>
              <p:nvPr/>
            </p:nvCxnSpPr>
            <p:spPr>
              <a:xfrm rot="5400000" flipH="1" flipV="1">
                <a:off x="10613376" y="2177264"/>
                <a:ext cx="445072" cy="39743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C67721-A679-ABEA-E17E-25A3BD1C565A}"/>
                </a:ext>
              </a:extLst>
            </p:cNvPr>
            <p:cNvGrpSpPr/>
            <p:nvPr/>
          </p:nvGrpSpPr>
          <p:grpSpPr>
            <a:xfrm>
              <a:off x="651637" y="1343901"/>
              <a:ext cx="1356342" cy="357098"/>
              <a:chOff x="6540761" y="1223020"/>
              <a:chExt cx="1374520" cy="36188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40DB28F-8E9A-8FD7-B776-31DA288A4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761" y="1231641"/>
                <a:ext cx="0" cy="353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C82677-0BA5-D8B4-7FBA-BFC43ACE8DB5}"/>
                  </a:ext>
                </a:extLst>
              </p:cNvPr>
              <p:cNvSpPr txBox="1"/>
              <p:nvPr/>
            </p:nvSpPr>
            <p:spPr>
              <a:xfrm>
                <a:off x="6600433" y="1223020"/>
                <a:ext cx="1314848" cy="33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approximation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F88B20-C72D-4BD3-7C47-15E8EDBB45BA}"/>
                </a:ext>
              </a:extLst>
            </p:cNvPr>
            <p:cNvSpPr txBox="1"/>
            <p:nvPr/>
          </p:nvSpPr>
          <p:spPr>
            <a:xfrm>
              <a:off x="1113050" y="842557"/>
              <a:ext cx="2669523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Find ultimate theory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39DBB1-B28D-972F-FB4A-FA5DFFF158F5}"/>
                </a:ext>
              </a:extLst>
            </p:cNvPr>
            <p:cNvSpPr/>
            <p:nvPr/>
          </p:nvSpPr>
          <p:spPr>
            <a:xfrm>
              <a:off x="229738" y="848852"/>
              <a:ext cx="4432040" cy="39620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93D51EB-1526-1230-1A87-926E6F665768}"/>
              </a:ext>
            </a:extLst>
          </p:cNvPr>
          <p:cNvSpPr txBox="1"/>
          <p:nvPr/>
        </p:nvSpPr>
        <p:spPr>
          <a:xfrm>
            <a:off x="209653" y="1212161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approaches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B3E48E-1288-9221-4B04-1B58C253D750}"/>
              </a:ext>
            </a:extLst>
          </p:cNvPr>
          <p:cNvSpPr txBox="1"/>
          <p:nvPr/>
        </p:nvSpPr>
        <p:spPr>
          <a:xfrm>
            <a:off x="352544" y="3535560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approach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32E7A2-9402-3657-495B-BF0E9539FA08}"/>
              </a:ext>
            </a:extLst>
          </p:cNvPr>
          <p:cNvGrpSpPr/>
          <p:nvPr/>
        </p:nvGrpSpPr>
        <p:grpSpPr>
          <a:xfrm>
            <a:off x="2243125" y="3535560"/>
            <a:ext cx="6782375" cy="2772696"/>
            <a:chOff x="795348" y="3429000"/>
            <a:chExt cx="6782375" cy="2772696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D448397-B8D4-1179-F3D7-42CAF0EF9C1A}"/>
                </a:ext>
              </a:extLst>
            </p:cNvPr>
            <p:cNvCxnSpPr>
              <a:stCxn id="46" idx="3"/>
              <a:endCxn id="50" idx="1"/>
            </p:cNvCxnSpPr>
            <p:nvPr/>
          </p:nvCxnSpPr>
          <p:spPr>
            <a:xfrm flipV="1">
              <a:off x="4447402" y="3924220"/>
              <a:ext cx="600055" cy="650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833B01-0AEA-FC46-1647-BF375E02B35E}"/>
                </a:ext>
              </a:extLst>
            </p:cNvPr>
            <p:cNvSpPr/>
            <p:nvPr/>
          </p:nvSpPr>
          <p:spPr>
            <a:xfrm>
              <a:off x="2683017" y="3700988"/>
              <a:ext cx="1764385" cy="459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physical principles and requirements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E8B9163-2895-C079-CAA8-09EC5E2C9DE6}"/>
                </a:ext>
              </a:extLst>
            </p:cNvPr>
            <p:cNvCxnSpPr>
              <a:stCxn id="47" idx="3"/>
              <a:endCxn id="82" idx="1"/>
            </p:cNvCxnSpPr>
            <p:nvPr/>
          </p:nvCxnSpPr>
          <p:spPr>
            <a:xfrm>
              <a:off x="4149071" y="4685566"/>
              <a:ext cx="607793" cy="888015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B4AEA42-65BC-759B-FF0D-2218853194C3}"/>
                </a:ext>
              </a:extLst>
            </p:cNvPr>
            <p:cNvCxnSpPr>
              <a:stCxn id="47" idx="3"/>
              <a:endCxn id="81" idx="1"/>
            </p:cNvCxnSpPr>
            <p:nvPr/>
          </p:nvCxnSpPr>
          <p:spPr>
            <a:xfrm>
              <a:off x="4149071" y="4685566"/>
              <a:ext cx="2314337" cy="92471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94D6ED4-E49F-020B-A6CD-CFD886462A0C}"/>
                </a:ext>
              </a:extLst>
            </p:cNvPr>
            <p:cNvCxnSpPr>
              <a:stCxn id="47" idx="3"/>
              <a:endCxn id="83" idx="1"/>
            </p:cNvCxnSpPr>
            <p:nvPr/>
          </p:nvCxnSpPr>
          <p:spPr>
            <a:xfrm>
              <a:off x="4149071" y="4685566"/>
              <a:ext cx="2380161" cy="828736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0CA5A-51B6-6CC2-A0B3-77A1CB65FA64}"/>
                </a:ext>
              </a:extLst>
            </p:cNvPr>
            <p:cNvSpPr/>
            <p:nvPr/>
          </p:nvSpPr>
          <p:spPr>
            <a:xfrm>
              <a:off x="2735405" y="4529583"/>
              <a:ext cx="141366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Specific assumptions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4382CBC-25B4-093A-2FB4-EA1CE7BA6E73}"/>
                </a:ext>
              </a:extLst>
            </p:cNvPr>
            <p:cNvCxnSpPr>
              <a:stCxn id="47" idx="3"/>
              <a:endCxn id="55" idx="1"/>
            </p:cNvCxnSpPr>
            <p:nvPr/>
          </p:nvCxnSpPr>
          <p:spPr>
            <a:xfrm>
              <a:off x="4149071" y="4685566"/>
              <a:ext cx="632606" cy="106772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589ECB-4FEC-8822-C293-1E80E4AE1244}"/>
                </a:ext>
              </a:extLst>
            </p:cNvPr>
            <p:cNvSpPr/>
            <p:nvPr/>
          </p:nvSpPr>
          <p:spPr>
            <a:xfrm>
              <a:off x="5047457" y="3768237"/>
              <a:ext cx="209708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mathematical framework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867F18A-C6C4-6631-7C5A-2CA171BE9DF4}"/>
                </a:ext>
              </a:extLst>
            </p:cNvPr>
            <p:cNvSpPr/>
            <p:nvPr/>
          </p:nvSpPr>
          <p:spPr>
            <a:xfrm>
              <a:off x="4781677" y="4557604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Classical mechanics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AA5318C7-8417-DF7C-C752-CCB6F8A4A3D7}"/>
                </a:ext>
              </a:extLst>
            </p:cNvPr>
            <p:cNvCxnSpPr>
              <a:cxnSpLocks/>
              <a:stCxn id="82" idx="0"/>
              <a:endCxn id="50" idx="2"/>
            </p:cNvCxnSpPr>
            <p:nvPr/>
          </p:nvCxnSpPr>
          <p:spPr>
            <a:xfrm rot="5400000" flipH="1" flipV="1">
              <a:off x="5061856" y="4383455"/>
              <a:ext cx="1337396" cy="730891"/>
            </a:xfrm>
            <a:prstGeom prst="bentConnector3">
              <a:avLst>
                <a:gd name="adj1" fmla="val 1581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F4BDF83E-D03B-A807-7306-AB39588802C5}"/>
                </a:ext>
              </a:extLst>
            </p:cNvPr>
            <p:cNvCxnSpPr>
              <a:cxnSpLocks/>
              <a:stCxn id="81" idx="0"/>
              <a:endCxn id="50" idx="2"/>
            </p:cNvCxnSpPr>
            <p:nvPr/>
          </p:nvCxnSpPr>
          <p:spPr>
            <a:xfrm rot="16200000" flipV="1">
              <a:off x="6276391" y="3899812"/>
              <a:ext cx="463101" cy="823881"/>
            </a:xfrm>
            <a:prstGeom prst="bentConnector3">
              <a:avLst>
                <a:gd name="adj1" fmla="val 46709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CAFFAC0F-4D84-36A4-60F4-D1DF1584C7E3}"/>
                </a:ext>
              </a:extLst>
            </p:cNvPr>
            <p:cNvCxnSpPr>
              <a:cxnSpLocks/>
              <a:stCxn id="83" idx="0"/>
              <a:endCxn id="50" idx="2"/>
            </p:cNvCxnSpPr>
            <p:nvPr/>
          </p:nvCxnSpPr>
          <p:spPr>
            <a:xfrm rot="16200000" flipV="1">
              <a:off x="5776657" y="4399546"/>
              <a:ext cx="1278117" cy="639430"/>
            </a:xfrm>
            <a:prstGeom prst="bentConnector3">
              <a:avLst>
                <a:gd name="adj1" fmla="val 1184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0A5607E8-01B8-AB17-62C2-FEB71456DCDF}"/>
                </a:ext>
              </a:extLst>
            </p:cNvPr>
            <p:cNvCxnSpPr>
              <a:cxnSpLocks/>
              <a:stCxn id="55" idx="0"/>
              <a:endCxn id="50" idx="2"/>
            </p:cNvCxnSpPr>
            <p:nvPr/>
          </p:nvCxnSpPr>
          <p:spPr>
            <a:xfrm rot="5400000" flipH="1" flipV="1">
              <a:off x="5428374" y="3889978"/>
              <a:ext cx="477402" cy="857850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F1B12-6402-8417-5D4D-4561E309C890}"/>
                </a:ext>
              </a:extLst>
            </p:cNvPr>
            <p:cNvSpPr txBox="1"/>
            <p:nvPr/>
          </p:nvSpPr>
          <p:spPr>
            <a:xfrm>
              <a:off x="2735405" y="5532591"/>
              <a:ext cx="9557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specialization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F4759-7443-71D3-0F39-79A31AAFF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2761" y="5526180"/>
              <a:ext cx="0" cy="27443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F7C20F-C8BF-EF82-AFA4-F8F2C295FAE2}"/>
                </a:ext>
              </a:extLst>
            </p:cNvPr>
            <p:cNvSpPr txBox="1"/>
            <p:nvPr/>
          </p:nvSpPr>
          <p:spPr>
            <a:xfrm>
              <a:off x="844062" y="3573208"/>
              <a:ext cx="1764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A theory about physical models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D64BC0-BA56-A8B0-D13A-DED2A812014B}"/>
                </a:ext>
              </a:extLst>
            </p:cNvPr>
            <p:cNvSpPr/>
            <p:nvPr/>
          </p:nvSpPr>
          <p:spPr>
            <a:xfrm>
              <a:off x="795348" y="3429000"/>
              <a:ext cx="6782375" cy="2772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2DA4AF3-03BA-693A-5F74-F35B68D85F1E}"/>
                </a:ext>
              </a:extLst>
            </p:cNvPr>
            <p:cNvSpPr/>
            <p:nvPr/>
          </p:nvSpPr>
          <p:spPr>
            <a:xfrm>
              <a:off x="6463408" y="4543303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Quantum mechanics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CC58172-C520-8D9B-3459-7D95656965CC}"/>
                </a:ext>
              </a:extLst>
            </p:cNvPr>
            <p:cNvSpPr/>
            <p:nvPr/>
          </p:nvSpPr>
          <p:spPr>
            <a:xfrm>
              <a:off x="4756864" y="5417598"/>
              <a:ext cx="1216490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Thermodynamics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4A39E-4020-45F7-2594-D0FCE4CD7932}"/>
                </a:ext>
              </a:extLst>
            </p:cNvPr>
            <p:cNvSpPr/>
            <p:nvPr/>
          </p:nvSpPr>
          <p:spPr>
            <a:xfrm>
              <a:off x="6529232" y="5358319"/>
              <a:ext cx="412395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…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8D0531C-598B-7E8A-5278-A46F910A073D}"/>
                </a:ext>
              </a:extLst>
            </p:cNvPr>
            <p:cNvSpPr txBox="1"/>
            <p:nvPr/>
          </p:nvSpPr>
          <p:spPr>
            <a:xfrm>
              <a:off x="2754339" y="5140856"/>
              <a:ext cx="7681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derivation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F4D4F6C-6B11-53FA-711E-B9280B955F92}"/>
                </a:ext>
              </a:extLst>
            </p:cNvPr>
            <p:cNvCxnSpPr>
              <a:cxnSpLocks/>
              <a:endCxn id="113" idx="1"/>
            </p:cNvCxnSpPr>
            <p:nvPr/>
          </p:nvCxnSpPr>
          <p:spPr>
            <a:xfrm>
              <a:off x="2508772" y="5271661"/>
              <a:ext cx="245567" cy="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C2C8E9-F30E-3835-1BA5-AC7E96F4AEBD}"/>
              </a:ext>
            </a:extLst>
          </p:cNvPr>
          <p:cNvGrpSpPr/>
          <p:nvPr/>
        </p:nvGrpSpPr>
        <p:grpSpPr>
          <a:xfrm>
            <a:off x="3642741" y="1185422"/>
            <a:ext cx="4277656" cy="2093016"/>
            <a:chOff x="4900323" y="840937"/>
            <a:chExt cx="4432040" cy="23784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415F3F-CCA3-6384-B286-4C9E67D32BA0}"/>
                </a:ext>
              </a:extLst>
            </p:cNvPr>
            <p:cNvSpPr/>
            <p:nvPr/>
          </p:nvSpPr>
          <p:spPr>
            <a:xfrm>
              <a:off x="6331986" y="1765653"/>
              <a:ext cx="1568620" cy="832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Quantum mechanics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EDAC6-F345-D2AE-BF93-930FEC5C5713}"/>
                </a:ext>
              </a:extLst>
            </p:cNvPr>
            <p:cNvSpPr txBox="1"/>
            <p:nvPr/>
          </p:nvSpPr>
          <p:spPr>
            <a:xfrm>
              <a:off x="5842710" y="840937"/>
              <a:ext cx="2547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Construct interpretations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62F-4C40-9414-CA1E-E67A9603E89A}"/>
                </a:ext>
              </a:extLst>
            </p:cNvPr>
            <p:cNvSpPr/>
            <p:nvPr/>
          </p:nvSpPr>
          <p:spPr>
            <a:xfrm>
              <a:off x="4900323" y="848851"/>
              <a:ext cx="4432040" cy="23705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FF27FC-8C0A-1C2E-243B-A3EA7DEA9A8A}"/>
                </a:ext>
              </a:extLst>
            </p:cNvPr>
            <p:cNvSpPr txBox="1"/>
            <p:nvPr/>
          </p:nvSpPr>
          <p:spPr>
            <a:xfrm>
              <a:off x="5395127" y="1385847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Measurement problem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E88155-81B3-7225-59CF-B855A9056235}"/>
                </a:ext>
              </a:extLst>
            </p:cNvPr>
            <p:cNvSpPr txBox="1"/>
            <p:nvPr/>
          </p:nvSpPr>
          <p:spPr>
            <a:xfrm>
              <a:off x="7401063" y="2713149"/>
              <a:ext cx="1483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What “really” happens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A499B0-9AF9-DD00-B945-91FE949BEE91}"/>
                </a:ext>
              </a:extLst>
            </p:cNvPr>
            <p:cNvSpPr txBox="1"/>
            <p:nvPr/>
          </p:nvSpPr>
          <p:spPr>
            <a:xfrm>
              <a:off x="5240449" y="2733502"/>
              <a:ext cx="15728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Ontology of observables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BE5DC3-DA95-E2E9-55CC-11BE38E58B85}"/>
                </a:ext>
              </a:extLst>
            </p:cNvPr>
            <p:cNvSpPr txBox="1"/>
            <p:nvPr/>
          </p:nvSpPr>
          <p:spPr>
            <a:xfrm>
              <a:off x="7468389" y="1362785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Role of the observer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7F4391-C23A-2194-8DF2-5C4142EBE92C}"/>
                </a:ext>
              </a:extLst>
            </p:cNvPr>
            <p:cNvSpPr txBox="1"/>
            <p:nvPr/>
          </p:nvSpPr>
          <p:spPr>
            <a:xfrm>
              <a:off x="7980220" y="1987626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Local realism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99973A-A27B-18FF-4466-39AA243F7691}"/>
                </a:ext>
              </a:extLst>
            </p:cNvPr>
            <p:cNvSpPr txBox="1"/>
            <p:nvPr/>
          </p:nvSpPr>
          <p:spPr>
            <a:xfrm>
              <a:off x="5156947" y="1987626"/>
              <a:ext cx="9476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Contextuality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Different approach to the foundations of physics</a:t>
            </a:r>
          </a:p>
        </p:txBody>
      </p:sp>
    </p:spTree>
    <p:extLst>
      <p:ext uri="{BB962C8B-B14F-4D97-AF65-F5344CB8AC3E}">
        <p14:creationId xmlns:p14="http://schemas.microsoft.com/office/powerpoint/2010/main" val="1300864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590938" y="393841"/>
            <a:ext cx="10372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Suppose we take a composite system and at some point we split it such that each part will follow its own process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7552F3-FC56-4DD9-AA65-0393A46734F2}"/>
              </a:ext>
            </a:extLst>
          </p:cNvPr>
          <p:cNvSpPr txBox="1"/>
          <p:nvPr/>
        </p:nvSpPr>
        <p:spPr>
          <a:xfrm>
            <a:off x="247077" y="5410645"/>
            <a:ext cx="87261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This requires us to extend the notion of equilibria to the parts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D827AB-80F5-485E-9F5A-FFA3546C16E0}"/>
              </a:ext>
            </a:extLst>
          </p:cNvPr>
          <p:cNvSpPr txBox="1"/>
          <p:nvPr/>
        </p:nvSpPr>
        <p:spPr>
          <a:xfrm>
            <a:off x="511038" y="4052162"/>
            <a:ext cx="8324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Not only do we need a well defined evolution count for the composite, but also for each part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0A3705-DF8F-42FF-AE83-88DE420DB9EB}"/>
              </a:ext>
            </a:extLst>
          </p:cNvPr>
          <p:cNvGrpSpPr/>
          <p:nvPr/>
        </p:nvGrpSpPr>
        <p:grpSpPr>
          <a:xfrm>
            <a:off x="2451065" y="1897341"/>
            <a:ext cx="5453499" cy="1920958"/>
            <a:chOff x="5463319" y="1802127"/>
            <a:chExt cx="5453499" cy="1920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FE217D7-8387-4DA0-ADFC-BF554318FC02}"/>
                    </a:ext>
                  </a:extLst>
                </p:cNvPr>
                <p:cNvSpPr/>
                <p:nvPr/>
              </p:nvSpPr>
              <p:spPr>
                <a:xfrm>
                  <a:off x="6485125" y="2328570"/>
                  <a:ext cx="1255996" cy="82878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FE217D7-8387-4DA0-ADFC-BF554318F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5125" y="2328570"/>
                  <a:ext cx="1255996" cy="82878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7A5EC5-C66F-481D-B1A4-06C101D6E07A}"/>
                </a:ext>
              </a:extLst>
            </p:cNvPr>
            <p:cNvCxnSpPr>
              <a:cxnSpLocks/>
              <a:stCxn id="81" idx="3"/>
            </p:cNvCxnSpPr>
            <p:nvPr/>
          </p:nvCxnSpPr>
          <p:spPr>
            <a:xfrm>
              <a:off x="7741121" y="2742965"/>
              <a:ext cx="760381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04CCB5-8558-417D-8367-FB44F4093361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5463319" y="2742965"/>
              <a:ext cx="102180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18D062C-CF97-42F7-86F7-7179356BDBD8}"/>
                    </a:ext>
                  </a:extLst>
                </p:cNvPr>
                <p:cNvSpPr txBox="1"/>
                <p:nvPr/>
              </p:nvSpPr>
              <p:spPr>
                <a:xfrm>
                  <a:off x="5463319" y="2368907"/>
                  <a:ext cx="10227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18D062C-CF97-42F7-86F7-7179356BD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3319" y="2368907"/>
                  <a:ext cx="102277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309FBA3-DE70-4A0C-AAEF-0978282E489D}"/>
                    </a:ext>
                  </a:extLst>
                </p:cNvPr>
                <p:cNvSpPr txBox="1"/>
                <p:nvPr/>
              </p:nvSpPr>
              <p:spPr>
                <a:xfrm>
                  <a:off x="7622429" y="2373339"/>
                  <a:ext cx="10227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309FBA3-DE70-4A0C-AAEF-0978282E4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2429" y="2373339"/>
                  <a:ext cx="102277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E7CE338-1F35-46E5-8865-3C5BEE894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1502" y="2210685"/>
              <a:ext cx="0" cy="10950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148E82D-2A4D-4A2F-8537-84FF32AA4669}"/>
                    </a:ext>
                  </a:extLst>
                </p:cNvPr>
                <p:cNvSpPr txBox="1"/>
                <p:nvPr/>
              </p:nvSpPr>
              <p:spPr>
                <a:xfrm>
                  <a:off x="8633392" y="1844270"/>
                  <a:ext cx="3382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148E82D-2A4D-4A2F-8537-84FF32AA4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392" y="1844270"/>
                  <a:ext cx="3382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FD1FEA3-C36E-4D39-83E7-7EC3B3FAE4E3}"/>
                    </a:ext>
                  </a:extLst>
                </p:cNvPr>
                <p:cNvSpPr/>
                <p:nvPr/>
              </p:nvSpPr>
              <p:spPr>
                <a:xfrm>
                  <a:off x="9122230" y="1802127"/>
                  <a:ext cx="1255996" cy="82878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FD1FEA3-C36E-4D39-83E7-7EC3B3FAE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230" y="1802127"/>
                  <a:ext cx="1255996" cy="8287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B0B5ACD-A924-429B-AB7C-4C732A690477}"/>
                </a:ext>
              </a:extLst>
            </p:cNvPr>
            <p:cNvCxnSpPr/>
            <p:nvPr/>
          </p:nvCxnSpPr>
          <p:spPr>
            <a:xfrm>
              <a:off x="10378226" y="2216522"/>
              <a:ext cx="53859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ACFEEF-B88B-4EA7-BEF7-84B62262DD13}"/>
                    </a:ext>
                  </a:extLst>
                </p:cNvPr>
                <p:cNvSpPr txBox="1"/>
                <p:nvPr/>
              </p:nvSpPr>
              <p:spPr>
                <a:xfrm>
                  <a:off x="10478405" y="1844270"/>
                  <a:ext cx="3382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ACFEEF-B88B-4EA7-BEF7-84B62262D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8405" y="1844270"/>
                  <a:ext cx="338234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E3014AB-1843-4F38-8851-D30E6D9DE145}"/>
                    </a:ext>
                  </a:extLst>
                </p:cNvPr>
                <p:cNvSpPr/>
                <p:nvPr/>
              </p:nvSpPr>
              <p:spPr>
                <a:xfrm>
                  <a:off x="9122230" y="2894296"/>
                  <a:ext cx="1255996" cy="82878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E3014AB-1843-4F38-8851-D30E6D9DE1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230" y="2894296"/>
                  <a:ext cx="1255996" cy="8287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6955FC2-CE5B-4325-BA7B-70EF6510F0A5}"/>
                </a:ext>
              </a:extLst>
            </p:cNvPr>
            <p:cNvCxnSpPr/>
            <p:nvPr/>
          </p:nvCxnSpPr>
          <p:spPr>
            <a:xfrm>
              <a:off x="10378226" y="3308691"/>
              <a:ext cx="53859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F2E285A-1C1A-45D9-A2DA-604CF0320368}"/>
                    </a:ext>
                  </a:extLst>
                </p:cNvPr>
                <p:cNvSpPr txBox="1"/>
                <p:nvPr/>
              </p:nvSpPr>
              <p:spPr>
                <a:xfrm>
                  <a:off x="10478405" y="2936439"/>
                  <a:ext cx="3382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F2E285A-1C1A-45D9-A2DA-604CF0320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8405" y="2936439"/>
                  <a:ext cx="338234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7273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88FD2B4-B62F-464D-9C1F-FC37C20476D0}"/>
                </a:ext>
              </a:extLst>
            </p:cNvPr>
            <p:cNvCxnSpPr>
              <a:cxnSpLocks/>
            </p:cNvCxnSpPr>
            <p:nvPr/>
          </p:nvCxnSpPr>
          <p:spPr>
            <a:xfrm>
              <a:off x="8487633" y="2213602"/>
              <a:ext cx="62975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0472A31-13E0-4BC0-AA2A-C60AB72186E4}"/>
                </a:ext>
              </a:extLst>
            </p:cNvPr>
            <p:cNvCxnSpPr>
              <a:cxnSpLocks/>
            </p:cNvCxnSpPr>
            <p:nvPr/>
          </p:nvCxnSpPr>
          <p:spPr>
            <a:xfrm>
              <a:off x="8487633" y="3305771"/>
              <a:ext cx="62975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513BCAC-6EC6-4748-921F-9B0E0FF8D646}"/>
                    </a:ext>
                  </a:extLst>
                </p:cNvPr>
                <p:cNvSpPr txBox="1"/>
                <p:nvPr/>
              </p:nvSpPr>
              <p:spPr>
                <a:xfrm>
                  <a:off x="8633392" y="2939358"/>
                  <a:ext cx="3382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513BCAC-6EC6-4748-921F-9B0E0FF8D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392" y="2939358"/>
                  <a:ext cx="33823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7646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BD08-2D0E-4BAC-AE77-6EB5AAA4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0F86-B8BE-4A7F-8869-6E0213AB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52" y="1133166"/>
            <a:ext cx="11286699" cy="2596250"/>
          </a:xfrm>
        </p:spPr>
        <p:txBody>
          <a:bodyPr>
            <a:normAutofit/>
          </a:bodyPr>
          <a:lstStyle/>
          <a:p>
            <a:r>
              <a:rPr lang="en-US" dirty="0"/>
              <a:t>Thermodynamic processes extend the notion of deterministic process with equilibria to composite systems</a:t>
            </a:r>
          </a:p>
          <a:p>
            <a:r>
              <a:rPr lang="en-US" dirty="0"/>
              <a:t>We define a thermodynamic process as a deterministic process with equilibria such that:</a:t>
            </a:r>
          </a:p>
          <a:p>
            <a:pPr lvl="1"/>
            <a:r>
              <a:rPr lang="en-US" dirty="0"/>
              <a:t>in the final equilibrium all parts are independent and at equilibrium</a:t>
            </a:r>
          </a:p>
          <a:p>
            <a:pPr lvl="1"/>
            <a:r>
              <a:rPr lang="en-US" dirty="0"/>
              <a:t>the final equilibrium depends non-trivially on the initial state of any part</a:t>
            </a: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4C364E-F54F-4A22-A79D-1E4EB786C784}"/>
              </a:ext>
            </a:extLst>
          </p:cNvPr>
          <p:cNvGrpSpPr/>
          <p:nvPr/>
        </p:nvGrpSpPr>
        <p:grpSpPr>
          <a:xfrm>
            <a:off x="215307" y="4638131"/>
            <a:ext cx="7784186" cy="1443424"/>
            <a:chOff x="2822806" y="4747317"/>
            <a:chExt cx="7784186" cy="1443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0F2237-9307-43FF-B783-7B2D7C4D4ADD}"/>
                    </a:ext>
                  </a:extLst>
                </p:cNvPr>
                <p:cNvSpPr/>
                <p:nvPr/>
              </p:nvSpPr>
              <p:spPr>
                <a:xfrm>
                  <a:off x="6086901" y="5026050"/>
                  <a:ext cx="1255996" cy="82878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0F2237-9307-43FF-B783-7B2D7C4D4A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901" y="5026050"/>
                  <a:ext cx="1255996" cy="82878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DE53B5-F859-489F-B1A1-A21F5ACA6824}"/>
                </a:ext>
              </a:extLst>
            </p:cNvPr>
            <p:cNvGrpSpPr/>
            <p:nvPr/>
          </p:nvGrpSpPr>
          <p:grpSpPr>
            <a:xfrm>
              <a:off x="2822806" y="4747317"/>
              <a:ext cx="1604849" cy="1386250"/>
              <a:chOff x="2447493" y="5170235"/>
              <a:chExt cx="1604849" cy="138625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5967DB3-C48A-4B5A-AA65-BDFB66E34A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5469" y="5488210"/>
                <a:ext cx="500797" cy="750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639646E-6219-4F92-9E9C-119559450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6266" y="5488210"/>
                <a:ext cx="468100" cy="750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CA90BFAB-E54B-41F7-9F8B-61647DC6A07A}"/>
                      </a:ext>
                    </a:extLst>
                  </p:cNvPr>
                  <p:cNvSpPr/>
                  <p:nvPr/>
                </p:nvSpPr>
                <p:spPr>
                  <a:xfrm>
                    <a:off x="2447493" y="5920534"/>
                    <a:ext cx="635951" cy="6359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CA90BFAB-E54B-41F7-9F8B-61647DC6A0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493" y="5920534"/>
                    <a:ext cx="635951" cy="635951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1A9AE52-818A-45FE-AAAC-7EB02D2B97C1}"/>
                      </a:ext>
                    </a:extLst>
                  </p:cNvPr>
                  <p:cNvSpPr/>
                  <p:nvPr/>
                </p:nvSpPr>
                <p:spPr>
                  <a:xfrm>
                    <a:off x="3416391" y="5920534"/>
                    <a:ext cx="635951" cy="6359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1A9AE52-818A-45FE-AAAC-7EB02D2B97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6391" y="5920534"/>
                    <a:ext cx="635951" cy="635951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FEFB601-A2DE-423A-9C5C-029FACB35504}"/>
                      </a:ext>
                    </a:extLst>
                  </p:cNvPr>
                  <p:cNvSpPr/>
                  <p:nvPr/>
                </p:nvSpPr>
                <p:spPr>
                  <a:xfrm>
                    <a:off x="2948291" y="5170235"/>
                    <a:ext cx="635951" cy="6359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FEFB601-A2DE-423A-9C5C-029FACB355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291" y="5170235"/>
                    <a:ext cx="635951" cy="635951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ECEDCF53-140E-4326-A5FE-A4FF2707E6EA}"/>
                </a:ext>
              </a:extLst>
            </p:cNvPr>
            <p:cNvSpPr/>
            <p:nvPr/>
          </p:nvSpPr>
          <p:spPr>
            <a:xfrm>
              <a:off x="4684680" y="5148056"/>
              <a:ext cx="1084245" cy="58477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93EE7296-C6D7-4F65-A008-7DA06A982E2F}"/>
                </a:ext>
              </a:extLst>
            </p:cNvPr>
            <p:cNvSpPr/>
            <p:nvPr/>
          </p:nvSpPr>
          <p:spPr>
            <a:xfrm>
              <a:off x="7660873" y="5148055"/>
              <a:ext cx="1084245" cy="58477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B28E26-943D-4248-8F6F-723B1F16357E}"/>
                </a:ext>
              </a:extLst>
            </p:cNvPr>
            <p:cNvGrpSpPr/>
            <p:nvPr/>
          </p:nvGrpSpPr>
          <p:grpSpPr>
            <a:xfrm>
              <a:off x="9002143" y="4804491"/>
              <a:ext cx="1604849" cy="1386250"/>
              <a:chOff x="2447493" y="5170235"/>
              <a:chExt cx="1604849" cy="138625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DDA9D20-29E6-4FE9-A12F-33B2B3E145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5469" y="5488210"/>
                <a:ext cx="500797" cy="750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390BBE7-C0D7-4923-9CB0-D9758FEC22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6266" y="5488210"/>
                <a:ext cx="468100" cy="7502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EEFBDFEB-8AAD-4A98-AE04-1EB6A27FAEE3}"/>
                      </a:ext>
                    </a:extLst>
                  </p:cNvPr>
                  <p:cNvSpPr/>
                  <p:nvPr/>
                </p:nvSpPr>
                <p:spPr>
                  <a:xfrm>
                    <a:off x="2447493" y="5920534"/>
                    <a:ext cx="635951" cy="6359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EEFBDFEB-8AAD-4A98-AE04-1EB6A27FAE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493" y="5920534"/>
                    <a:ext cx="635951" cy="635951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920C80B8-6B9C-4484-9F7F-13E9444FF94B}"/>
                      </a:ext>
                    </a:extLst>
                  </p:cNvPr>
                  <p:cNvSpPr/>
                  <p:nvPr/>
                </p:nvSpPr>
                <p:spPr>
                  <a:xfrm>
                    <a:off x="3416391" y="5920534"/>
                    <a:ext cx="635951" cy="6359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920C80B8-6B9C-4484-9F7F-13E9444FF9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6391" y="5920534"/>
                    <a:ext cx="635951" cy="635951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079FD74F-9B0B-4FDE-BA3C-44BABD52E546}"/>
                      </a:ext>
                    </a:extLst>
                  </p:cNvPr>
                  <p:cNvSpPr/>
                  <p:nvPr/>
                </p:nvSpPr>
                <p:spPr>
                  <a:xfrm>
                    <a:off x="2948291" y="5170235"/>
                    <a:ext cx="635951" cy="6359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079FD74F-9B0B-4FDE-BA3C-44BABD52E5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8291" y="5170235"/>
                    <a:ext cx="635951" cy="635951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ADCA81-75F7-41BA-85D7-6D951E3D401B}"/>
              </a:ext>
            </a:extLst>
          </p:cNvPr>
          <p:cNvCxnSpPr>
            <a:cxnSpLocks/>
          </p:cNvCxnSpPr>
          <p:nvPr/>
        </p:nvCxnSpPr>
        <p:spPr>
          <a:xfrm flipH="1">
            <a:off x="7585305" y="4614778"/>
            <a:ext cx="641444" cy="23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B18BC24-FB3F-4D07-AAAE-C1C032A2F74D}"/>
              </a:ext>
            </a:extLst>
          </p:cNvPr>
          <p:cNvCxnSpPr>
            <a:cxnSpLocks/>
          </p:cNvCxnSpPr>
          <p:nvPr/>
        </p:nvCxnSpPr>
        <p:spPr>
          <a:xfrm flipH="1">
            <a:off x="7045567" y="4801209"/>
            <a:ext cx="1181182" cy="82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CD403F5-2AF7-42CB-9616-8DA3BD0E58F5}"/>
              </a:ext>
            </a:extLst>
          </p:cNvPr>
          <p:cNvCxnSpPr>
            <a:cxnSpLocks/>
          </p:cNvCxnSpPr>
          <p:nvPr/>
        </p:nvCxnSpPr>
        <p:spPr>
          <a:xfrm flipH="1">
            <a:off x="7906028" y="4916864"/>
            <a:ext cx="473121" cy="48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D687EE5-2E04-44E0-9C45-11C04046FB33}"/>
              </a:ext>
            </a:extLst>
          </p:cNvPr>
          <p:cNvSpPr txBox="1"/>
          <p:nvPr/>
        </p:nvSpPr>
        <p:spPr>
          <a:xfrm>
            <a:off x="8226749" y="4492769"/>
            <a:ext cx="15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equilibrium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DA9CB0-9CBC-4F9E-BB0C-91B4A3EC9AC1}"/>
              </a:ext>
            </a:extLst>
          </p:cNvPr>
          <p:cNvSpPr txBox="1"/>
          <p:nvPr/>
        </p:nvSpPr>
        <p:spPr>
          <a:xfrm>
            <a:off x="8149618" y="6042089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F46F20-2231-405D-9D92-1BB5D96071A6}"/>
              </a:ext>
            </a:extLst>
          </p:cNvPr>
          <p:cNvCxnSpPr>
            <a:cxnSpLocks/>
          </p:cNvCxnSpPr>
          <p:nvPr/>
        </p:nvCxnSpPr>
        <p:spPr>
          <a:xfrm flipH="1" flipV="1">
            <a:off x="7028086" y="6024381"/>
            <a:ext cx="1114502" cy="20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E7C76FA-387A-4C0F-AF4C-B96632128CAB}"/>
              </a:ext>
            </a:extLst>
          </p:cNvPr>
          <p:cNvCxnSpPr>
            <a:cxnSpLocks/>
          </p:cNvCxnSpPr>
          <p:nvPr/>
        </p:nvCxnSpPr>
        <p:spPr>
          <a:xfrm flipH="1" flipV="1">
            <a:off x="8088007" y="5803866"/>
            <a:ext cx="363253" cy="238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9BA511C-5804-4B65-A609-5A3D59AA9447}"/>
              </a:ext>
            </a:extLst>
          </p:cNvPr>
          <p:cNvCxnSpPr>
            <a:cxnSpLocks/>
          </p:cNvCxnSpPr>
          <p:nvPr/>
        </p:nvCxnSpPr>
        <p:spPr>
          <a:xfrm>
            <a:off x="1880540" y="5824012"/>
            <a:ext cx="1142287" cy="28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2A99C02-A3A2-49AD-9D6E-2376C30089AB}"/>
              </a:ext>
            </a:extLst>
          </p:cNvPr>
          <p:cNvSpPr txBox="1"/>
          <p:nvPr/>
        </p:nvSpPr>
        <p:spPr>
          <a:xfrm>
            <a:off x="3111341" y="5922977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non-trivial dependence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45EB93-6837-4453-A170-05EF153B8BA4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5511357" y="5819119"/>
            <a:ext cx="825177" cy="28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6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BD08-2D0E-4BAC-AE77-6EB5AAA4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0F86-B8BE-4A7F-8869-6E0213AB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743" y="1117241"/>
            <a:ext cx="6893257" cy="4351338"/>
          </a:xfrm>
        </p:spPr>
        <p:txBody>
          <a:bodyPr>
            <a:normAutofit/>
          </a:bodyPr>
          <a:lstStyle/>
          <a:p>
            <a:r>
              <a:rPr lang="en-US" dirty="0"/>
              <a:t>A thermodynamic equilibrium is the output of a thermodynamic process</a:t>
            </a:r>
          </a:p>
          <a:p>
            <a:r>
              <a:rPr lang="en-US" dirty="0"/>
              <a:t>Two systems are in thermodynamic equilibrium if they are parts of the same thermodynamic equilibrium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958332-1217-33C8-75BC-A541BAC5CFBF}"/>
              </a:ext>
            </a:extLst>
          </p:cNvPr>
          <p:cNvGrpSpPr/>
          <p:nvPr/>
        </p:nvGrpSpPr>
        <p:grpSpPr>
          <a:xfrm>
            <a:off x="490822" y="1283712"/>
            <a:ext cx="5122357" cy="5489509"/>
            <a:chOff x="6776212" y="1251206"/>
            <a:chExt cx="5122357" cy="548950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822D99C-C24D-4423-B6B8-7114F71184C9}"/>
                </a:ext>
              </a:extLst>
            </p:cNvPr>
            <p:cNvSpPr/>
            <p:nvPr/>
          </p:nvSpPr>
          <p:spPr>
            <a:xfrm>
              <a:off x="6776212" y="2387079"/>
              <a:ext cx="4027745" cy="4353636"/>
            </a:xfrm>
            <a:custGeom>
              <a:avLst/>
              <a:gdLst>
                <a:gd name="connsiteX0" fmla="*/ 2012946 w 4027745"/>
                <a:gd name="connsiteY0" fmla="*/ 1279 h 4353636"/>
                <a:gd name="connsiteX1" fmla="*/ 1357854 w 4027745"/>
                <a:gd name="connsiteY1" fmla="*/ 540366 h 4353636"/>
                <a:gd name="connsiteX2" fmla="*/ 27197 w 4027745"/>
                <a:gd name="connsiteY2" fmla="*/ 3433691 h 4353636"/>
                <a:gd name="connsiteX3" fmla="*/ 689113 w 4027745"/>
                <a:gd name="connsiteY3" fmla="*/ 4252557 h 4353636"/>
                <a:gd name="connsiteX4" fmla="*/ 3268540 w 4027745"/>
                <a:gd name="connsiteY4" fmla="*/ 4266205 h 4353636"/>
                <a:gd name="connsiteX5" fmla="*/ 4005519 w 4027745"/>
                <a:gd name="connsiteY5" fmla="*/ 3576993 h 4353636"/>
                <a:gd name="connsiteX6" fmla="*/ 2620272 w 4027745"/>
                <a:gd name="connsiteY6" fmla="*/ 560837 h 4353636"/>
                <a:gd name="connsiteX7" fmla="*/ 2012946 w 4027745"/>
                <a:gd name="connsiteY7" fmla="*/ 1279 h 43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7745" h="4353636">
                  <a:moveTo>
                    <a:pt x="2012946" y="1279"/>
                  </a:moveTo>
                  <a:cubicBezTo>
                    <a:pt x="1802543" y="-2133"/>
                    <a:pt x="1688812" y="-31703"/>
                    <a:pt x="1357854" y="540366"/>
                  </a:cubicBezTo>
                  <a:cubicBezTo>
                    <a:pt x="1026896" y="1112435"/>
                    <a:pt x="138654" y="2814993"/>
                    <a:pt x="27197" y="3433691"/>
                  </a:cubicBezTo>
                  <a:cubicBezTo>
                    <a:pt x="-84260" y="4052390"/>
                    <a:pt x="148889" y="4113805"/>
                    <a:pt x="689113" y="4252557"/>
                  </a:cubicBezTo>
                  <a:cubicBezTo>
                    <a:pt x="1229337" y="4391309"/>
                    <a:pt x="2715806" y="4378799"/>
                    <a:pt x="3268540" y="4266205"/>
                  </a:cubicBezTo>
                  <a:cubicBezTo>
                    <a:pt x="3821274" y="4153611"/>
                    <a:pt x="4113564" y="4194554"/>
                    <a:pt x="4005519" y="3576993"/>
                  </a:cubicBezTo>
                  <a:cubicBezTo>
                    <a:pt x="3897474" y="2959432"/>
                    <a:pt x="2952367" y="1154515"/>
                    <a:pt x="2620272" y="560837"/>
                  </a:cubicBezTo>
                  <a:cubicBezTo>
                    <a:pt x="2288177" y="-32841"/>
                    <a:pt x="2223349" y="4691"/>
                    <a:pt x="2012946" y="1279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2DD9B35-1B0F-4334-A976-BCA42EE1CE32}"/>
                </a:ext>
              </a:extLst>
            </p:cNvPr>
            <p:cNvGrpSpPr/>
            <p:nvPr/>
          </p:nvGrpSpPr>
          <p:grpSpPr>
            <a:xfrm>
              <a:off x="6992198" y="1251206"/>
              <a:ext cx="4906371" cy="5169746"/>
              <a:chOff x="6951255" y="1353564"/>
              <a:chExt cx="4906371" cy="516974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9D5706F-97E8-4CFF-A7F2-625F065008B2}"/>
                  </a:ext>
                </a:extLst>
              </p:cNvPr>
              <p:cNvGrpSpPr/>
              <p:nvPr/>
            </p:nvGrpSpPr>
            <p:grpSpPr>
              <a:xfrm>
                <a:off x="7451672" y="1825625"/>
                <a:ext cx="3890562" cy="4253979"/>
                <a:chOff x="7451672" y="1825625"/>
                <a:chExt cx="3890562" cy="4253979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CAAC36-88D1-4C9E-B956-2CC1B32E4D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51672" y="1853981"/>
                  <a:ext cx="1967742" cy="41689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D6CF59F-8B00-4459-81FD-40C4E0161E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8544" y="3243618"/>
                  <a:ext cx="1316818" cy="28076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055ECDC-9472-4FF7-A453-9DBCD5453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6953" y="1825625"/>
                  <a:ext cx="1945281" cy="422562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F525C56-A02D-478F-BE14-87EC9D4BC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55362" y="4633255"/>
                  <a:ext cx="635949" cy="13896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73C1DCC-D882-4708-B9E8-5E8B92FF1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4748" y="3243618"/>
                  <a:ext cx="1275641" cy="28076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24E43A2-6EE1-46E7-A56F-05226E440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10081" y="4647433"/>
                  <a:ext cx="635950" cy="14321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D215A131-5314-4F77-9DDA-122624BD95EB}"/>
                      </a:ext>
                    </a:extLst>
                  </p:cNvPr>
                  <p:cNvSpPr/>
                  <p:nvPr/>
                </p:nvSpPr>
                <p:spPr>
                  <a:xfrm>
                    <a:off x="6951255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D215A131-5314-4F77-9DDA-122624BD95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1255" y="5522475"/>
                    <a:ext cx="1000835" cy="1000835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A6AA3C5A-ED13-4F77-AE08-199ED065C756}"/>
                      </a:ext>
                    </a:extLst>
                  </p:cNvPr>
                  <p:cNvSpPr/>
                  <p:nvPr/>
                </p:nvSpPr>
                <p:spPr>
                  <a:xfrm>
                    <a:off x="8253100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A6AA3C5A-ED13-4F77-AE08-199ED065C7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3100" y="5522475"/>
                    <a:ext cx="1000835" cy="1000835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0E53D4B2-99B0-4BB0-991E-A632CB56E92A}"/>
                      </a:ext>
                    </a:extLst>
                  </p:cNvPr>
                  <p:cNvSpPr/>
                  <p:nvPr/>
                </p:nvSpPr>
                <p:spPr>
                  <a:xfrm>
                    <a:off x="9554945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0E53D4B2-99B0-4BB0-991E-A632CB56E9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4945" y="5522475"/>
                    <a:ext cx="1000835" cy="1000835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AD0847F2-586A-41DE-8825-339DD5D8AA94}"/>
                      </a:ext>
                    </a:extLst>
                  </p:cNvPr>
                  <p:cNvSpPr/>
                  <p:nvPr/>
                </p:nvSpPr>
                <p:spPr>
                  <a:xfrm>
                    <a:off x="10856791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AD0847F2-586A-41DE-8825-339DD5D8AA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6791" y="5522475"/>
                    <a:ext cx="1000835" cy="1000835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AB10E914-F24B-48E3-BEAB-19AB372F419D}"/>
                      </a:ext>
                    </a:extLst>
                  </p:cNvPr>
                  <p:cNvSpPr/>
                  <p:nvPr/>
                </p:nvSpPr>
                <p:spPr>
                  <a:xfrm>
                    <a:off x="7602178" y="4132838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AB10E914-F24B-48E3-BEAB-19AB372F41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178" y="4132838"/>
                    <a:ext cx="1000835" cy="1000835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B7C9EC0-8EDC-452E-A939-4731995C4225}"/>
                      </a:ext>
                    </a:extLst>
                  </p:cNvPr>
                  <p:cNvSpPr/>
                  <p:nvPr/>
                </p:nvSpPr>
                <p:spPr>
                  <a:xfrm>
                    <a:off x="8918997" y="4132838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B7C9EC0-8EDC-452E-A939-4731995C42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997" y="4132838"/>
                    <a:ext cx="1000835" cy="1000835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EDC041C-39EB-4F33-9F09-BB2A2565D48D}"/>
                      </a:ext>
                    </a:extLst>
                  </p:cNvPr>
                  <p:cNvSpPr/>
                  <p:nvPr/>
                </p:nvSpPr>
                <p:spPr>
                  <a:xfrm>
                    <a:off x="8253100" y="2743201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EDC041C-39EB-4F33-9F09-BB2A2565D4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3100" y="2743201"/>
                    <a:ext cx="1000835" cy="1000835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8BB05E4-CB33-4A06-89B2-F060EECF2163}"/>
                      </a:ext>
                    </a:extLst>
                  </p:cNvPr>
                  <p:cNvSpPr/>
                  <p:nvPr/>
                </p:nvSpPr>
                <p:spPr>
                  <a:xfrm>
                    <a:off x="10235816" y="4132838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8BB05E4-CB33-4A06-89B2-F060EECF21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35816" y="4132838"/>
                    <a:ext cx="1000835" cy="1000835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F22F9F9-F1AA-4FF4-AC4F-616A615FB6AA}"/>
                      </a:ext>
                    </a:extLst>
                  </p:cNvPr>
                  <p:cNvSpPr/>
                  <p:nvPr/>
                </p:nvSpPr>
                <p:spPr>
                  <a:xfrm>
                    <a:off x="9554945" y="2743201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F22F9F9-F1AA-4FF4-AC4F-616A615FB6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4945" y="2743201"/>
                    <a:ext cx="1000835" cy="1000835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9073B49-7665-4E78-91C4-EC75A989B832}"/>
                      </a:ext>
                    </a:extLst>
                  </p:cNvPr>
                  <p:cNvSpPr/>
                  <p:nvPr/>
                </p:nvSpPr>
                <p:spPr>
                  <a:xfrm>
                    <a:off x="8918997" y="1353564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9073B49-7665-4E78-91C4-EC75A989B8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997" y="1353564"/>
                    <a:ext cx="1000835" cy="1000835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BF8C69B-6C1C-426A-BCD4-A03EF3963A20}"/>
              </a:ext>
            </a:extLst>
          </p:cNvPr>
          <p:cNvSpPr txBox="1"/>
          <p:nvPr/>
        </p:nvSpPr>
        <p:spPr>
          <a:xfrm>
            <a:off x="5692895" y="3775229"/>
            <a:ext cx="382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Mathematically, systems under composition form a Boolean algebra. An equilibrium is a downward set with a greatest element.</a:t>
            </a:r>
          </a:p>
        </p:txBody>
      </p:sp>
    </p:spTree>
    <p:extLst>
      <p:ext uri="{BB962C8B-B14F-4D97-AF65-F5344CB8AC3E}">
        <p14:creationId xmlns:p14="http://schemas.microsoft.com/office/powerpoint/2010/main" val="2384823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F8C69B-6C1C-426A-BCD4-A03EF3963A20}"/>
                  </a:ext>
                </a:extLst>
              </p:cNvPr>
              <p:cNvSpPr txBox="1"/>
              <p:nvPr/>
            </p:nvSpPr>
            <p:spPr>
              <a:xfrm>
                <a:off x="5116637" y="1443427"/>
                <a:ext cx="536348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 thermodynamic equilibrium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in thermodynamic equilibrium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parts of the output of the same thermodynamic process.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also parts of the output of the same thermodynamic process.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parts of the output of the same thermodynamic process: they are in thermodynamic equilibrium.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F8C69B-6C1C-426A-BCD4-A03EF3963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37" y="1443427"/>
                <a:ext cx="5363489" cy="2616101"/>
              </a:xfrm>
              <a:prstGeom prst="rect">
                <a:avLst/>
              </a:prstGeom>
              <a:blipFill>
                <a:blip r:embed="rId2"/>
                <a:stretch>
                  <a:fillRect l="-909" t="-1399" r="-1250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0FFB0BF-C9ED-46D5-A93F-9B2657210AF4}"/>
              </a:ext>
            </a:extLst>
          </p:cNvPr>
          <p:cNvSpPr txBox="1"/>
          <p:nvPr/>
        </p:nvSpPr>
        <p:spPr>
          <a:xfrm>
            <a:off x="5720673" y="4326293"/>
            <a:ext cx="415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recovers the zeroth law of thermodynamics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6D865D-658C-82D8-6604-1F527D665481}"/>
              </a:ext>
            </a:extLst>
          </p:cNvPr>
          <p:cNvGrpSpPr/>
          <p:nvPr/>
        </p:nvGrpSpPr>
        <p:grpSpPr>
          <a:xfrm>
            <a:off x="490822" y="1283712"/>
            <a:ext cx="5122357" cy="5489509"/>
            <a:chOff x="6776212" y="1251206"/>
            <a:chExt cx="5122357" cy="548950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AFE6D96-CBEF-2099-F1A2-B8A311A4B165}"/>
                </a:ext>
              </a:extLst>
            </p:cNvPr>
            <p:cNvSpPr/>
            <p:nvPr/>
          </p:nvSpPr>
          <p:spPr>
            <a:xfrm>
              <a:off x="6776212" y="2387079"/>
              <a:ext cx="4027745" cy="4353636"/>
            </a:xfrm>
            <a:custGeom>
              <a:avLst/>
              <a:gdLst>
                <a:gd name="connsiteX0" fmla="*/ 2012946 w 4027745"/>
                <a:gd name="connsiteY0" fmla="*/ 1279 h 4353636"/>
                <a:gd name="connsiteX1" fmla="*/ 1357854 w 4027745"/>
                <a:gd name="connsiteY1" fmla="*/ 540366 h 4353636"/>
                <a:gd name="connsiteX2" fmla="*/ 27197 w 4027745"/>
                <a:gd name="connsiteY2" fmla="*/ 3433691 h 4353636"/>
                <a:gd name="connsiteX3" fmla="*/ 689113 w 4027745"/>
                <a:gd name="connsiteY3" fmla="*/ 4252557 h 4353636"/>
                <a:gd name="connsiteX4" fmla="*/ 3268540 w 4027745"/>
                <a:gd name="connsiteY4" fmla="*/ 4266205 h 4353636"/>
                <a:gd name="connsiteX5" fmla="*/ 4005519 w 4027745"/>
                <a:gd name="connsiteY5" fmla="*/ 3576993 h 4353636"/>
                <a:gd name="connsiteX6" fmla="*/ 2620272 w 4027745"/>
                <a:gd name="connsiteY6" fmla="*/ 560837 h 4353636"/>
                <a:gd name="connsiteX7" fmla="*/ 2012946 w 4027745"/>
                <a:gd name="connsiteY7" fmla="*/ 1279 h 43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7745" h="4353636">
                  <a:moveTo>
                    <a:pt x="2012946" y="1279"/>
                  </a:moveTo>
                  <a:cubicBezTo>
                    <a:pt x="1802543" y="-2133"/>
                    <a:pt x="1688812" y="-31703"/>
                    <a:pt x="1357854" y="540366"/>
                  </a:cubicBezTo>
                  <a:cubicBezTo>
                    <a:pt x="1026896" y="1112435"/>
                    <a:pt x="138654" y="2814993"/>
                    <a:pt x="27197" y="3433691"/>
                  </a:cubicBezTo>
                  <a:cubicBezTo>
                    <a:pt x="-84260" y="4052390"/>
                    <a:pt x="148889" y="4113805"/>
                    <a:pt x="689113" y="4252557"/>
                  </a:cubicBezTo>
                  <a:cubicBezTo>
                    <a:pt x="1229337" y="4391309"/>
                    <a:pt x="2715806" y="4378799"/>
                    <a:pt x="3268540" y="4266205"/>
                  </a:cubicBezTo>
                  <a:cubicBezTo>
                    <a:pt x="3821274" y="4153611"/>
                    <a:pt x="4113564" y="4194554"/>
                    <a:pt x="4005519" y="3576993"/>
                  </a:cubicBezTo>
                  <a:cubicBezTo>
                    <a:pt x="3897474" y="2959432"/>
                    <a:pt x="2952367" y="1154515"/>
                    <a:pt x="2620272" y="560837"/>
                  </a:cubicBezTo>
                  <a:cubicBezTo>
                    <a:pt x="2288177" y="-32841"/>
                    <a:pt x="2223349" y="4691"/>
                    <a:pt x="2012946" y="1279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45DCAC-527F-EB0B-4539-AAD3A97460A4}"/>
                </a:ext>
              </a:extLst>
            </p:cNvPr>
            <p:cNvGrpSpPr/>
            <p:nvPr/>
          </p:nvGrpSpPr>
          <p:grpSpPr>
            <a:xfrm>
              <a:off x="6992198" y="1251206"/>
              <a:ext cx="4906371" cy="5169746"/>
              <a:chOff x="6951255" y="1353564"/>
              <a:chExt cx="4906371" cy="516974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619AF9E-0467-8E2A-C99E-33762F962615}"/>
                  </a:ext>
                </a:extLst>
              </p:cNvPr>
              <p:cNvGrpSpPr/>
              <p:nvPr/>
            </p:nvGrpSpPr>
            <p:grpSpPr>
              <a:xfrm>
                <a:off x="7451672" y="1825625"/>
                <a:ext cx="3890562" cy="4253979"/>
                <a:chOff x="7451672" y="1825625"/>
                <a:chExt cx="3890562" cy="4253979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4703A03-41F4-A57D-B3D8-3C3E2163B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51672" y="1853981"/>
                  <a:ext cx="1967742" cy="41689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87DFF38-B3E1-1458-16E5-0308D505FB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8544" y="3243618"/>
                  <a:ext cx="1316818" cy="28076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82D5547-1B7A-FAF3-D45F-DBEE7C69A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6953" y="1825625"/>
                  <a:ext cx="1945281" cy="422562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AFBE5D7-5399-8257-7DDA-13E5064E7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55362" y="4633255"/>
                  <a:ext cx="635949" cy="13896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AD34C58-8379-66F7-E3C6-64CE5E099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4748" y="3243618"/>
                  <a:ext cx="1275641" cy="28076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FD060F5-B1F1-49FB-4614-ABA082A6D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10081" y="4647433"/>
                  <a:ext cx="635950" cy="14321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609B37B3-DBFC-0321-1613-965951F41A28}"/>
                      </a:ext>
                    </a:extLst>
                  </p:cNvPr>
                  <p:cNvSpPr/>
                  <p:nvPr/>
                </p:nvSpPr>
                <p:spPr>
                  <a:xfrm>
                    <a:off x="6951255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D215A131-5314-4F77-9DDA-122624BD95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1255" y="5522475"/>
                    <a:ext cx="1000835" cy="1000835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05A802A7-426F-A57C-03A6-2D55AA902229}"/>
                      </a:ext>
                    </a:extLst>
                  </p:cNvPr>
                  <p:cNvSpPr/>
                  <p:nvPr/>
                </p:nvSpPr>
                <p:spPr>
                  <a:xfrm>
                    <a:off x="8253100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A6AA3C5A-ED13-4F77-AE08-199ED065C7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3100" y="5522475"/>
                    <a:ext cx="1000835" cy="1000835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66FAC491-EFBA-CB98-ABBC-CB37BE61DDB9}"/>
                      </a:ext>
                    </a:extLst>
                  </p:cNvPr>
                  <p:cNvSpPr/>
                  <p:nvPr/>
                </p:nvSpPr>
                <p:spPr>
                  <a:xfrm>
                    <a:off x="9554945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0E53D4B2-99B0-4BB0-991E-A632CB56E9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4945" y="5522475"/>
                    <a:ext cx="1000835" cy="1000835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C4A32AB1-A483-4F81-2E0B-FC8C2A35AE3B}"/>
                      </a:ext>
                    </a:extLst>
                  </p:cNvPr>
                  <p:cNvSpPr/>
                  <p:nvPr/>
                </p:nvSpPr>
                <p:spPr>
                  <a:xfrm>
                    <a:off x="10856791" y="5522475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AD0847F2-586A-41DE-8825-339DD5D8AA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6791" y="5522475"/>
                    <a:ext cx="1000835" cy="1000835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5C13C16F-4D3C-D56A-720E-A839DECDE13A}"/>
                      </a:ext>
                    </a:extLst>
                  </p:cNvPr>
                  <p:cNvSpPr/>
                  <p:nvPr/>
                </p:nvSpPr>
                <p:spPr>
                  <a:xfrm>
                    <a:off x="7602178" y="4132838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AB10E914-F24B-48E3-BEAB-19AB372F41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178" y="4132838"/>
                    <a:ext cx="1000835" cy="1000835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FFD82C37-7DE1-1FA4-A2E3-DEDB95CDF4D5}"/>
                      </a:ext>
                    </a:extLst>
                  </p:cNvPr>
                  <p:cNvSpPr/>
                  <p:nvPr/>
                </p:nvSpPr>
                <p:spPr>
                  <a:xfrm>
                    <a:off x="8918997" y="4132838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B7C9EC0-8EDC-452E-A939-4731995C42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997" y="4132838"/>
                    <a:ext cx="1000835" cy="1000835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BCDFB145-B8A0-7C30-ADDF-47CAD99E88AD}"/>
                      </a:ext>
                    </a:extLst>
                  </p:cNvPr>
                  <p:cNvSpPr/>
                  <p:nvPr/>
                </p:nvSpPr>
                <p:spPr>
                  <a:xfrm>
                    <a:off x="8253100" y="2743201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EDC041C-39EB-4F33-9F09-BB2A2565D4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3100" y="2743201"/>
                    <a:ext cx="1000835" cy="1000835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E1AB42C1-E640-5D4A-EAEA-2434E0BE1F61}"/>
                      </a:ext>
                    </a:extLst>
                  </p:cNvPr>
                  <p:cNvSpPr/>
                  <p:nvPr/>
                </p:nvSpPr>
                <p:spPr>
                  <a:xfrm>
                    <a:off x="10235816" y="4132838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8BB05E4-CB33-4A06-89B2-F060EECF21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35816" y="4132838"/>
                    <a:ext cx="1000835" cy="1000835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CD20D39A-D87D-87BE-4C91-75CC8E1B953E}"/>
                      </a:ext>
                    </a:extLst>
                  </p:cNvPr>
                  <p:cNvSpPr/>
                  <p:nvPr/>
                </p:nvSpPr>
                <p:spPr>
                  <a:xfrm>
                    <a:off x="9554945" y="2743201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F22F9F9-F1AA-4FF4-AC4F-616A615FB6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4945" y="2743201"/>
                    <a:ext cx="1000835" cy="1000835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F2521734-664E-81D3-CF34-4A5311AA5B70}"/>
                      </a:ext>
                    </a:extLst>
                  </p:cNvPr>
                  <p:cNvSpPr/>
                  <p:nvPr/>
                </p:nvSpPr>
                <p:spPr>
                  <a:xfrm>
                    <a:off x="8918997" y="1353564"/>
                    <a:ext cx="1000835" cy="10008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9073B49-7665-4E78-91C4-EC75A989B8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8997" y="1353564"/>
                    <a:ext cx="1000835" cy="1000835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A1835ABF-5143-DB92-1C43-D9ED83CD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</p:spPr>
        <p:txBody>
          <a:bodyPr/>
          <a:lstStyle/>
          <a:p>
            <a:r>
              <a:rPr lang="en-US" dirty="0"/>
              <a:t>Thermodynamic equilibrium is transitive</a:t>
            </a:r>
          </a:p>
        </p:txBody>
      </p:sp>
    </p:spTree>
    <p:extLst>
      <p:ext uri="{BB962C8B-B14F-4D97-AF65-F5344CB8AC3E}">
        <p14:creationId xmlns:p14="http://schemas.microsoft.com/office/powerpoint/2010/main" val="2183299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BD08-2D0E-4BAC-AE77-6EB5AAA4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30F86-B8BE-4A7F-8869-6E0213ABE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thermodynamic system if</a:t>
                </a:r>
              </a:p>
              <a:p>
                <a:pPr lvl="1"/>
                <a:r>
                  <a:rPr lang="en-US" dirty="0"/>
                  <a:t>the state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is formed by states of equilibrium</a:t>
                </a:r>
              </a:p>
              <a:p>
                <a:pPr lvl="1"/>
                <a:r>
                  <a:rPr lang="en-US" dirty="0"/>
                  <a:t>all state variables (i.e. quantities that identify the state of the system) are extensive properties of the system (i.e. sum under system composition, like entropy)*</a:t>
                </a:r>
              </a:p>
              <a:p>
                <a:pPr lvl="1"/>
                <a:r>
                  <a:rPr lang="en-US" dirty="0"/>
                  <a:t>One of these quantities, called internal energy, is conserved under all thermodynamic processes*</a:t>
                </a:r>
              </a:p>
              <a:p>
                <a:r>
                  <a:rPr lang="en-US" dirty="0"/>
                  <a:t>We will indicate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the internal energy and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all other state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30F86-B8BE-4A7F-8869-6E0213ABE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C3D25A-F1C9-47D4-99EC-926480B6F5C4}"/>
              </a:ext>
            </a:extLst>
          </p:cNvPr>
          <p:cNvSpPr txBox="1"/>
          <p:nvPr/>
        </p:nvSpPr>
        <p:spPr>
          <a:xfrm>
            <a:off x="351673" y="5809803"/>
            <a:ext cx="8418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It may be possible to derive the existence of extensive quantities… For now we leave this as an extra assumption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FCFE5-7236-29DC-7EA0-AE24393776CA}"/>
              </a:ext>
            </a:extLst>
          </p:cNvPr>
          <p:cNvSpPr txBox="1"/>
          <p:nvPr/>
        </p:nvSpPr>
        <p:spPr>
          <a:xfrm>
            <a:off x="351673" y="6164720"/>
            <a:ext cx="8367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This may be justified by isolation of system + env, which leads to existence and conservation of Hamiltonian</a:t>
            </a:r>
          </a:p>
        </p:txBody>
      </p:sp>
    </p:spTree>
    <p:extLst>
      <p:ext uri="{BB962C8B-B14F-4D97-AF65-F5344CB8AC3E}">
        <p14:creationId xmlns:p14="http://schemas.microsoft.com/office/powerpoint/2010/main" val="3689183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9826-1FDA-4E6D-B99C-88746FA2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an equation of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E8042-230E-4CCB-9100-42447318D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the states are equilibria, we have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that returns the state entropy (maximized process entropy) for each state</a:t>
                </a:r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are state variables, we can express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function of the variables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 thermodynamic system has an equation of state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E8042-230E-4CCB-9100-42447318D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21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7AB3-5AD3-4713-8215-14690F25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696BB-DE74-40F8-ADB3-09F8B64B6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46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the following variables: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dirty="0"/>
                  <a:t>    and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Compare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𝑇h𝑒𝑟𝑚𝑜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US" dirty="0"/>
                  <a:t> corresponds to the thermodynamic entropy</a:t>
                </a:r>
              </a:p>
              <a:p>
                <a:r>
                  <a:rPr lang="en-US" dirty="0"/>
                  <a:t>The other variables correspond to thermodynamic pairs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696BB-DE74-40F8-ADB3-09F8B64B6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4630"/>
              </a:xfrm>
              <a:blipFill>
                <a:blip r:embed="rId2"/>
                <a:stretch>
                  <a:fillRect l="-1043" t="-2918" b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522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8586-B7BB-4F1A-BE7E-A21B1CB8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of energy and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A0C7-B671-4531-904E-9902F64E7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want to study how changes in energy and changes in entropy relate to each other</a:t>
            </a:r>
          </a:p>
          <a:p>
            <a:r>
              <a:rPr lang="en-US" dirty="0"/>
              <a:t>To do that, it is useful to characterize two “orthogonal” directions:</a:t>
            </a:r>
          </a:p>
          <a:p>
            <a:pPr lvl="1"/>
            <a:r>
              <a:rPr lang="en-US" dirty="0"/>
              <a:t>changes of energy at equal entropy</a:t>
            </a:r>
          </a:p>
          <a:p>
            <a:pPr lvl="1"/>
            <a:r>
              <a:rPr lang="en-US" dirty="0"/>
              <a:t>changes of energy at maximum entropy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96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8586-B7BB-4F1A-BE7E-A21B1CB8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Reservoir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DA0C7-B671-4531-904E-9902F64E7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a reservoir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as a thermodynamic system where the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the only state variable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/>
                  <a:t>. We call heat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the energy lost by the reservoir during a transition.</a:t>
                </a:r>
              </a:p>
              <a:p>
                <a:endParaRPr lang="en-US" dirty="0"/>
              </a:p>
              <a:p>
                <a:r>
                  <a:rPr lang="en-US" dirty="0"/>
                  <a:t>Heat is energy exchanged under a purely entropic change</a:t>
                </a:r>
              </a:p>
              <a:p>
                <a:pPr lvl="1"/>
                <a:r>
                  <a:rPr lang="en-US" dirty="0"/>
                  <a:t>no other extensive quantity changes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DA0C7-B671-4531-904E-9902F64E7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18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8586-B7BB-4F1A-BE7E-A21B1CB8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DA0C7-B671-4531-904E-9902F64E7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define a mechanical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a system such that the entropy is the same for all states. That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/>
                  <a:t>. We call 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the energy acquired by a purely mechanical system during a transition.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Work is energy exchanged at constant entropy. Constant</a:t>
                </a:r>
                <a:br>
                  <a:rPr lang="en-US" dirty="0"/>
                </a:br>
                <a:r>
                  <a:rPr lang="en-US" dirty="0"/>
                  <a:t>entropy (as we saw) corresponds to deterministic and</a:t>
                </a:r>
                <a:br>
                  <a:rPr lang="en-US" dirty="0"/>
                </a:br>
                <a:r>
                  <a:rPr lang="en-US" dirty="0"/>
                  <a:t>reversible processes. The energy is effectively “stored”</a:t>
                </a:r>
                <a:br>
                  <a:rPr lang="en-US" dirty="0"/>
                </a:br>
                <a:r>
                  <a:rPr lang="en-US" dirty="0"/>
                  <a:t>in the other variables and can be retrieved later.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DA0C7-B671-4531-904E-9902F64E7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3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+mj-lt"/>
              </a:rPr>
              <a:t>Physical mathematics</a:t>
            </a:r>
            <a:r>
              <a:rPr lang="en-US" sz="3200">
                <a:latin typeface="+mj-lt"/>
              </a:rPr>
              <a:t>: </a:t>
            </a:r>
            <a:r>
              <a:rPr lang="en-US" sz="240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C80A-8F8F-4EBE-BA68-9B43DC4F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CAD9C-E19B-4E85-81E7-8BFCAAA69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6" y="1187430"/>
                <a:ext cx="7721178" cy="4351338"/>
              </a:xfrm>
            </p:spPr>
            <p:txBody>
              <a:bodyPr/>
              <a:lstStyle/>
              <a:p>
                <a:r>
                  <a:rPr lang="en-US" dirty="0"/>
                  <a:t>Consider a composite system made of a generic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 reservoir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a purely mechanical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Consider a transition where we go to a new equilibrium.</a:t>
                </a:r>
              </a:p>
              <a:p>
                <a:r>
                  <a:rPr lang="en-US" dirty="0"/>
                  <a:t>Since the energy is extensive (i.e. additive under system composition),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total energy. We also assumed the energy is conserved. We have: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CAD9C-E19B-4E85-81E7-8BFCAAA69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6" y="1187430"/>
                <a:ext cx="7721178" cy="4351338"/>
              </a:xfrm>
              <a:blipFill>
                <a:blip r:embed="rId2"/>
                <a:stretch>
                  <a:fillRect l="-1422" t="-2381" r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F542E6F-2288-4D89-A107-08991BDDEF62}"/>
                  </a:ext>
                </a:extLst>
              </p:cNvPr>
              <p:cNvSpPr/>
              <p:nvPr/>
            </p:nvSpPr>
            <p:spPr>
              <a:xfrm>
                <a:off x="9043480" y="2762778"/>
                <a:ext cx="1005191" cy="10051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F542E6F-2288-4D89-A107-08991BDDE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480" y="2762778"/>
                <a:ext cx="1005191" cy="10051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BF316A-0775-4B41-A920-254AFD58F9A9}"/>
                  </a:ext>
                </a:extLst>
              </p:cNvPr>
              <p:cNvSpPr/>
              <p:nvPr/>
            </p:nvSpPr>
            <p:spPr>
              <a:xfrm>
                <a:off x="8897564" y="1595307"/>
                <a:ext cx="1297021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BF316A-0775-4B41-A920-254AFD58F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564" y="1595307"/>
                <a:ext cx="1297021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DAA147D8-82E1-4E9D-A442-7A0A889C778F}"/>
                  </a:ext>
                </a:extLst>
              </p:cNvPr>
              <p:cNvSpPr/>
              <p:nvPr/>
            </p:nvSpPr>
            <p:spPr>
              <a:xfrm>
                <a:off x="10719880" y="2897022"/>
                <a:ext cx="1005191" cy="736701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DAA147D8-82E1-4E9D-A442-7A0A889C7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880" y="2897022"/>
                <a:ext cx="1005191" cy="736701"/>
              </a:xfrm>
              <a:prstGeom prst="diamond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47157F-1DDE-49B5-B62C-2B660178564A}"/>
              </a:ext>
            </a:extLst>
          </p:cNvPr>
          <p:cNvCxnSpPr/>
          <p:nvPr/>
        </p:nvCxnSpPr>
        <p:spPr>
          <a:xfrm>
            <a:off x="9546075" y="2373672"/>
            <a:ext cx="0" cy="31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E589B1-63B5-40C3-916F-5A6171A43FC3}"/>
              </a:ext>
            </a:extLst>
          </p:cNvPr>
          <p:cNvCxnSpPr/>
          <p:nvPr/>
        </p:nvCxnSpPr>
        <p:spPr>
          <a:xfrm>
            <a:off x="10129736" y="3265372"/>
            <a:ext cx="492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1394D4-15DB-4BA9-B0AE-87107EEC8D1C}"/>
                  </a:ext>
                </a:extLst>
              </p:cNvPr>
              <p:cNvSpPr txBox="1"/>
              <p:nvPr/>
            </p:nvSpPr>
            <p:spPr>
              <a:xfrm>
                <a:off x="9484467" y="2310033"/>
                <a:ext cx="39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1394D4-15DB-4BA9-B0AE-87107EEC8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467" y="2310033"/>
                <a:ext cx="399789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871085-E52F-442B-A64A-9E921A49189C}"/>
                  </a:ext>
                </a:extLst>
              </p:cNvPr>
              <p:cNvSpPr txBox="1"/>
              <p:nvPr/>
            </p:nvSpPr>
            <p:spPr>
              <a:xfrm>
                <a:off x="10156386" y="3238126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871085-E52F-442B-A64A-9E921A491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86" y="3238126"/>
                <a:ext cx="46621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010E9E2-FF13-42CC-BE72-F00691786454}"/>
              </a:ext>
            </a:extLst>
          </p:cNvPr>
          <p:cNvSpPr txBox="1"/>
          <p:nvPr/>
        </p:nvSpPr>
        <p:spPr>
          <a:xfrm>
            <a:off x="1072131" y="5432236"/>
            <a:ext cx="4264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recovers the</a:t>
            </a:r>
            <a:br>
              <a:rPr lang="en-US" sz="2800" dirty="0"/>
            </a:br>
            <a:r>
              <a:rPr lang="en-US" sz="2800" dirty="0"/>
              <a:t>first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54112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C80A-8F8F-4EBE-BA68-9B43DC4F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CAD9C-E19B-4E85-81E7-8BFCAAA69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1093" y="1131962"/>
                <a:ext cx="7721178" cy="45816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entropy is extensive (i.e. additive under system composition),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total entropy. Since the process is deterministic, the entropy cannot decrease. We have: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+0=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CAD9C-E19B-4E85-81E7-8BFCAAA69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093" y="1131962"/>
                <a:ext cx="7721178" cy="4581660"/>
              </a:xfrm>
              <a:blipFill>
                <a:blip r:embed="rId2"/>
                <a:stretch>
                  <a:fillRect l="-1422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7A8F29-8406-4815-B216-F65B22037961}"/>
              </a:ext>
            </a:extLst>
          </p:cNvPr>
          <p:cNvSpPr txBox="1"/>
          <p:nvPr/>
        </p:nvSpPr>
        <p:spPr>
          <a:xfrm>
            <a:off x="805801" y="5236568"/>
            <a:ext cx="473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recovers the</a:t>
            </a:r>
            <a:br>
              <a:rPr lang="en-US" sz="2800" dirty="0"/>
            </a:br>
            <a:r>
              <a:rPr lang="en-US" sz="2800" dirty="0"/>
              <a:t>second law of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7BAEC4-83EE-0D4B-E8D9-6339A60784A2}"/>
                  </a:ext>
                </a:extLst>
              </p:cNvPr>
              <p:cNvSpPr/>
              <p:nvPr/>
            </p:nvSpPr>
            <p:spPr>
              <a:xfrm>
                <a:off x="9043480" y="2762778"/>
                <a:ext cx="1005191" cy="10051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7BAEC4-83EE-0D4B-E8D9-6339A6078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480" y="2762778"/>
                <a:ext cx="1005191" cy="10051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9830B5-60DD-FF95-E4F7-FFC71F9173CE}"/>
                  </a:ext>
                </a:extLst>
              </p:cNvPr>
              <p:cNvSpPr/>
              <p:nvPr/>
            </p:nvSpPr>
            <p:spPr>
              <a:xfrm>
                <a:off x="8897564" y="1595307"/>
                <a:ext cx="1297021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9830B5-60DD-FF95-E4F7-FFC71F917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564" y="1595307"/>
                <a:ext cx="1297021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26871315-8F2E-36FB-C328-7D13CAA70F39}"/>
                  </a:ext>
                </a:extLst>
              </p:cNvPr>
              <p:cNvSpPr/>
              <p:nvPr/>
            </p:nvSpPr>
            <p:spPr>
              <a:xfrm>
                <a:off x="10719880" y="2897022"/>
                <a:ext cx="1005191" cy="736701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Diamond 12">
                <a:extLst>
                  <a:ext uri="{FF2B5EF4-FFF2-40B4-BE49-F238E27FC236}">
                    <a16:creationId xmlns:a16="http://schemas.microsoft.com/office/drawing/2014/main" id="{26871315-8F2E-36FB-C328-7D13CAA70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880" y="2897022"/>
                <a:ext cx="1005191" cy="736701"/>
              </a:xfrm>
              <a:prstGeom prst="diamond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0F6066-A9ED-2983-6F02-331DED007F20}"/>
              </a:ext>
            </a:extLst>
          </p:cNvPr>
          <p:cNvCxnSpPr/>
          <p:nvPr/>
        </p:nvCxnSpPr>
        <p:spPr>
          <a:xfrm>
            <a:off x="9546075" y="2373672"/>
            <a:ext cx="0" cy="31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0F5E21-1815-322C-41F0-3DDF335494F6}"/>
              </a:ext>
            </a:extLst>
          </p:cNvPr>
          <p:cNvCxnSpPr/>
          <p:nvPr/>
        </p:nvCxnSpPr>
        <p:spPr>
          <a:xfrm>
            <a:off x="10129736" y="3265372"/>
            <a:ext cx="492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46A2A7-24D8-1D5B-D6E7-6268B00C9DE9}"/>
                  </a:ext>
                </a:extLst>
              </p:cNvPr>
              <p:cNvSpPr txBox="1"/>
              <p:nvPr/>
            </p:nvSpPr>
            <p:spPr>
              <a:xfrm>
                <a:off x="9484467" y="2310033"/>
                <a:ext cx="39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46A2A7-24D8-1D5B-D6E7-6268B00C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467" y="2310033"/>
                <a:ext cx="399789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B612AE-B3D8-49CD-39AE-A672AD91B09A}"/>
                  </a:ext>
                </a:extLst>
              </p:cNvPr>
              <p:cNvSpPr txBox="1"/>
              <p:nvPr/>
            </p:nvSpPr>
            <p:spPr>
              <a:xfrm>
                <a:off x="10156386" y="3238126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B612AE-B3D8-49CD-39AE-A672AD91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86" y="3238126"/>
                <a:ext cx="46621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122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335BB-3D88-44C8-9D89-EBEA1F4522F0}"/>
              </a:ext>
            </a:extLst>
          </p:cNvPr>
          <p:cNvSpPr txBox="1"/>
          <p:nvPr/>
        </p:nvSpPr>
        <p:spPr>
          <a:xfrm>
            <a:off x="373607" y="382657"/>
            <a:ext cx="81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/>
              <a:t>Recall the definition of state entropy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51417-B5ED-46AF-B36D-84FCF43D98FF}"/>
                  </a:ext>
                </a:extLst>
              </p:cNvPr>
              <p:cNvSpPr txBox="1"/>
              <p:nvPr/>
            </p:nvSpPr>
            <p:spPr>
              <a:xfrm>
                <a:off x="5184160" y="1190339"/>
                <a:ext cx="28339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51417-B5ED-46AF-B36D-84FCF43D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60" y="1190339"/>
                <a:ext cx="28339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FA7A802-D9A4-44FD-B817-51132EE5B3E8}"/>
              </a:ext>
            </a:extLst>
          </p:cNvPr>
          <p:cNvSpPr txBox="1"/>
          <p:nvPr/>
        </p:nvSpPr>
        <p:spPr>
          <a:xfrm>
            <a:off x="8334469" y="795462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of evolutions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67E8DD-05AC-49DD-8611-3B2D3D040334}"/>
              </a:ext>
            </a:extLst>
          </p:cNvPr>
          <p:cNvSpPr/>
          <p:nvPr/>
        </p:nvSpPr>
        <p:spPr>
          <a:xfrm>
            <a:off x="1095946" y="2345235"/>
            <a:ext cx="10242056" cy="789027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317119"/>
              <a:gd name="connsiteY0" fmla="*/ 791320 h 858475"/>
              <a:gd name="connsiteX1" fmla="*/ 2078780 w 10317119"/>
              <a:gd name="connsiteY1" fmla="*/ 337409 h 858475"/>
              <a:gd name="connsiteX2" fmla="*/ 5183793 w 10317119"/>
              <a:gd name="connsiteY2" fmla="*/ 15066 h 858475"/>
              <a:gd name="connsiteX3" fmla="*/ 8163816 w 10317119"/>
              <a:gd name="connsiteY3" fmla="*/ 830790 h 858475"/>
              <a:gd name="connsiteX4" fmla="*/ 10317119 w 10317119"/>
              <a:gd name="connsiteY4" fmla="*/ 482036 h 858475"/>
              <a:gd name="connsiteX0" fmla="*/ 0 w 10317119"/>
              <a:gd name="connsiteY0" fmla="*/ 779174 h 779174"/>
              <a:gd name="connsiteX1" fmla="*/ 2078780 w 10317119"/>
              <a:gd name="connsiteY1" fmla="*/ 325263 h 779174"/>
              <a:gd name="connsiteX2" fmla="*/ 5183793 w 10317119"/>
              <a:gd name="connsiteY2" fmla="*/ 2920 h 779174"/>
              <a:gd name="connsiteX3" fmla="*/ 8109225 w 10317119"/>
              <a:gd name="connsiteY3" fmla="*/ 511569 h 779174"/>
              <a:gd name="connsiteX4" fmla="*/ 10317119 w 10317119"/>
              <a:gd name="connsiteY4" fmla="*/ 469890 h 779174"/>
              <a:gd name="connsiteX0" fmla="*/ 0 w 10317119"/>
              <a:gd name="connsiteY0" fmla="*/ 778105 h 778105"/>
              <a:gd name="connsiteX1" fmla="*/ 2078780 w 10317119"/>
              <a:gd name="connsiteY1" fmla="*/ 324194 h 778105"/>
              <a:gd name="connsiteX2" fmla="*/ 5183793 w 10317119"/>
              <a:gd name="connsiteY2" fmla="*/ 1851 h 778105"/>
              <a:gd name="connsiteX3" fmla="*/ 10317119 w 10317119"/>
              <a:gd name="connsiteY3" fmla="*/ 468821 h 778105"/>
              <a:gd name="connsiteX0" fmla="*/ 0 w 10242056"/>
              <a:gd name="connsiteY0" fmla="*/ 809101 h 809101"/>
              <a:gd name="connsiteX1" fmla="*/ 2078780 w 10242056"/>
              <a:gd name="connsiteY1" fmla="*/ 355190 h 809101"/>
              <a:gd name="connsiteX2" fmla="*/ 5183793 w 10242056"/>
              <a:gd name="connsiteY2" fmla="*/ 32847 h 809101"/>
              <a:gd name="connsiteX3" fmla="*/ 10242056 w 10242056"/>
              <a:gd name="connsiteY3" fmla="*/ 76736 h 809101"/>
              <a:gd name="connsiteX0" fmla="*/ 0 w 10242056"/>
              <a:gd name="connsiteY0" fmla="*/ 789027 h 789027"/>
              <a:gd name="connsiteX1" fmla="*/ 2078780 w 10242056"/>
              <a:gd name="connsiteY1" fmla="*/ 335116 h 789027"/>
              <a:gd name="connsiteX2" fmla="*/ 5183793 w 10242056"/>
              <a:gd name="connsiteY2" fmla="*/ 12773 h 789027"/>
              <a:gd name="connsiteX3" fmla="*/ 10242056 w 10242056"/>
              <a:gd name="connsiteY3" fmla="*/ 56662 h 78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2056" h="789027">
                <a:moveTo>
                  <a:pt x="0" y="789027"/>
                </a:moveTo>
                <a:cubicBezTo>
                  <a:pt x="694571" y="789574"/>
                  <a:pt x="1214815" y="464492"/>
                  <a:pt x="2078780" y="335116"/>
                </a:cubicBezTo>
                <a:cubicBezTo>
                  <a:pt x="2942746" y="205740"/>
                  <a:pt x="3823247" y="59182"/>
                  <a:pt x="5183793" y="12773"/>
                </a:cubicBezTo>
                <a:cubicBezTo>
                  <a:pt x="6544339" y="-33636"/>
                  <a:pt x="9179437" y="61736"/>
                  <a:pt x="10242056" y="566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67B136-EE6B-46D3-86D6-F27DAE8D0504}"/>
              </a:ext>
            </a:extLst>
          </p:cNvPr>
          <p:cNvSpPr/>
          <p:nvPr/>
        </p:nvSpPr>
        <p:spPr>
          <a:xfrm>
            <a:off x="1187951" y="2330216"/>
            <a:ext cx="10161783" cy="363504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  <a:gd name="connsiteX0" fmla="*/ 0 w 10216375"/>
              <a:gd name="connsiteY0" fmla="*/ 289441 h 472783"/>
              <a:gd name="connsiteX1" fmla="*/ 1980197 w 10216375"/>
              <a:gd name="connsiteY1" fmla="*/ 347434 h 472783"/>
              <a:gd name="connsiteX2" fmla="*/ 5091788 w 10216375"/>
              <a:gd name="connsiteY2" fmla="*/ 11935 h 472783"/>
              <a:gd name="connsiteX3" fmla="*/ 8377119 w 10216375"/>
              <a:gd name="connsiteY3" fmla="*/ 112722 h 472783"/>
              <a:gd name="connsiteX4" fmla="*/ 10216375 w 10216375"/>
              <a:gd name="connsiteY4" fmla="*/ 472424 h 472783"/>
              <a:gd name="connsiteX0" fmla="*/ 0 w 10216375"/>
              <a:gd name="connsiteY0" fmla="*/ 277506 h 460848"/>
              <a:gd name="connsiteX1" fmla="*/ 1980197 w 10216375"/>
              <a:gd name="connsiteY1" fmla="*/ 335499 h 460848"/>
              <a:gd name="connsiteX2" fmla="*/ 5091788 w 10216375"/>
              <a:gd name="connsiteY2" fmla="*/ 0 h 460848"/>
              <a:gd name="connsiteX3" fmla="*/ 8377119 w 10216375"/>
              <a:gd name="connsiteY3" fmla="*/ 100787 h 460848"/>
              <a:gd name="connsiteX4" fmla="*/ 10216375 w 10216375"/>
              <a:gd name="connsiteY4" fmla="*/ 460489 h 460848"/>
              <a:gd name="connsiteX0" fmla="*/ 0 w 10216375"/>
              <a:gd name="connsiteY0" fmla="*/ 277506 h 460489"/>
              <a:gd name="connsiteX1" fmla="*/ 1980197 w 10216375"/>
              <a:gd name="connsiteY1" fmla="*/ 335499 h 460489"/>
              <a:gd name="connsiteX2" fmla="*/ 5091788 w 10216375"/>
              <a:gd name="connsiteY2" fmla="*/ 0 h 460489"/>
              <a:gd name="connsiteX3" fmla="*/ 10216375 w 10216375"/>
              <a:gd name="connsiteY3" fmla="*/ 460489 h 460489"/>
              <a:gd name="connsiteX0" fmla="*/ 0 w 10161783"/>
              <a:gd name="connsiteY0" fmla="*/ 292143 h 363504"/>
              <a:gd name="connsiteX1" fmla="*/ 1980197 w 10161783"/>
              <a:gd name="connsiteY1" fmla="*/ 350136 h 363504"/>
              <a:gd name="connsiteX2" fmla="*/ 5091788 w 10161783"/>
              <a:gd name="connsiteY2" fmla="*/ 14637 h 363504"/>
              <a:gd name="connsiteX3" fmla="*/ 10161783 w 10161783"/>
              <a:gd name="connsiteY3" fmla="*/ 65693 h 3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1783" h="363504">
                <a:moveTo>
                  <a:pt x="0" y="292143"/>
                </a:moveTo>
                <a:cubicBezTo>
                  <a:pt x="568485" y="309137"/>
                  <a:pt x="1131566" y="396387"/>
                  <a:pt x="1980197" y="350136"/>
                </a:cubicBezTo>
                <a:cubicBezTo>
                  <a:pt x="2828828" y="303885"/>
                  <a:pt x="3728190" y="62044"/>
                  <a:pt x="5091788" y="14637"/>
                </a:cubicBezTo>
                <a:cubicBezTo>
                  <a:pt x="6455386" y="-32770"/>
                  <a:pt x="8471785" y="48674"/>
                  <a:pt x="10161783" y="656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1ABA09-AC64-4598-AF61-11FAD1C9BD93}"/>
              </a:ext>
            </a:extLst>
          </p:cNvPr>
          <p:cNvSpPr/>
          <p:nvPr/>
        </p:nvSpPr>
        <p:spPr>
          <a:xfrm>
            <a:off x="6154750" y="2231822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A81D3-E6D8-4479-913A-8C149C549E2E}"/>
                  </a:ext>
                </a:extLst>
              </p:cNvPr>
              <p:cNvSpPr txBox="1"/>
              <p:nvPr/>
            </p:nvSpPr>
            <p:spPr>
              <a:xfrm>
                <a:off x="5881878" y="1937404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A81D3-E6D8-4479-913A-8C149C54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78" y="1937404"/>
                <a:ext cx="730585" cy="338554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89110F9-A983-4030-A3A9-02BC960453AC}"/>
              </a:ext>
            </a:extLst>
          </p:cNvPr>
          <p:cNvSpPr/>
          <p:nvPr/>
        </p:nvSpPr>
        <p:spPr>
          <a:xfrm>
            <a:off x="6239394" y="2318114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257292-B3E7-4CDE-8E94-98A93651570C}"/>
              </a:ext>
            </a:extLst>
          </p:cNvPr>
          <p:cNvSpPr/>
          <p:nvPr/>
        </p:nvSpPr>
        <p:spPr>
          <a:xfrm>
            <a:off x="1242542" y="2189744"/>
            <a:ext cx="10107192" cy="196631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  <a:gd name="connsiteX0" fmla="*/ 0 w 10216375"/>
              <a:gd name="connsiteY0" fmla="*/ 289441 h 472783"/>
              <a:gd name="connsiteX1" fmla="*/ 1980197 w 10216375"/>
              <a:gd name="connsiteY1" fmla="*/ 347434 h 472783"/>
              <a:gd name="connsiteX2" fmla="*/ 5091788 w 10216375"/>
              <a:gd name="connsiteY2" fmla="*/ 11935 h 472783"/>
              <a:gd name="connsiteX3" fmla="*/ 8377119 w 10216375"/>
              <a:gd name="connsiteY3" fmla="*/ 112722 h 472783"/>
              <a:gd name="connsiteX4" fmla="*/ 10216375 w 10216375"/>
              <a:gd name="connsiteY4" fmla="*/ 472424 h 472783"/>
              <a:gd name="connsiteX0" fmla="*/ 0 w 10216375"/>
              <a:gd name="connsiteY0" fmla="*/ 277506 h 460848"/>
              <a:gd name="connsiteX1" fmla="*/ 1980197 w 10216375"/>
              <a:gd name="connsiteY1" fmla="*/ 335499 h 460848"/>
              <a:gd name="connsiteX2" fmla="*/ 5091788 w 10216375"/>
              <a:gd name="connsiteY2" fmla="*/ 0 h 460848"/>
              <a:gd name="connsiteX3" fmla="*/ 8377119 w 10216375"/>
              <a:gd name="connsiteY3" fmla="*/ 100787 h 460848"/>
              <a:gd name="connsiteX4" fmla="*/ 10216375 w 10216375"/>
              <a:gd name="connsiteY4" fmla="*/ 460489 h 460848"/>
              <a:gd name="connsiteX0" fmla="*/ 0 w 10216375"/>
              <a:gd name="connsiteY0" fmla="*/ 277506 h 460489"/>
              <a:gd name="connsiteX1" fmla="*/ 1980197 w 10216375"/>
              <a:gd name="connsiteY1" fmla="*/ 335499 h 460489"/>
              <a:gd name="connsiteX2" fmla="*/ 5091788 w 10216375"/>
              <a:gd name="connsiteY2" fmla="*/ 0 h 460489"/>
              <a:gd name="connsiteX3" fmla="*/ 10216375 w 10216375"/>
              <a:gd name="connsiteY3" fmla="*/ 460489 h 460489"/>
              <a:gd name="connsiteX0" fmla="*/ 0 w 10161783"/>
              <a:gd name="connsiteY0" fmla="*/ 292143 h 363504"/>
              <a:gd name="connsiteX1" fmla="*/ 1980197 w 10161783"/>
              <a:gd name="connsiteY1" fmla="*/ 350136 h 363504"/>
              <a:gd name="connsiteX2" fmla="*/ 5091788 w 10161783"/>
              <a:gd name="connsiteY2" fmla="*/ 14637 h 363504"/>
              <a:gd name="connsiteX3" fmla="*/ 10161783 w 10161783"/>
              <a:gd name="connsiteY3" fmla="*/ 65693 h 363504"/>
              <a:gd name="connsiteX0" fmla="*/ 0 w 10161783"/>
              <a:gd name="connsiteY0" fmla="*/ 299255 h 300091"/>
              <a:gd name="connsiteX1" fmla="*/ 2048435 w 10161783"/>
              <a:gd name="connsiteY1" fmla="*/ 22878 h 300091"/>
              <a:gd name="connsiteX2" fmla="*/ 5091788 w 10161783"/>
              <a:gd name="connsiteY2" fmla="*/ 21749 h 300091"/>
              <a:gd name="connsiteX3" fmla="*/ 10161783 w 10161783"/>
              <a:gd name="connsiteY3" fmla="*/ 72805 h 300091"/>
              <a:gd name="connsiteX0" fmla="*/ 0 w 10107192"/>
              <a:gd name="connsiteY0" fmla="*/ 0 h 196631"/>
              <a:gd name="connsiteX1" fmla="*/ 1993844 w 10107192"/>
              <a:gd name="connsiteY1" fmla="*/ 146704 h 196631"/>
              <a:gd name="connsiteX2" fmla="*/ 5037197 w 10107192"/>
              <a:gd name="connsiteY2" fmla="*/ 145575 h 196631"/>
              <a:gd name="connsiteX3" fmla="*/ 10107192 w 10107192"/>
              <a:gd name="connsiteY3" fmla="*/ 196631 h 1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7192" h="196631">
                <a:moveTo>
                  <a:pt x="0" y="0"/>
                </a:moveTo>
                <a:cubicBezTo>
                  <a:pt x="568485" y="16994"/>
                  <a:pt x="1154311" y="122442"/>
                  <a:pt x="1993844" y="146704"/>
                </a:cubicBezTo>
                <a:cubicBezTo>
                  <a:pt x="2833377" y="170966"/>
                  <a:pt x="3684972" y="137254"/>
                  <a:pt x="5037197" y="145575"/>
                </a:cubicBezTo>
                <a:lnTo>
                  <a:pt x="10107192" y="1966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026442-AB1C-46B5-94FA-6A060DF6C93A}"/>
              </a:ext>
            </a:extLst>
          </p:cNvPr>
          <p:cNvCxnSpPr/>
          <p:nvPr/>
        </p:nvCxnSpPr>
        <p:spPr>
          <a:xfrm flipH="1">
            <a:off x="7124133" y="966927"/>
            <a:ext cx="1071350" cy="32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773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335BB-3D88-44C8-9D89-EBEA1F4522F0}"/>
              </a:ext>
            </a:extLst>
          </p:cNvPr>
          <p:cNvSpPr txBox="1"/>
          <p:nvPr/>
        </p:nvSpPr>
        <p:spPr>
          <a:xfrm>
            <a:off x="373607" y="382657"/>
            <a:ext cx="81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/>
              <a:t>Recall the definition of state entropy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51417-B5ED-46AF-B36D-84FCF43D98FF}"/>
                  </a:ext>
                </a:extLst>
              </p:cNvPr>
              <p:cNvSpPr txBox="1"/>
              <p:nvPr/>
            </p:nvSpPr>
            <p:spPr>
              <a:xfrm>
                <a:off x="5184160" y="1190339"/>
                <a:ext cx="28339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51417-B5ED-46AF-B36D-84FCF43D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60" y="1190339"/>
                <a:ext cx="28339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FA7A802-D9A4-44FD-B817-51132EE5B3E8}"/>
              </a:ext>
            </a:extLst>
          </p:cNvPr>
          <p:cNvSpPr txBox="1"/>
          <p:nvPr/>
        </p:nvSpPr>
        <p:spPr>
          <a:xfrm>
            <a:off x="8334469" y="795462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of evolutions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1ABA09-AC64-4598-AF61-11FAD1C9BD93}"/>
              </a:ext>
            </a:extLst>
          </p:cNvPr>
          <p:cNvSpPr/>
          <p:nvPr/>
        </p:nvSpPr>
        <p:spPr>
          <a:xfrm>
            <a:off x="6154750" y="2231822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A81D3-E6D8-4479-913A-8C149C549E2E}"/>
                  </a:ext>
                </a:extLst>
              </p:cNvPr>
              <p:cNvSpPr txBox="1"/>
              <p:nvPr/>
            </p:nvSpPr>
            <p:spPr>
              <a:xfrm>
                <a:off x="5881878" y="1937404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A81D3-E6D8-4479-913A-8C149C54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78" y="1937404"/>
                <a:ext cx="663964" cy="338554"/>
              </a:xfrm>
              <a:prstGeom prst="rect">
                <a:avLst/>
              </a:prstGeom>
              <a:blipFill>
                <a:blip r:embed="rId3"/>
                <a:stretch>
                  <a:fillRect t="-5455" r="-3670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89110F9-A983-4030-A3A9-02BC960453AC}"/>
              </a:ext>
            </a:extLst>
          </p:cNvPr>
          <p:cNvSpPr/>
          <p:nvPr/>
        </p:nvSpPr>
        <p:spPr>
          <a:xfrm>
            <a:off x="6239394" y="2318114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257292-B3E7-4CDE-8E94-98A93651570C}"/>
              </a:ext>
            </a:extLst>
          </p:cNvPr>
          <p:cNvSpPr/>
          <p:nvPr/>
        </p:nvSpPr>
        <p:spPr>
          <a:xfrm>
            <a:off x="1242542" y="2189744"/>
            <a:ext cx="10107192" cy="196631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  <a:gd name="connsiteX0" fmla="*/ 0 w 10216375"/>
              <a:gd name="connsiteY0" fmla="*/ 289441 h 472783"/>
              <a:gd name="connsiteX1" fmla="*/ 1980197 w 10216375"/>
              <a:gd name="connsiteY1" fmla="*/ 347434 h 472783"/>
              <a:gd name="connsiteX2" fmla="*/ 5091788 w 10216375"/>
              <a:gd name="connsiteY2" fmla="*/ 11935 h 472783"/>
              <a:gd name="connsiteX3" fmla="*/ 8377119 w 10216375"/>
              <a:gd name="connsiteY3" fmla="*/ 112722 h 472783"/>
              <a:gd name="connsiteX4" fmla="*/ 10216375 w 10216375"/>
              <a:gd name="connsiteY4" fmla="*/ 472424 h 472783"/>
              <a:gd name="connsiteX0" fmla="*/ 0 w 10216375"/>
              <a:gd name="connsiteY0" fmla="*/ 277506 h 460848"/>
              <a:gd name="connsiteX1" fmla="*/ 1980197 w 10216375"/>
              <a:gd name="connsiteY1" fmla="*/ 335499 h 460848"/>
              <a:gd name="connsiteX2" fmla="*/ 5091788 w 10216375"/>
              <a:gd name="connsiteY2" fmla="*/ 0 h 460848"/>
              <a:gd name="connsiteX3" fmla="*/ 8377119 w 10216375"/>
              <a:gd name="connsiteY3" fmla="*/ 100787 h 460848"/>
              <a:gd name="connsiteX4" fmla="*/ 10216375 w 10216375"/>
              <a:gd name="connsiteY4" fmla="*/ 460489 h 460848"/>
              <a:gd name="connsiteX0" fmla="*/ 0 w 10216375"/>
              <a:gd name="connsiteY0" fmla="*/ 277506 h 460489"/>
              <a:gd name="connsiteX1" fmla="*/ 1980197 w 10216375"/>
              <a:gd name="connsiteY1" fmla="*/ 335499 h 460489"/>
              <a:gd name="connsiteX2" fmla="*/ 5091788 w 10216375"/>
              <a:gd name="connsiteY2" fmla="*/ 0 h 460489"/>
              <a:gd name="connsiteX3" fmla="*/ 10216375 w 10216375"/>
              <a:gd name="connsiteY3" fmla="*/ 460489 h 460489"/>
              <a:gd name="connsiteX0" fmla="*/ 0 w 10161783"/>
              <a:gd name="connsiteY0" fmla="*/ 292143 h 363504"/>
              <a:gd name="connsiteX1" fmla="*/ 1980197 w 10161783"/>
              <a:gd name="connsiteY1" fmla="*/ 350136 h 363504"/>
              <a:gd name="connsiteX2" fmla="*/ 5091788 w 10161783"/>
              <a:gd name="connsiteY2" fmla="*/ 14637 h 363504"/>
              <a:gd name="connsiteX3" fmla="*/ 10161783 w 10161783"/>
              <a:gd name="connsiteY3" fmla="*/ 65693 h 363504"/>
              <a:gd name="connsiteX0" fmla="*/ 0 w 10161783"/>
              <a:gd name="connsiteY0" fmla="*/ 299255 h 300091"/>
              <a:gd name="connsiteX1" fmla="*/ 2048435 w 10161783"/>
              <a:gd name="connsiteY1" fmla="*/ 22878 h 300091"/>
              <a:gd name="connsiteX2" fmla="*/ 5091788 w 10161783"/>
              <a:gd name="connsiteY2" fmla="*/ 21749 h 300091"/>
              <a:gd name="connsiteX3" fmla="*/ 10161783 w 10161783"/>
              <a:gd name="connsiteY3" fmla="*/ 72805 h 300091"/>
              <a:gd name="connsiteX0" fmla="*/ 0 w 10107192"/>
              <a:gd name="connsiteY0" fmla="*/ 0 h 196631"/>
              <a:gd name="connsiteX1" fmla="*/ 1993844 w 10107192"/>
              <a:gd name="connsiteY1" fmla="*/ 146704 h 196631"/>
              <a:gd name="connsiteX2" fmla="*/ 5037197 w 10107192"/>
              <a:gd name="connsiteY2" fmla="*/ 145575 h 196631"/>
              <a:gd name="connsiteX3" fmla="*/ 10107192 w 10107192"/>
              <a:gd name="connsiteY3" fmla="*/ 196631 h 1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7192" h="196631">
                <a:moveTo>
                  <a:pt x="0" y="0"/>
                </a:moveTo>
                <a:cubicBezTo>
                  <a:pt x="568485" y="16994"/>
                  <a:pt x="1154311" y="122442"/>
                  <a:pt x="1993844" y="146704"/>
                </a:cubicBezTo>
                <a:cubicBezTo>
                  <a:pt x="2833377" y="170966"/>
                  <a:pt x="3684972" y="137254"/>
                  <a:pt x="5037197" y="145575"/>
                </a:cubicBezTo>
                <a:lnTo>
                  <a:pt x="10107192" y="1966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026442-AB1C-46B5-94FA-6A060DF6C93A}"/>
              </a:ext>
            </a:extLst>
          </p:cNvPr>
          <p:cNvCxnSpPr/>
          <p:nvPr/>
        </p:nvCxnSpPr>
        <p:spPr>
          <a:xfrm flipH="1">
            <a:off x="7124133" y="966927"/>
            <a:ext cx="1071350" cy="32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F07A19-054C-4568-8F99-9EF66DC3A943}"/>
                  </a:ext>
                </a:extLst>
              </p:cNvPr>
              <p:cNvSpPr txBox="1"/>
              <p:nvPr/>
            </p:nvSpPr>
            <p:spPr>
              <a:xfrm>
                <a:off x="1751605" y="3847974"/>
                <a:ext cx="28339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F07A19-054C-4568-8F99-9EF66DC3A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605" y="3847974"/>
                <a:ext cx="2833901" cy="646331"/>
              </a:xfrm>
              <a:prstGeom prst="rect">
                <a:avLst/>
              </a:prstGeom>
              <a:blipFill>
                <a:blip r:embed="rId4"/>
                <a:stretch>
                  <a:fillRect t="-14151" r="-903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8F951B3-0F37-41F2-B3F4-E36422398C7B}"/>
              </a:ext>
            </a:extLst>
          </p:cNvPr>
          <p:cNvSpPr txBox="1"/>
          <p:nvPr/>
        </p:nvSpPr>
        <p:spPr>
          <a:xfrm>
            <a:off x="3568038" y="2809972"/>
            <a:ext cx="81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dirty="0"/>
              <a:t>The least </a:t>
            </a:r>
            <a:r>
              <a:rPr lang="en-US" sz="2800" dirty="0"/>
              <a:t>we can have is a single evolution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C7445-6BFC-4733-87B5-90261DB58F83}"/>
              </a:ext>
            </a:extLst>
          </p:cNvPr>
          <p:cNvSpPr txBox="1"/>
          <p:nvPr/>
        </p:nvSpPr>
        <p:spPr>
          <a:xfrm>
            <a:off x="607324" y="4685922"/>
            <a:ext cx="8930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/>
              <a:t>State entropy is non-negative, bounded from below at zero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5AFCC-B3F3-4D2B-B502-8571FA1B0E5D}"/>
              </a:ext>
            </a:extLst>
          </p:cNvPr>
          <p:cNvSpPr txBox="1"/>
          <p:nvPr/>
        </p:nvSpPr>
        <p:spPr>
          <a:xfrm>
            <a:off x="6729204" y="3524809"/>
            <a:ext cx="502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case where the equilibrium can be reached from only one starting condition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84E40B-6A25-42A6-A576-18AD1003AEB8}"/>
              </a:ext>
            </a:extLst>
          </p:cNvPr>
          <p:cNvSpPr txBox="1"/>
          <p:nvPr/>
        </p:nvSpPr>
        <p:spPr>
          <a:xfrm>
            <a:off x="5333406" y="5538768"/>
            <a:ext cx="4397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recovers part of the</a:t>
            </a:r>
            <a:br>
              <a:rPr lang="en-US" sz="2800" dirty="0"/>
            </a:br>
            <a:r>
              <a:rPr lang="en-US" sz="2800" dirty="0"/>
              <a:t>third law of thermodynamics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9F882-FC31-4C00-87ED-905339E9CDEF}"/>
              </a:ext>
            </a:extLst>
          </p:cNvPr>
          <p:cNvSpPr txBox="1"/>
          <p:nvPr/>
        </p:nvSpPr>
        <p:spPr>
          <a:xfrm>
            <a:off x="859505" y="5616715"/>
            <a:ext cx="444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a pure ground state fits into the single evolution case</a:t>
            </a:r>
          </a:p>
        </p:txBody>
      </p:sp>
    </p:spTree>
    <p:extLst>
      <p:ext uri="{BB962C8B-B14F-4D97-AF65-F5344CB8AC3E}">
        <p14:creationId xmlns:p14="http://schemas.microsoft.com/office/powerpoint/2010/main" val="34176424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D335BB-3D88-44C8-9D89-EBEA1F4522F0}"/>
                  </a:ext>
                </a:extLst>
              </p:cNvPr>
              <p:cNvSpPr txBox="1"/>
              <p:nvPr/>
            </p:nvSpPr>
            <p:spPr>
              <a:xfrm>
                <a:off x="230306" y="353713"/>
                <a:ext cx="81835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Existence of equilibria forces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 to be concave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D335BB-3D88-44C8-9D89-EBEA1F45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6" y="353713"/>
                <a:ext cx="8183539" cy="523220"/>
              </a:xfrm>
              <a:prstGeom prst="rect">
                <a:avLst/>
              </a:prstGeom>
              <a:blipFill>
                <a:blip r:embed="rId2"/>
                <a:stretch>
                  <a:fillRect l="-156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4E3C6B-2637-46BB-A8FC-2214E8476B33}"/>
              </a:ext>
            </a:extLst>
          </p:cNvPr>
          <p:cNvCxnSpPr/>
          <p:nvPr/>
        </p:nvCxnSpPr>
        <p:spPr>
          <a:xfrm>
            <a:off x="7192373" y="3057100"/>
            <a:ext cx="4128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55C92F-46E6-4107-AA8E-D2A3D24A4284}"/>
                  </a:ext>
                </a:extLst>
              </p:cNvPr>
              <p:cNvSpPr txBox="1"/>
              <p:nvPr/>
            </p:nvSpPr>
            <p:spPr>
              <a:xfrm>
                <a:off x="11170695" y="3168852"/>
                <a:ext cx="40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55C92F-46E6-4107-AA8E-D2A3D24A4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695" y="3168852"/>
                <a:ext cx="400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B66566-02A4-452B-819B-4F127FCC01A0}"/>
              </a:ext>
            </a:extLst>
          </p:cNvPr>
          <p:cNvCxnSpPr/>
          <p:nvPr/>
        </p:nvCxnSpPr>
        <p:spPr>
          <a:xfrm flipV="1">
            <a:off x="7458498" y="1078175"/>
            <a:ext cx="0" cy="197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7EDB6-BD66-4712-8D9D-42D1E4338A36}"/>
                  </a:ext>
                </a:extLst>
              </p:cNvPr>
              <p:cNvSpPr txBox="1"/>
              <p:nvPr/>
            </p:nvSpPr>
            <p:spPr>
              <a:xfrm>
                <a:off x="7159952" y="1256761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47EDB6-BD66-4712-8D9D-42D1E43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952" y="1256761"/>
                <a:ext cx="36388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705767-3750-4C4D-BA65-CE49FAC8288A}"/>
                  </a:ext>
                </a:extLst>
              </p:cNvPr>
              <p:cNvSpPr txBox="1"/>
              <p:nvPr/>
            </p:nvSpPr>
            <p:spPr>
              <a:xfrm>
                <a:off x="230306" y="1485782"/>
                <a:ext cx="72281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 is non-negative, we have three cases:</a:t>
                </a:r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705767-3750-4C4D-BA65-CE49FAC82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6" y="1485782"/>
                <a:ext cx="7228193" cy="523220"/>
              </a:xfrm>
              <a:prstGeom prst="rect">
                <a:avLst/>
              </a:prstGeom>
              <a:blipFill>
                <a:blip r:embed="rId5"/>
                <a:stretch>
                  <a:fillRect l="-1771" t="-11628" r="-16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1B60C1-91F0-41D1-8222-5503E3D14CDC}"/>
              </a:ext>
            </a:extLst>
          </p:cNvPr>
          <p:cNvSpPr/>
          <p:nvPr/>
        </p:nvSpPr>
        <p:spPr>
          <a:xfrm>
            <a:off x="8666330" y="1177964"/>
            <a:ext cx="2504365" cy="1767385"/>
          </a:xfrm>
          <a:custGeom>
            <a:avLst/>
            <a:gdLst>
              <a:gd name="connsiteX0" fmla="*/ 0 w 2504365"/>
              <a:gd name="connsiteY0" fmla="*/ 1767385 h 1767385"/>
              <a:gd name="connsiteX1" fmla="*/ 948520 w 2504365"/>
              <a:gd name="connsiteY1" fmla="*/ 614149 h 1767385"/>
              <a:gd name="connsiteX2" fmla="*/ 2504365 w 2504365"/>
              <a:gd name="connsiteY2" fmla="*/ 0 h 1767385"/>
              <a:gd name="connsiteX0" fmla="*/ 0 w 2504365"/>
              <a:gd name="connsiteY0" fmla="*/ 1767385 h 1767385"/>
              <a:gd name="connsiteX1" fmla="*/ 948520 w 2504365"/>
              <a:gd name="connsiteY1" fmla="*/ 614149 h 1767385"/>
              <a:gd name="connsiteX2" fmla="*/ 2504365 w 2504365"/>
              <a:gd name="connsiteY2" fmla="*/ 0 h 1767385"/>
              <a:gd name="connsiteX0" fmla="*/ 0 w 2504365"/>
              <a:gd name="connsiteY0" fmla="*/ 1767385 h 1767385"/>
              <a:gd name="connsiteX1" fmla="*/ 948520 w 2504365"/>
              <a:gd name="connsiteY1" fmla="*/ 614149 h 1767385"/>
              <a:gd name="connsiteX2" fmla="*/ 2504365 w 2504365"/>
              <a:gd name="connsiteY2" fmla="*/ 0 h 1767385"/>
              <a:gd name="connsiteX0" fmla="*/ 0 w 2504365"/>
              <a:gd name="connsiteY0" fmla="*/ 1767385 h 1767385"/>
              <a:gd name="connsiteX1" fmla="*/ 948520 w 2504365"/>
              <a:gd name="connsiteY1" fmla="*/ 614149 h 1767385"/>
              <a:gd name="connsiteX2" fmla="*/ 2504365 w 2504365"/>
              <a:gd name="connsiteY2" fmla="*/ 0 h 176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4365" h="1767385">
                <a:moveTo>
                  <a:pt x="0" y="1767385"/>
                </a:moveTo>
                <a:cubicBezTo>
                  <a:pt x="217796" y="1338049"/>
                  <a:pt x="531126" y="908713"/>
                  <a:pt x="948520" y="614149"/>
                </a:cubicBezTo>
                <a:cubicBezTo>
                  <a:pt x="1365914" y="319585"/>
                  <a:pt x="2044890" y="92123"/>
                  <a:pt x="25043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1D61B30-CE7A-42CF-AC81-3DFFDAF4E6BC}"/>
              </a:ext>
            </a:extLst>
          </p:cNvPr>
          <p:cNvSpPr/>
          <p:nvPr/>
        </p:nvSpPr>
        <p:spPr>
          <a:xfrm>
            <a:off x="7171898" y="1166885"/>
            <a:ext cx="2627195" cy="1808328"/>
          </a:xfrm>
          <a:custGeom>
            <a:avLst/>
            <a:gdLst>
              <a:gd name="connsiteX0" fmla="*/ 0 w 2634018"/>
              <a:gd name="connsiteY0" fmla="*/ 27670 h 1685873"/>
              <a:gd name="connsiteX1" fmla="*/ 1665026 w 2634018"/>
              <a:gd name="connsiteY1" fmla="*/ 225562 h 1685873"/>
              <a:gd name="connsiteX2" fmla="*/ 2634018 w 2634018"/>
              <a:gd name="connsiteY2" fmla="*/ 1685873 h 1685873"/>
              <a:gd name="connsiteX0" fmla="*/ 0 w 2627195"/>
              <a:gd name="connsiteY0" fmla="*/ 7657 h 1815985"/>
              <a:gd name="connsiteX1" fmla="*/ 1658203 w 2627195"/>
              <a:gd name="connsiteY1" fmla="*/ 355674 h 1815985"/>
              <a:gd name="connsiteX2" fmla="*/ 2627195 w 2627195"/>
              <a:gd name="connsiteY2" fmla="*/ 1815985 h 1815985"/>
              <a:gd name="connsiteX0" fmla="*/ 0 w 2627195"/>
              <a:gd name="connsiteY0" fmla="*/ 0 h 1808328"/>
              <a:gd name="connsiteX1" fmla="*/ 1658203 w 2627195"/>
              <a:gd name="connsiteY1" fmla="*/ 348017 h 1808328"/>
              <a:gd name="connsiteX2" fmla="*/ 2627195 w 2627195"/>
              <a:gd name="connsiteY2" fmla="*/ 1808328 h 1808328"/>
              <a:gd name="connsiteX0" fmla="*/ 0 w 2627195"/>
              <a:gd name="connsiteY0" fmla="*/ 0 h 1808328"/>
              <a:gd name="connsiteX1" fmla="*/ 1610436 w 2627195"/>
              <a:gd name="connsiteY1" fmla="*/ 382137 h 1808328"/>
              <a:gd name="connsiteX2" fmla="*/ 2627195 w 2627195"/>
              <a:gd name="connsiteY2" fmla="*/ 1808328 h 1808328"/>
              <a:gd name="connsiteX0" fmla="*/ 0 w 2627195"/>
              <a:gd name="connsiteY0" fmla="*/ 0 h 1808328"/>
              <a:gd name="connsiteX1" fmla="*/ 1610436 w 2627195"/>
              <a:gd name="connsiteY1" fmla="*/ 382137 h 1808328"/>
              <a:gd name="connsiteX2" fmla="*/ 2627195 w 2627195"/>
              <a:gd name="connsiteY2" fmla="*/ 1808328 h 18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7195" h="1808328">
                <a:moveTo>
                  <a:pt x="0" y="0"/>
                </a:moveTo>
                <a:cubicBezTo>
                  <a:pt x="613011" y="15353"/>
                  <a:pt x="1171433" y="105770"/>
                  <a:pt x="1610436" y="382137"/>
                </a:cubicBezTo>
                <a:cubicBezTo>
                  <a:pt x="2049439" y="658504"/>
                  <a:pt x="2520288" y="1489880"/>
                  <a:pt x="2627195" y="18083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A625E11-B17E-425F-B688-D5BEC9805327}"/>
              </a:ext>
            </a:extLst>
          </p:cNvPr>
          <p:cNvSpPr/>
          <p:nvPr/>
        </p:nvSpPr>
        <p:spPr>
          <a:xfrm>
            <a:off x="7888406" y="1746790"/>
            <a:ext cx="2852382" cy="1105592"/>
          </a:xfrm>
          <a:custGeom>
            <a:avLst/>
            <a:gdLst>
              <a:gd name="connsiteX0" fmla="*/ 0 w 2852382"/>
              <a:gd name="connsiteY0" fmla="*/ 1115021 h 1115021"/>
              <a:gd name="connsiteX1" fmla="*/ 1433015 w 2852382"/>
              <a:gd name="connsiteY1" fmla="*/ 9552 h 1115021"/>
              <a:gd name="connsiteX2" fmla="*/ 2852382 w 2852382"/>
              <a:gd name="connsiteY2" fmla="*/ 671469 h 1115021"/>
              <a:gd name="connsiteX0" fmla="*/ 0 w 2852382"/>
              <a:gd name="connsiteY0" fmla="*/ 1115021 h 1115021"/>
              <a:gd name="connsiteX1" fmla="*/ 1433015 w 2852382"/>
              <a:gd name="connsiteY1" fmla="*/ 9552 h 1115021"/>
              <a:gd name="connsiteX2" fmla="*/ 2852382 w 2852382"/>
              <a:gd name="connsiteY2" fmla="*/ 671469 h 1115021"/>
              <a:gd name="connsiteX0" fmla="*/ 0 w 2852382"/>
              <a:gd name="connsiteY0" fmla="*/ 1105549 h 1105549"/>
              <a:gd name="connsiteX1" fmla="*/ 1433015 w 2852382"/>
              <a:gd name="connsiteY1" fmla="*/ 80 h 1105549"/>
              <a:gd name="connsiteX2" fmla="*/ 2852382 w 2852382"/>
              <a:gd name="connsiteY2" fmla="*/ 661997 h 1105549"/>
              <a:gd name="connsiteX0" fmla="*/ 0 w 2852382"/>
              <a:gd name="connsiteY0" fmla="*/ 1105549 h 1105549"/>
              <a:gd name="connsiteX1" fmla="*/ 1433015 w 2852382"/>
              <a:gd name="connsiteY1" fmla="*/ 80 h 1105549"/>
              <a:gd name="connsiteX2" fmla="*/ 2852382 w 2852382"/>
              <a:gd name="connsiteY2" fmla="*/ 661997 h 1105549"/>
              <a:gd name="connsiteX0" fmla="*/ 0 w 2852382"/>
              <a:gd name="connsiteY0" fmla="*/ 1105592 h 1105592"/>
              <a:gd name="connsiteX1" fmla="*/ 1433015 w 2852382"/>
              <a:gd name="connsiteY1" fmla="*/ 123 h 1105592"/>
              <a:gd name="connsiteX2" fmla="*/ 2852382 w 2852382"/>
              <a:gd name="connsiteY2" fmla="*/ 662040 h 11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382" h="1105592">
                <a:moveTo>
                  <a:pt x="0" y="1105592"/>
                </a:moveTo>
                <a:cubicBezTo>
                  <a:pt x="315036" y="562525"/>
                  <a:pt x="889379" y="5809"/>
                  <a:pt x="1433015" y="123"/>
                </a:cubicBezTo>
                <a:cubicBezTo>
                  <a:pt x="1976651" y="-5563"/>
                  <a:pt x="2448636" y="184937"/>
                  <a:pt x="2852382" y="6620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D2054D-B4EE-4B07-AA39-F3F31BC7D140}"/>
              </a:ext>
            </a:extLst>
          </p:cNvPr>
          <p:cNvSpPr txBox="1"/>
          <p:nvPr/>
        </p:nvSpPr>
        <p:spPr>
          <a:xfrm>
            <a:off x="510765" y="2327899"/>
            <a:ext cx="6511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 No maximum energy, entropy monotonically increasing</a:t>
            </a:r>
            <a:br>
              <a:rPr lang="en-US" dirty="0"/>
            </a:br>
            <a:r>
              <a:rPr lang="en-US" dirty="0"/>
              <a:t>b) No minimum energy, entropy monotonically decreasing</a:t>
            </a:r>
          </a:p>
          <a:p>
            <a:r>
              <a:rPr lang="en-US" dirty="0"/>
              <a:t>c) Minimum and maximum energy, entropy minimum at either edge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7E461-8CB4-4889-A552-0DA6FDC96B8D}"/>
              </a:ext>
            </a:extLst>
          </p:cNvPr>
          <p:cNvSpPr txBox="1"/>
          <p:nvPr/>
        </p:nvSpPr>
        <p:spPr>
          <a:xfrm>
            <a:off x="230305" y="3692170"/>
            <a:ext cx="722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/>
              <a:t>The first 2 cases can’t both exist: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4E9A7C-0D80-425F-9A31-71CC55789CD8}"/>
                  </a:ext>
                </a:extLst>
              </p:cNvPr>
              <p:cNvSpPr txBox="1"/>
              <p:nvPr/>
            </p:nvSpPr>
            <p:spPr>
              <a:xfrm>
                <a:off x="10480007" y="98221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4E9A7C-0D80-425F-9A31-71CC55789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007" y="982219"/>
                <a:ext cx="3714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0EB8ED-070E-4A53-9B99-5436E85E17B1}"/>
                  </a:ext>
                </a:extLst>
              </p:cNvPr>
              <p:cNvSpPr txBox="1"/>
              <p:nvPr/>
            </p:nvSpPr>
            <p:spPr>
              <a:xfrm>
                <a:off x="10425129" y="230314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0EB8ED-070E-4A53-9B99-5436E85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129" y="2303145"/>
                <a:ext cx="3506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7A4370-FAF2-49F1-BCCF-EAD2CD0D53A4}"/>
                  </a:ext>
                </a:extLst>
              </p:cNvPr>
              <p:cNvSpPr txBox="1"/>
              <p:nvPr/>
            </p:nvSpPr>
            <p:spPr>
              <a:xfrm>
                <a:off x="8003436" y="937864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7A4370-FAF2-49F1-BCCF-EAD2CD0D5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436" y="937864"/>
                <a:ext cx="3676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1EF551B-0ABD-445A-ABC8-4AD38B6E3C34}"/>
              </a:ext>
            </a:extLst>
          </p:cNvPr>
          <p:cNvSpPr txBox="1"/>
          <p:nvPr/>
        </p:nvSpPr>
        <p:spPr>
          <a:xfrm>
            <a:off x="5337155" y="3370452"/>
            <a:ext cx="615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combined two systems, one strictly monotonically increasing with another strictly monotonically decreasing, maximization of entropy would happen at infinity: we have no equilibrium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5AC857-E99E-45DD-8654-27A47F8375D8}"/>
              </a:ext>
            </a:extLst>
          </p:cNvPr>
          <p:cNvSpPr txBox="1"/>
          <p:nvPr/>
        </p:nvSpPr>
        <p:spPr>
          <a:xfrm>
            <a:off x="230305" y="4628672"/>
            <a:ext cx="11506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/>
              <a:t>By convention, </a:t>
            </a:r>
            <a:r>
              <a:rPr lang="en-US" sz="2800" dirty="0"/>
              <a:t>we say energy is bounded from below.</a:t>
            </a:r>
            <a:br>
              <a:rPr lang="en-US" sz="2800" dirty="0"/>
            </a:br>
            <a:r>
              <a:rPr lang="en-US" sz="2800" dirty="0"/>
              <a:t>Minimum entropy is reached at the lowest energy state.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EF0E5-2C1B-4EBB-A625-52556F8DBE98}"/>
              </a:ext>
            </a:extLst>
          </p:cNvPr>
          <p:cNvSpPr txBox="1"/>
          <p:nvPr/>
        </p:nvSpPr>
        <p:spPr>
          <a:xfrm>
            <a:off x="257222" y="5648282"/>
            <a:ext cx="5380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recovers the remaining part of the third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1196407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335BB-3D88-44C8-9D89-EBEA1F4522F0}"/>
              </a:ext>
            </a:extLst>
          </p:cNvPr>
          <p:cNvSpPr txBox="1"/>
          <p:nvPr/>
        </p:nvSpPr>
        <p:spPr>
          <a:xfrm>
            <a:off x="373607" y="382657"/>
            <a:ext cx="81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Other argument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9F882-FC31-4C00-87ED-905339E9CDEF}"/>
              </a:ext>
            </a:extLst>
          </p:cNvPr>
          <p:cNvSpPr txBox="1"/>
          <p:nvPr/>
        </p:nvSpPr>
        <p:spPr>
          <a:xfrm>
            <a:off x="5147420" y="4324927"/>
            <a:ext cx="444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possible evolution for null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11467-D7CC-97C5-CD2D-D9862CCAD2D5}"/>
              </a:ext>
            </a:extLst>
          </p:cNvPr>
          <p:cNvSpPr txBox="1"/>
          <p:nvPr/>
        </p:nvSpPr>
        <p:spPr>
          <a:xfrm>
            <a:off x="730160" y="985286"/>
            <a:ext cx="1073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Entropy is additive for independent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8A765-3EDA-28ED-192F-45292903CD80}"/>
                  </a:ext>
                </a:extLst>
              </p:cNvPr>
              <p:cNvSpPr txBox="1"/>
              <p:nvPr/>
            </p:nvSpPr>
            <p:spPr>
              <a:xfrm>
                <a:off x="730160" y="1682185"/>
                <a:ext cx="10731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8A765-3EDA-28ED-192F-45292903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0" y="1682185"/>
                <a:ext cx="1073168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248A80-84F1-0B7D-35AF-9ACEA69F9AB5}"/>
                  </a:ext>
                </a:extLst>
              </p:cNvPr>
              <p:cNvSpPr txBox="1"/>
              <p:nvPr/>
            </p:nvSpPr>
            <p:spPr>
              <a:xfrm>
                <a:off x="730160" y="2457245"/>
                <a:ext cx="1073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Null state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US" sz="3200" dirty="0"/>
                  <a:t>: the system is missing/has zero particles</a:t>
                </a:r>
              </a:p>
              <a:p>
                <a:r>
                  <a:rPr lang="en-US" sz="3200" dirty="0"/>
                  <a:t>Acts as a “zero” under system composition: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∪∅=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248A80-84F1-0B7D-35AF-9ACEA69F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0" y="2457245"/>
                <a:ext cx="10731680" cy="1077218"/>
              </a:xfrm>
              <a:prstGeom prst="rect">
                <a:avLst/>
              </a:prstGeom>
              <a:blipFill>
                <a:blip r:embed="rId3"/>
                <a:stretch>
                  <a:fillRect l="-1477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77EA72-62E4-EE7A-C0A3-AA32E5A2208F}"/>
                  </a:ext>
                </a:extLst>
              </p:cNvPr>
              <p:cNvSpPr txBox="1"/>
              <p:nvPr/>
            </p:nvSpPr>
            <p:spPr>
              <a:xfrm>
                <a:off x="730160" y="3636330"/>
                <a:ext cx="10731680" cy="65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77EA72-62E4-EE7A-C0A3-AA32E5A22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0" y="3636330"/>
                <a:ext cx="10731680" cy="654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FA5217F-E8DE-257D-334F-A70E3440A6C4}"/>
              </a:ext>
            </a:extLst>
          </p:cNvPr>
          <p:cNvSpPr txBox="1"/>
          <p:nvPr/>
        </p:nvSpPr>
        <p:spPr>
          <a:xfrm>
            <a:off x="532523" y="4852059"/>
            <a:ext cx="835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No state can describe a system more accurately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than stating the system is not there in the first place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07FADB-3453-09DE-156C-1DA7DA523EE7}"/>
              </a:ext>
            </a:extLst>
          </p:cNvPr>
          <p:cNvCxnSpPr>
            <a:cxnSpLocks/>
          </p:cNvCxnSpPr>
          <p:nvPr/>
        </p:nvCxnSpPr>
        <p:spPr>
          <a:xfrm flipV="1">
            <a:off x="2237173" y="5872714"/>
            <a:ext cx="408373" cy="261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761F70-B8EF-011A-E671-EAE0233AC6E6}"/>
              </a:ext>
            </a:extLst>
          </p:cNvPr>
          <p:cNvSpPr txBox="1"/>
          <p:nvPr/>
        </p:nvSpPr>
        <p:spPr>
          <a:xfrm>
            <a:off x="373607" y="6201018"/>
            <a:ext cx="319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Principle of maximal 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E1D016-44B1-CA74-D1B8-75B5EED44466}"/>
              </a:ext>
            </a:extLst>
          </p:cNvPr>
          <p:cNvSpPr txBox="1"/>
          <p:nvPr/>
        </p:nvSpPr>
        <p:spPr>
          <a:xfrm>
            <a:off x="4285351" y="6201018"/>
            <a:ext cx="26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to the third law</a:t>
            </a:r>
          </a:p>
        </p:txBody>
      </p:sp>
    </p:spTree>
    <p:extLst>
      <p:ext uri="{BB962C8B-B14F-4D97-AF65-F5344CB8AC3E}">
        <p14:creationId xmlns:p14="http://schemas.microsoft.com/office/powerpoint/2010/main" val="3500322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BB88-1C9A-4C75-BC9B-136680C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F53C0-C7EB-4585-AFA9-9D84B342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Thermodynamics recovered as describing equilibria of systems and parts</a:t>
            </a:r>
          </a:p>
          <a:p>
            <a:pPr lvl="1"/>
            <a:r>
              <a:rPr lang="en-US" dirty="0"/>
              <a:t>The notion of process entropy maps to thermodynamic entropy in a very natural way</a:t>
            </a:r>
          </a:p>
          <a:p>
            <a:pPr lvl="1"/>
            <a:r>
              <a:rPr lang="en-US" dirty="0"/>
              <a:t>The notion of thermodynamic equilibrium as an equilibrium at all scales is already something people discuss (citation needed)</a:t>
            </a:r>
          </a:p>
          <a:p>
            <a:r>
              <a:rPr lang="en-US" dirty="0"/>
              <a:t>Again: we have not mentioned uncertainty, disorder, statistical distributions, information, lack of information, …</a:t>
            </a:r>
          </a:p>
          <a:p>
            <a:r>
              <a:rPr lang="en-US" dirty="0"/>
              <a:t>Again: we have not discussed what type of state or system we have (classical, quantum, biological, economic, …)</a:t>
            </a:r>
          </a:p>
          <a:p>
            <a:r>
              <a:rPr lang="en-US" dirty="0"/>
              <a:t>TODO:</a:t>
            </a:r>
          </a:p>
          <a:p>
            <a:pPr lvl="1"/>
            <a:r>
              <a:rPr lang="en-US" dirty="0"/>
              <a:t>Actually write down the whole theory</a:t>
            </a:r>
          </a:p>
        </p:txBody>
      </p:sp>
    </p:spTree>
    <p:extLst>
      <p:ext uri="{BB962C8B-B14F-4D97-AF65-F5344CB8AC3E}">
        <p14:creationId xmlns:p14="http://schemas.microsoft.com/office/powerpoint/2010/main" val="3900133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D033-AEDC-CE2D-D09B-A67B0699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 to quantum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FCBEB-7966-B86D-F604-09B32256C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4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77569A-9118-EBA1-900E-A4229DE128D7}"/>
              </a:ext>
            </a:extLst>
          </p:cNvPr>
          <p:cNvCxnSpPr>
            <a:cxnSpLocks/>
          </p:cNvCxnSpPr>
          <p:nvPr/>
        </p:nvCxnSpPr>
        <p:spPr>
          <a:xfrm flipV="1">
            <a:off x="291379" y="468719"/>
            <a:ext cx="0" cy="591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5">
            <a:extLst>
              <a:ext uri="{FF2B5EF4-FFF2-40B4-BE49-F238E27FC236}">
                <a16:creationId xmlns:a16="http://schemas.microsoft.com/office/drawing/2014/main" id="{55D659AA-24BB-53C3-FBF1-85D454319553}"/>
              </a:ext>
            </a:extLst>
          </p:cNvPr>
          <p:cNvSpPr/>
          <p:nvPr/>
        </p:nvSpPr>
        <p:spPr>
          <a:xfrm>
            <a:off x="388751" y="-72540"/>
            <a:ext cx="2308859" cy="7216139"/>
          </a:xfrm>
          <a:custGeom>
            <a:avLst/>
            <a:gdLst>
              <a:gd name="connsiteX0" fmla="*/ 0 w 1295399"/>
              <a:gd name="connsiteY0" fmla="*/ 0 h 7216139"/>
              <a:gd name="connsiteX1" fmla="*/ 1295399 w 1295399"/>
              <a:gd name="connsiteY1" fmla="*/ 0 h 7216139"/>
              <a:gd name="connsiteX2" fmla="*/ 1295399 w 1295399"/>
              <a:gd name="connsiteY2" fmla="*/ 7216139 h 7216139"/>
              <a:gd name="connsiteX3" fmla="*/ 0 w 1295399"/>
              <a:gd name="connsiteY3" fmla="*/ 7216139 h 7216139"/>
              <a:gd name="connsiteX4" fmla="*/ 0 w 1295399"/>
              <a:gd name="connsiteY4" fmla="*/ 0 h 7216139"/>
              <a:gd name="connsiteX0" fmla="*/ 1013460 w 2308859"/>
              <a:gd name="connsiteY0" fmla="*/ 0 h 7216139"/>
              <a:gd name="connsiteX1" fmla="*/ 2308859 w 2308859"/>
              <a:gd name="connsiteY1" fmla="*/ 0 h 7216139"/>
              <a:gd name="connsiteX2" fmla="*/ 2308859 w 2308859"/>
              <a:gd name="connsiteY2" fmla="*/ 7216139 h 7216139"/>
              <a:gd name="connsiteX3" fmla="*/ 0 w 2308859"/>
              <a:gd name="connsiteY3" fmla="*/ 7216139 h 7216139"/>
              <a:gd name="connsiteX4" fmla="*/ 1013460 w 2308859"/>
              <a:gd name="connsiteY4" fmla="*/ 0 h 7216139"/>
              <a:gd name="connsiteX0" fmla="*/ 1013460 w 2308859"/>
              <a:gd name="connsiteY0" fmla="*/ 0 h 7216139"/>
              <a:gd name="connsiteX1" fmla="*/ 2308859 w 2308859"/>
              <a:gd name="connsiteY1" fmla="*/ 0 h 7216139"/>
              <a:gd name="connsiteX2" fmla="*/ 2308859 w 2308859"/>
              <a:gd name="connsiteY2" fmla="*/ 7216139 h 7216139"/>
              <a:gd name="connsiteX3" fmla="*/ 0 w 2308859"/>
              <a:gd name="connsiteY3" fmla="*/ 7216139 h 7216139"/>
              <a:gd name="connsiteX4" fmla="*/ 1013460 w 2308859"/>
              <a:gd name="connsiteY4" fmla="*/ 0 h 7216139"/>
              <a:gd name="connsiteX0" fmla="*/ 1013460 w 2308859"/>
              <a:gd name="connsiteY0" fmla="*/ 0 h 7216139"/>
              <a:gd name="connsiteX1" fmla="*/ 2308859 w 2308859"/>
              <a:gd name="connsiteY1" fmla="*/ 0 h 7216139"/>
              <a:gd name="connsiteX2" fmla="*/ 2308859 w 2308859"/>
              <a:gd name="connsiteY2" fmla="*/ 7216139 h 7216139"/>
              <a:gd name="connsiteX3" fmla="*/ 0 w 2308859"/>
              <a:gd name="connsiteY3" fmla="*/ 7216139 h 7216139"/>
              <a:gd name="connsiteX4" fmla="*/ 1013460 w 2308859"/>
              <a:gd name="connsiteY4" fmla="*/ 0 h 72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859" h="7216139">
                <a:moveTo>
                  <a:pt x="1013460" y="0"/>
                </a:moveTo>
                <a:lnTo>
                  <a:pt x="2308859" y="0"/>
                </a:lnTo>
                <a:lnTo>
                  <a:pt x="2308859" y="7216139"/>
                </a:lnTo>
                <a:lnTo>
                  <a:pt x="0" y="7216139"/>
                </a:lnTo>
                <a:cubicBezTo>
                  <a:pt x="25400" y="4825999"/>
                  <a:pt x="287020" y="1772920"/>
                  <a:pt x="101346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2226F4-B2F0-63A8-65AF-A3D781AEE859}"/>
                  </a:ext>
                </a:extLst>
              </p:cNvPr>
              <p:cNvSpPr txBox="1"/>
              <p:nvPr/>
            </p:nvSpPr>
            <p:spPr>
              <a:xfrm>
                <a:off x="177219" y="106829"/>
                <a:ext cx="656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2226F4-B2F0-63A8-65AF-A3D781AEE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" y="106829"/>
                <a:ext cx="65684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132634-5D43-7E80-F333-636EADD67BB0}"/>
                  </a:ext>
                </a:extLst>
              </p:cNvPr>
              <p:cNvSpPr txBox="1"/>
              <p:nvPr/>
            </p:nvSpPr>
            <p:spPr>
              <a:xfrm>
                <a:off x="-67981" y="359291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132634-5D43-7E80-F333-636EADD6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981" y="3592918"/>
                <a:ext cx="3658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6613B1-A88F-FC79-A32B-7D41F2366636}"/>
              </a:ext>
            </a:extLst>
          </p:cNvPr>
          <p:cNvCxnSpPr>
            <a:cxnSpLocks/>
          </p:cNvCxnSpPr>
          <p:nvPr/>
        </p:nvCxnSpPr>
        <p:spPr>
          <a:xfrm>
            <a:off x="291379" y="3791039"/>
            <a:ext cx="2208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06FFE4-224E-1C09-A015-6894E3D6DADD}"/>
                  </a:ext>
                </a:extLst>
              </p:cNvPr>
              <p:cNvSpPr txBox="1"/>
              <p:nvPr/>
            </p:nvSpPr>
            <p:spPr>
              <a:xfrm>
                <a:off x="1989275" y="3367287"/>
                <a:ext cx="70833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06FFE4-224E-1C09-A015-6894E3D6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75" y="3367287"/>
                <a:ext cx="708335" cy="390748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D4099D-C7AB-AD5C-01B5-DA694FC1AB93}"/>
              </a:ext>
            </a:extLst>
          </p:cNvPr>
          <p:cNvSpPr/>
          <p:nvPr/>
        </p:nvSpPr>
        <p:spPr>
          <a:xfrm rot="18900000">
            <a:off x="-402332" y="3593353"/>
            <a:ext cx="3851697" cy="3485820"/>
          </a:xfrm>
          <a:custGeom>
            <a:avLst/>
            <a:gdLst>
              <a:gd name="connsiteX0" fmla="*/ 2374540 w 3851697"/>
              <a:gd name="connsiteY0" fmla="*/ 2974543 h 3485820"/>
              <a:gd name="connsiteX1" fmla="*/ 1863264 w 3851697"/>
              <a:gd name="connsiteY1" fmla="*/ 3485820 h 3485820"/>
              <a:gd name="connsiteX2" fmla="*/ 1502793 w 3851697"/>
              <a:gd name="connsiteY2" fmla="*/ 3485820 h 3485820"/>
              <a:gd name="connsiteX3" fmla="*/ 991516 w 3851697"/>
              <a:gd name="connsiteY3" fmla="*/ 2974543 h 3485820"/>
              <a:gd name="connsiteX4" fmla="*/ 3366056 w 3851697"/>
              <a:gd name="connsiteY4" fmla="*/ 1983027 h 3485820"/>
              <a:gd name="connsiteX5" fmla="*/ 2854779 w 3851697"/>
              <a:gd name="connsiteY5" fmla="*/ 2494304 h 3485820"/>
              <a:gd name="connsiteX6" fmla="*/ 511277 w 3851697"/>
              <a:gd name="connsiteY6" fmla="*/ 2494304 h 3485820"/>
              <a:gd name="connsiteX7" fmla="*/ 0 w 3851697"/>
              <a:gd name="connsiteY7" fmla="*/ 1983027 h 3485820"/>
              <a:gd name="connsiteX8" fmla="*/ 3345825 w 3851697"/>
              <a:gd name="connsiteY8" fmla="*/ 991514 h 3485820"/>
              <a:gd name="connsiteX9" fmla="*/ 3851697 w 3851697"/>
              <a:gd name="connsiteY9" fmla="*/ 1497386 h 3485820"/>
              <a:gd name="connsiteX10" fmla="*/ 3846293 w 3851697"/>
              <a:gd name="connsiteY10" fmla="*/ 1502790 h 3485820"/>
              <a:gd name="connsiteX11" fmla="*/ 453173 w 3851697"/>
              <a:gd name="connsiteY11" fmla="*/ 1502791 h 3485820"/>
              <a:gd name="connsiteX12" fmla="*/ 964450 w 3851697"/>
              <a:gd name="connsiteY12" fmla="*/ 991514 h 3485820"/>
              <a:gd name="connsiteX13" fmla="*/ 2354311 w 3851697"/>
              <a:gd name="connsiteY13" fmla="*/ 0 h 3485820"/>
              <a:gd name="connsiteX14" fmla="*/ 2865588 w 3851697"/>
              <a:gd name="connsiteY14" fmla="*/ 511277 h 3485820"/>
              <a:gd name="connsiteX15" fmla="*/ 1444687 w 3851697"/>
              <a:gd name="connsiteY15" fmla="*/ 511277 h 3485820"/>
              <a:gd name="connsiteX16" fmla="*/ 1955963 w 3851697"/>
              <a:gd name="connsiteY16" fmla="*/ 0 h 348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1697" h="3485820">
                <a:moveTo>
                  <a:pt x="2374540" y="2974543"/>
                </a:moveTo>
                <a:lnTo>
                  <a:pt x="1863264" y="3485820"/>
                </a:lnTo>
                <a:lnTo>
                  <a:pt x="1502793" y="3485820"/>
                </a:lnTo>
                <a:lnTo>
                  <a:pt x="991516" y="2974543"/>
                </a:lnTo>
                <a:close/>
                <a:moveTo>
                  <a:pt x="3366056" y="1983027"/>
                </a:moveTo>
                <a:lnTo>
                  <a:pt x="2854779" y="2494304"/>
                </a:lnTo>
                <a:lnTo>
                  <a:pt x="511277" y="2494304"/>
                </a:lnTo>
                <a:lnTo>
                  <a:pt x="0" y="1983027"/>
                </a:lnTo>
                <a:close/>
                <a:moveTo>
                  <a:pt x="3345825" y="991514"/>
                </a:moveTo>
                <a:lnTo>
                  <a:pt x="3851697" y="1497386"/>
                </a:lnTo>
                <a:lnTo>
                  <a:pt x="3846293" y="1502790"/>
                </a:lnTo>
                <a:lnTo>
                  <a:pt x="453173" y="1502791"/>
                </a:lnTo>
                <a:lnTo>
                  <a:pt x="964450" y="991514"/>
                </a:lnTo>
                <a:close/>
                <a:moveTo>
                  <a:pt x="2354311" y="0"/>
                </a:moveTo>
                <a:lnTo>
                  <a:pt x="2865588" y="511277"/>
                </a:lnTo>
                <a:lnTo>
                  <a:pt x="1444687" y="511277"/>
                </a:lnTo>
                <a:lnTo>
                  <a:pt x="19559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B93E2-179D-6BFC-9D81-87ED1A0A5043}"/>
              </a:ext>
            </a:extLst>
          </p:cNvPr>
          <p:cNvSpPr txBox="1"/>
          <p:nvPr/>
        </p:nvSpPr>
        <p:spPr>
          <a:xfrm>
            <a:off x="3005024" y="3983997"/>
            <a:ext cx="109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</a:t>
            </a:r>
            <a:br>
              <a:rPr lang="en-US" dirty="0"/>
            </a:br>
            <a:r>
              <a:rPr lang="en-US" dirty="0"/>
              <a:t>by 3</a:t>
            </a:r>
            <a:r>
              <a:rPr lang="en-US" baseline="30000" dirty="0"/>
              <a:t>rd</a:t>
            </a:r>
            <a:r>
              <a:rPr lang="en-US" dirty="0"/>
              <a:t> law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B1CD3-A814-ADDE-DF8E-4AC43F8577CC}"/>
              </a:ext>
            </a:extLst>
          </p:cNvPr>
          <p:cNvSpPr txBox="1"/>
          <p:nvPr/>
        </p:nvSpPr>
        <p:spPr>
          <a:xfrm>
            <a:off x="2919414" y="2506977"/>
            <a:ext cx="126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</a:t>
            </a:r>
            <a:br>
              <a:rPr lang="en-US" dirty="0"/>
            </a:br>
            <a:r>
              <a:rPr lang="en-US" dirty="0"/>
              <a:t>uncertainty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E2977-15F1-2E28-44AF-512C4DE33FFD}"/>
              </a:ext>
            </a:extLst>
          </p:cNvPr>
          <p:cNvSpPr txBox="1"/>
          <p:nvPr/>
        </p:nvSpPr>
        <p:spPr>
          <a:xfrm>
            <a:off x="3159152" y="735929"/>
            <a:ext cx="1363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 with</a:t>
            </a:r>
            <a:br>
              <a:rPr lang="en-US" dirty="0"/>
            </a:br>
            <a:r>
              <a:rPr lang="en-US" dirty="0"/>
              <a:t>classical</a:t>
            </a:r>
            <a:br>
              <a:rPr lang="en-US" dirty="0"/>
            </a:br>
            <a:r>
              <a:rPr lang="en-US" dirty="0"/>
              <a:t>distributions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01306D-68CF-5C9B-BFA8-FBEA1994199D}"/>
              </a:ext>
            </a:extLst>
          </p:cNvPr>
          <p:cNvSpPr/>
          <p:nvPr/>
        </p:nvSpPr>
        <p:spPr>
          <a:xfrm>
            <a:off x="2654708" y="-243750"/>
            <a:ext cx="281516" cy="7460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A4C6B5-FD46-AF41-2DFC-79CEBAA840CD}"/>
              </a:ext>
            </a:extLst>
          </p:cNvPr>
          <p:cNvCxnSpPr>
            <a:cxnSpLocks/>
          </p:cNvCxnSpPr>
          <p:nvPr/>
        </p:nvCxnSpPr>
        <p:spPr>
          <a:xfrm flipH="1">
            <a:off x="1395770" y="4406039"/>
            <a:ext cx="1540454" cy="5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3D53FC-8B6D-E0D4-1456-131DB8453DAD}"/>
              </a:ext>
            </a:extLst>
          </p:cNvPr>
          <p:cNvCxnSpPr>
            <a:cxnSpLocks/>
          </p:cNvCxnSpPr>
          <p:nvPr/>
        </p:nvCxnSpPr>
        <p:spPr>
          <a:xfrm flipH="1">
            <a:off x="730845" y="2994338"/>
            <a:ext cx="2064136" cy="71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9268A-ED64-7447-D2D3-696BC72BE345}"/>
              </a:ext>
            </a:extLst>
          </p:cNvPr>
          <p:cNvCxnSpPr>
            <a:cxnSpLocks/>
          </p:cNvCxnSpPr>
          <p:nvPr/>
        </p:nvCxnSpPr>
        <p:spPr>
          <a:xfrm flipH="1">
            <a:off x="1882563" y="1250356"/>
            <a:ext cx="1249088" cy="80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EDB1582-33C9-8903-9BFB-DEE9AC83BA04}"/>
              </a:ext>
            </a:extLst>
          </p:cNvPr>
          <p:cNvSpPr/>
          <p:nvPr/>
        </p:nvSpPr>
        <p:spPr>
          <a:xfrm>
            <a:off x="518208" y="3727555"/>
            <a:ext cx="118872" cy="11887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836407A-984F-4A36-17B7-96CA7212C4BA}"/>
              </a:ext>
            </a:extLst>
          </p:cNvPr>
          <p:cNvSpPr txBox="1">
            <a:spLocks/>
          </p:cNvSpPr>
          <p:nvPr/>
        </p:nvSpPr>
        <p:spPr>
          <a:xfrm>
            <a:off x="5356234" y="138352"/>
            <a:ext cx="7341918" cy="5975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Classical uncertainty principle</a:t>
            </a:r>
            <a:endParaRPr 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9B260E-F435-1F9E-3A1F-448B04791EB3}"/>
                  </a:ext>
                </a:extLst>
              </p:cNvPr>
              <p:cNvSpPr txBox="1"/>
              <p:nvPr/>
            </p:nvSpPr>
            <p:spPr>
              <a:xfrm>
                <a:off x="4715238" y="782095"/>
                <a:ext cx="92618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Classical mechanics has no lower bound on entropy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violates third law!  </a:t>
                </a:r>
                <a:r>
                  <a:rPr lang="en-US" sz="2400" dirty="0"/>
                  <a:t>What happens if we impose one?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9B260E-F435-1F9E-3A1F-448B0479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238" y="782095"/>
                <a:ext cx="9261805" cy="830997"/>
              </a:xfrm>
              <a:prstGeom prst="rect">
                <a:avLst/>
              </a:prstGeom>
              <a:blipFill>
                <a:blip r:embed="rId5"/>
                <a:stretch>
                  <a:fillRect l="-98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3ABA50-3E04-1A6C-8061-22DE7DCE4C0B}"/>
                  </a:ext>
                </a:extLst>
              </p:cNvPr>
              <p:cNvSpPr txBox="1"/>
              <p:nvPr/>
            </p:nvSpPr>
            <p:spPr>
              <a:xfrm>
                <a:off x="4616178" y="4396207"/>
                <a:ext cx="49493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8000"/>
                    </a:solidFill>
                  </a:rPr>
                  <a:t>Lower bound on entropy </a:t>
                </a:r>
                <a:br>
                  <a:rPr lang="en-US" sz="2800" dirty="0">
                    <a:solidFill>
                      <a:srgbClr val="008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lower bound on uncertainty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3ABA50-3E04-1A6C-8061-22DE7DCE4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178" y="4396207"/>
                <a:ext cx="4949300" cy="954107"/>
              </a:xfrm>
              <a:prstGeom prst="rect">
                <a:avLst/>
              </a:prstGeom>
              <a:blipFill>
                <a:blip r:embed="rId6"/>
                <a:stretch>
                  <a:fillRect l="-246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E01E0B7-92C7-E257-65E6-C74CFD35B31B}"/>
              </a:ext>
            </a:extLst>
          </p:cNvPr>
          <p:cNvSpPr txBox="1"/>
          <p:nvPr/>
        </p:nvSpPr>
        <p:spPr>
          <a:xfrm>
            <a:off x="4621473" y="5521907"/>
            <a:ext cx="4794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Don’t need the full quantum theory to derive the uncertainty principle: </a:t>
            </a:r>
            <a:br>
              <a:rPr lang="en-US" sz="2200" dirty="0"/>
            </a:br>
            <a:r>
              <a:rPr lang="en-US" sz="2200" i="1" dirty="0"/>
              <a:t>only the lower bound on entropy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6AD978-F1C1-F57B-C000-ABBCE25454E1}"/>
              </a:ext>
            </a:extLst>
          </p:cNvPr>
          <p:cNvSpPr txBox="1"/>
          <p:nvPr/>
        </p:nvSpPr>
        <p:spPr>
          <a:xfrm>
            <a:off x="8198368" y="3240613"/>
            <a:ext cx="350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Equality for independent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392651-94C7-3629-FDAB-A5FDA25EAC77}"/>
                  </a:ext>
                </a:extLst>
              </p:cNvPr>
              <p:cNvSpPr txBox="1"/>
              <p:nvPr/>
            </p:nvSpPr>
            <p:spPr>
              <a:xfrm>
                <a:off x="4715238" y="1717070"/>
                <a:ext cx="69886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be the volume of phase space over which a uniform distribution has zero entropy.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392651-94C7-3629-FDAB-A5FDA25E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238" y="1717070"/>
                <a:ext cx="6988641" cy="830997"/>
              </a:xfrm>
              <a:prstGeom prst="rect">
                <a:avLst/>
              </a:prstGeom>
              <a:blipFill>
                <a:blip r:embed="rId7"/>
                <a:stretch>
                  <a:fillRect l="-13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0FCD01-F92D-8200-D8C8-8EC7993205A6}"/>
                  </a:ext>
                </a:extLst>
              </p:cNvPr>
              <p:cNvSpPr txBox="1"/>
              <p:nvPr/>
            </p:nvSpPr>
            <p:spPr>
              <a:xfrm>
                <a:off x="5225553" y="2735999"/>
                <a:ext cx="2872133" cy="12448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0FCD01-F92D-8200-D8C8-8EC799320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53" y="2735999"/>
                <a:ext cx="2872133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09FF2D2-B295-E830-629A-0AD55490F8EC}"/>
              </a:ext>
            </a:extLst>
          </p:cNvPr>
          <p:cNvSpPr txBox="1"/>
          <p:nvPr/>
        </p:nvSpPr>
        <p:spPr>
          <a:xfrm>
            <a:off x="8425300" y="2671778"/>
            <a:ext cx="39830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 Int J Quant Inf </a:t>
            </a:r>
            <a:r>
              <a:rPr lang="en-US" b="1" dirty="0"/>
              <a:t>18</a:t>
            </a:r>
            <a:r>
              <a:rPr lang="en-US" dirty="0"/>
              <a:t>, 01, 1941025 (2020) </a:t>
            </a:r>
          </a:p>
        </p:txBody>
      </p:sp>
    </p:spTree>
    <p:extLst>
      <p:ext uri="{BB962C8B-B14F-4D97-AF65-F5344CB8AC3E}">
        <p14:creationId xmlns:p14="http://schemas.microsoft.com/office/powerpoint/2010/main" val="1807533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B1D4-69F7-FD8E-2D2F-16C6B304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law of thermodynamics and uncertainty principle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C919-0A1B-22B8-7A88-0210DE71BAAD}"/>
              </a:ext>
            </a:extLst>
          </p:cNvPr>
          <p:cNvSpPr/>
          <p:nvPr/>
        </p:nvSpPr>
        <p:spPr>
          <a:xfrm>
            <a:off x="9718174" y="2367081"/>
            <a:ext cx="1842638" cy="89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Uncertainty principle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E275E-F734-29D4-E10B-2C47ADC3306F}"/>
              </a:ext>
            </a:extLst>
          </p:cNvPr>
          <p:cNvSpPr/>
          <p:nvPr/>
        </p:nvSpPr>
        <p:spPr>
          <a:xfrm>
            <a:off x="6910252" y="3241832"/>
            <a:ext cx="1842638" cy="89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Quantum mechanics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80CA3-4E0F-EAF1-8390-89E37DDDFB01}"/>
              </a:ext>
            </a:extLst>
          </p:cNvPr>
          <p:cNvSpPr/>
          <p:nvPr/>
        </p:nvSpPr>
        <p:spPr>
          <a:xfrm>
            <a:off x="4024276" y="2464099"/>
            <a:ext cx="1842638" cy="89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Lower bound on entropy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E304A1-AD71-5627-8615-EF53A73FC198}"/>
              </a:ext>
            </a:extLst>
          </p:cNvPr>
          <p:cNvSpPr/>
          <p:nvPr/>
        </p:nvSpPr>
        <p:spPr>
          <a:xfrm>
            <a:off x="6910252" y="1246700"/>
            <a:ext cx="1842638" cy="89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Classical mechanics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0B05E-7DD0-0D97-D07A-90F5B99A2AB5}"/>
              </a:ext>
            </a:extLst>
          </p:cNvPr>
          <p:cNvSpPr/>
          <p:nvPr/>
        </p:nvSpPr>
        <p:spPr>
          <a:xfrm>
            <a:off x="1193559" y="1940961"/>
            <a:ext cx="1842638" cy="89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Third law of thermodynamics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0F535-173B-8B50-0CD9-C506F6054F96}"/>
              </a:ext>
            </a:extLst>
          </p:cNvPr>
          <p:cNvSpPr/>
          <p:nvPr/>
        </p:nvSpPr>
        <p:spPr>
          <a:xfrm>
            <a:off x="1193559" y="3518962"/>
            <a:ext cx="1842638" cy="89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Principle of maximal 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F1283-02C0-4F07-7DFE-A9BEDB30717A}"/>
              </a:ext>
            </a:extLst>
          </p:cNvPr>
          <p:cNvSpPr txBox="1"/>
          <p:nvPr/>
        </p:nvSpPr>
        <p:spPr>
          <a:xfrm>
            <a:off x="103955" y="4524444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effectLst/>
                <a:latin typeface="Arial" panose="020B0604020202020204" pitchFamily="34" charset="0"/>
              </a:rPr>
              <a:t>No state can describe a system more accurately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than stating the system is not there in the first place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0E5590-8B5D-D9CC-8537-A8195DC99486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8752890" y="2815793"/>
            <a:ext cx="965284" cy="87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486BD4-438A-5B27-ADCB-65871BB973CE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 flipV="1">
            <a:off x="5866914" y="2912811"/>
            <a:ext cx="1043338" cy="777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F7A371F-19A0-E072-CB0A-6C18B0DC456B}"/>
              </a:ext>
            </a:extLst>
          </p:cNvPr>
          <p:cNvSpPr/>
          <p:nvPr/>
        </p:nvSpPr>
        <p:spPr>
          <a:xfrm>
            <a:off x="7639860" y="2464099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0DD09B-4DAE-1DE4-4DE5-26C64D29AF4A}"/>
              </a:ext>
            </a:extLst>
          </p:cNvPr>
          <p:cNvCxnSpPr>
            <a:cxnSpLocks/>
            <a:stCxn id="7" idx="3"/>
            <a:endCxn id="23" idx="2"/>
          </p:cNvCxnSpPr>
          <p:nvPr/>
        </p:nvCxnSpPr>
        <p:spPr>
          <a:xfrm flipV="1">
            <a:off x="5866914" y="2605386"/>
            <a:ext cx="1772946" cy="30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91E22D-EAF6-A929-395A-62D3A7AE0CB3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 flipH="1">
            <a:off x="7781147" y="2144123"/>
            <a:ext cx="50424" cy="31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64FE79-70FE-1A3E-7541-0147090106AB}"/>
              </a:ext>
            </a:extLst>
          </p:cNvPr>
          <p:cNvCxnSpPr>
            <a:cxnSpLocks/>
            <a:stCxn id="23" idx="6"/>
            <a:endCxn id="5" idx="1"/>
          </p:cNvCxnSpPr>
          <p:nvPr/>
        </p:nvCxnSpPr>
        <p:spPr>
          <a:xfrm>
            <a:off x="7922434" y="2605386"/>
            <a:ext cx="1795740" cy="210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06FFBB-BEA4-DE95-5BA6-5E4EDFC513F2}"/>
              </a:ext>
            </a:extLst>
          </p:cNvPr>
          <p:cNvCxnSpPr>
            <a:stCxn id="7" idx="3"/>
            <a:endCxn id="5" idx="1"/>
          </p:cNvCxnSpPr>
          <p:nvPr/>
        </p:nvCxnSpPr>
        <p:spPr>
          <a:xfrm flipV="1">
            <a:off x="5866914" y="2815793"/>
            <a:ext cx="3851260" cy="97018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51ED5C7-6988-FEBB-FFD7-BFAD95F99E4F}"/>
              </a:ext>
            </a:extLst>
          </p:cNvPr>
          <p:cNvCxnSpPr>
            <a:stCxn id="9" idx="3"/>
            <a:endCxn id="7" idx="1"/>
          </p:cNvCxnSpPr>
          <p:nvPr/>
        </p:nvCxnSpPr>
        <p:spPr>
          <a:xfrm>
            <a:off x="3036197" y="2389673"/>
            <a:ext cx="988079" cy="52313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ACCC94-AC76-DB8D-E6AC-5C5F168294E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2114878" y="2838384"/>
            <a:ext cx="0" cy="6805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C7AB80-3BB4-E551-4F3E-FB96729971A4}"/>
              </a:ext>
            </a:extLst>
          </p:cNvPr>
          <p:cNvSpPr txBox="1"/>
          <p:nvPr/>
        </p:nvSpPr>
        <p:spPr>
          <a:xfrm>
            <a:off x="4653454" y="4448347"/>
            <a:ext cx="4838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The uncertainty principle is a consequence of the principle of maximal description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8E19E-5D12-8E27-4216-4EE571C76851}"/>
              </a:ext>
            </a:extLst>
          </p:cNvPr>
          <p:cNvSpPr txBox="1"/>
          <p:nvPr/>
        </p:nvSpPr>
        <p:spPr>
          <a:xfrm>
            <a:off x="578455" y="5957768"/>
            <a:ext cx="665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understand the rest of quantum mechanics in the same way?</a:t>
            </a:r>
          </a:p>
        </p:txBody>
      </p:sp>
    </p:spTree>
    <p:extLst>
      <p:ext uri="{BB962C8B-B14F-4D97-AF65-F5344CB8AC3E}">
        <p14:creationId xmlns:p14="http://schemas.microsoft.com/office/powerpoint/2010/main" val="90461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82C3-A092-FA85-1231-9008571D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Physics:</a:t>
            </a:r>
            <a:br>
              <a:rPr lang="en-US" dirty="0"/>
            </a:br>
            <a:r>
              <a:rPr lang="en-US" dirty="0" err="1"/>
              <a:t>Thermo</a:t>
            </a:r>
            <a:r>
              <a:rPr lang="en-US" dirty="0"/>
              <a:t> and Stat Mech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823A-1000-EF79-2BD0-6904BA1D3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1323-9DDB-0EDB-1D66-3B74A7CD09FA}"/>
              </a:ext>
            </a:extLst>
          </p:cNvPr>
          <p:cNvSpPr txBox="1"/>
          <p:nvPr/>
        </p:nvSpPr>
        <p:spPr>
          <a:xfrm>
            <a:off x="249381" y="211841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session</a:t>
            </a:r>
          </a:p>
        </p:txBody>
      </p:sp>
    </p:spTree>
    <p:extLst>
      <p:ext uri="{BB962C8B-B14F-4D97-AF65-F5344CB8AC3E}">
        <p14:creationId xmlns:p14="http://schemas.microsoft.com/office/powerpoint/2010/main" val="4077606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918-6C0B-91F6-4488-1C3D8EB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F22A-84E6-D215-8EE2-2061620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concepts, like entropy and equilibria, are linked to fundamental requirements for defining physical systems</a:t>
            </a:r>
          </a:p>
          <a:p>
            <a:pPr lvl="1"/>
            <a:r>
              <a:rPr lang="en-US" dirty="0"/>
              <a:t>Thermodynamics is more fundamental than people think</a:t>
            </a:r>
          </a:p>
          <a:p>
            <a:r>
              <a:rPr lang="en-US" dirty="0"/>
              <a:t>Thermodynamics extends these concepts to equilibria among subsystem</a:t>
            </a:r>
          </a:p>
          <a:p>
            <a:r>
              <a:rPr lang="en-US" dirty="0"/>
              <a:t>Ideas are general and could explain why techniques from thermodynamics have found place in ecology, economics and other fields</a:t>
            </a:r>
          </a:p>
          <a:p>
            <a:r>
              <a:rPr lang="en-US" dirty="0"/>
              <a:t>We think we have good foundational ideas,</a:t>
            </a:r>
            <a:br>
              <a:rPr lang="en-US" dirty="0"/>
            </a:br>
            <a:r>
              <a:rPr lang="en-US" dirty="0"/>
              <a:t>but we still need to put them together</a:t>
            </a:r>
          </a:p>
        </p:txBody>
      </p:sp>
    </p:spTree>
    <p:extLst>
      <p:ext uri="{BB962C8B-B14F-4D97-AF65-F5344CB8AC3E}">
        <p14:creationId xmlns:p14="http://schemas.microsoft.com/office/powerpoint/2010/main" val="2378665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30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29B01-B7D6-9F88-E18C-E6B1F68772B9}"/>
              </a:ext>
            </a:extLst>
          </p:cNvPr>
          <p:cNvSpPr txBox="1"/>
          <p:nvPr/>
        </p:nvSpPr>
        <p:spPr>
          <a:xfrm>
            <a:off x="273132" y="213757"/>
            <a:ext cx="6598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Puzzling things about entropy and equilibria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F1149-8A00-FDB5-7D2D-F0F3CDB1DBC9}"/>
              </a:ext>
            </a:extLst>
          </p:cNvPr>
          <p:cNvGrpSpPr/>
          <p:nvPr/>
        </p:nvGrpSpPr>
        <p:grpSpPr>
          <a:xfrm>
            <a:off x="462205" y="953786"/>
            <a:ext cx="4904562" cy="1613244"/>
            <a:chOff x="3889550" y="1016575"/>
            <a:chExt cx="4904562" cy="161324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052AC8-D76A-175E-E9EE-602F1E36686F}"/>
                </a:ext>
              </a:extLst>
            </p:cNvPr>
            <p:cNvSpPr txBox="1"/>
            <p:nvPr/>
          </p:nvSpPr>
          <p:spPr>
            <a:xfrm>
              <a:off x="3892001" y="1016575"/>
              <a:ext cx="195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Entropy is disorder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C726A6A-F658-40F1-C9E7-AB4D1C13C01D}"/>
                </a:ext>
              </a:extLst>
            </p:cNvPr>
            <p:cNvSpPr txBox="1"/>
            <p:nvPr/>
          </p:nvSpPr>
          <p:spPr>
            <a:xfrm>
              <a:off x="3892001" y="1431212"/>
              <a:ext cx="4902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 you mix water and vinegar, you increase entropy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6B3265-CB47-928C-AF22-42BF6F0BC633}"/>
                </a:ext>
              </a:extLst>
            </p:cNvPr>
            <p:cNvSpPr txBox="1"/>
            <p:nvPr/>
          </p:nvSpPr>
          <p:spPr>
            <a:xfrm>
              <a:off x="3892001" y="1845849"/>
              <a:ext cx="4459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 you mix water and oil, you increase entropy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753BDD-851B-1448-7552-381D926A3F3A}"/>
                </a:ext>
              </a:extLst>
            </p:cNvPr>
            <p:cNvSpPr txBox="1"/>
            <p:nvPr/>
          </p:nvSpPr>
          <p:spPr>
            <a:xfrm>
              <a:off x="3889550" y="226048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FBA1B6B-8FEF-FFC4-D7DA-B5838A71A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>
          <a:xfrm>
            <a:off x="8671493" y="2360469"/>
            <a:ext cx="1155865" cy="1722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B059A-CB73-BE38-29AC-5FE4CB91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>
          <a:xfrm>
            <a:off x="3439093" y="4722669"/>
            <a:ext cx="1155865" cy="1722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5FCC2-C726-567F-AE09-5BB296B8D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>
          <a:xfrm>
            <a:off x="7377589" y="429922"/>
            <a:ext cx="1153183" cy="1722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52FA7-2229-E58C-348B-3AA82CFED3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>
          <a:xfrm>
            <a:off x="9907427" y="429922"/>
            <a:ext cx="1153183" cy="1722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A4C55-AC30-17FE-3B4A-442576214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>
          <a:xfrm>
            <a:off x="2145189" y="2792122"/>
            <a:ext cx="1153183" cy="1722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71C13-3E34-CC80-2542-A4BE26BD14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>
          <a:xfrm>
            <a:off x="4675027" y="2792121"/>
            <a:ext cx="1153182" cy="172247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3702CB-0782-B4FA-D1E4-B9279166CEDC}"/>
              </a:ext>
            </a:extLst>
          </p:cNvPr>
          <p:cNvSpPr/>
          <p:nvPr/>
        </p:nvSpPr>
        <p:spPr>
          <a:xfrm rot="5400000">
            <a:off x="8637307" y="1060651"/>
            <a:ext cx="1163580" cy="949848"/>
          </a:xfrm>
          <a:custGeom>
            <a:avLst/>
            <a:gdLst>
              <a:gd name="connsiteX0" fmla="*/ 0 w 1163580"/>
              <a:gd name="connsiteY0" fmla="*/ 949848 h 949848"/>
              <a:gd name="connsiteX1" fmla="*/ 0 w 1163580"/>
              <a:gd name="connsiteY1" fmla="*/ 0 h 949848"/>
              <a:gd name="connsiteX2" fmla="*/ 261937 w 1163580"/>
              <a:gd name="connsiteY2" fmla="*/ 0 h 949848"/>
              <a:gd name="connsiteX3" fmla="*/ 261937 w 1163580"/>
              <a:gd name="connsiteY3" fmla="*/ 348475 h 949848"/>
              <a:gd name="connsiteX4" fmla="*/ 910684 w 1163580"/>
              <a:gd name="connsiteY4" fmla="*/ 348475 h 949848"/>
              <a:gd name="connsiteX5" fmla="*/ 910684 w 1163580"/>
              <a:gd name="connsiteY5" fmla="*/ 222027 h 949848"/>
              <a:gd name="connsiteX6" fmla="*/ 1163580 w 1163580"/>
              <a:gd name="connsiteY6" fmla="*/ 474922 h 949848"/>
              <a:gd name="connsiteX7" fmla="*/ 910684 w 1163580"/>
              <a:gd name="connsiteY7" fmla="*/ 727818 h 949848"/>
              <a:gd name="connsiteX8" fmla="*/ 910684 w 1163580"/>
              <a:gd name="connsiteY8" fmla="*/ 601370 h 949848"/>
              <a:gd name="connsiteX9" fmla="*/ 261937 w 1163580"/>
              <a:gd name="connsiteY9" fmla="*/ 601370 h 949848"/>
              <a:gd name="connsiteX10" fmla="*/ 261937 w 1163580"/>
              <a:gd name="connsiteY10" fmla="*/ 949848 h 94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3580" h="949848">
                <a:moveTo>
                  <a:pt x="0" y="949848"/>
                </a:moveTo>
                <a:lnTo>
                  <a:pt x="0" y="0"/>
                </a:lnTo>
                <a:lnTo>
                  <a:pt x="261937" y="0"/>
                </a:lnTo>
                <a:lnTo>
                  <a:pt x="261937" y="348475"/>
                </a:lnTo>
                <a:lnTo>
                  <a:pt x="910684" y="348475"/>
                </a:lnTo>
                <a:lnTo>
                  <a:pt x="910684" y="222027"/>
                </a:lnTo>
                <a:lnTo>
                  <a:pt x="1163580" y="474922"/>
                </a:lnTo>
                <a:lnTo>
                  <a:pt x="910684" y="727818"/>
                </a:lnTo>
                <a:lnTo>
                  <a:pt x="910684" y="601370"/>
                </a:lnTo>
                <a:lnTo>
                  <a:pt x="261937" y="601370"/>
                </a:lnTo>
                <a:lnTo>
                  <a:pt x="261937" y="949848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9705AB-DEC2-EE3E-7EB7-ECC734CF3415}"/>
              </a:ext>
            </a:extLst>
          </p:cNvPr>
          <p:cNvSpPr/>
          <p:nvPr/>
        </p:nvSpPr>
        <p:spPr>
          <a:xfrm rot="5400000">
            <a:off x="3404909" y="3457878"/>
            <a:ext cx="1163580" cy="949848"/>
          </a:xfrm>
          <a:custGeom>
            <a:avLst/>
            <a:gdLst>
              <a:gd name="connsiteX0" fmla="*/ 0 w 1163580"/>
              <a:gd name="connsiteY0" fmla="*/ 949848 h 949848"/>
              <a:gd name="connsiteX1" fmla="*/ 0 w 1163580"/>
              <a:gd name="connsiteY1" fmla="*/ 0 h 949848"/>
              <a:gd name="connsiteX2" fmla="*/ 261937 w 1163580"/>
              <a:gd name="connsiteY2" fmla="*/ 0 h 949848"/>
              <a:gd name="connsiteX3" fmla="*/ 261937 w 1163580"/>
              <a:gd name="connsiteY3" fmla="*/ 348475 h 949848"/>
              <a:gd name="connsiteX4" fmla="*/ 910684 w 1163580"/>
              <a:gd name="connsiteY4" fmla="*/ 348475 h 949848"/>
              <a:gd name="connsiteX5" fmla="*/ 910684 w 1163580"/>
              <a:gd name="connsiteY5" fmla="*/ 222027 h 949848"/>
              <a:gd name="connsiteX6" fmla="*/ 1163580 w 1163580"/>
              <a:gd name="connsiteY6" fmla="*/ 474922 h 949848"/>
              <a:gd name="connsiteX7" fmla="*/ 910684 w 1163580"/>
              <a:gd name="connsiteY7" fmla="*/ 727818 h 949848"/>
              <a:gd name="connsiteX8" fmla="*/ 910684 w 1163580"/>
              <a:gd name="connsiteY8" fmla="*/ 601370 h 949848"/>
              <a:gd name="connsiteX9" fmla="*/ 261937 w 1163580"/>
              <a:gd name="connsiteY9" fmla="*/ 601370 h 949848"/>
              <a:gd name="connsiteX10" fmla="*/ 261937 w 1163580"/>
              <a:gd name="connsiteY10" fmla="*/ 949848 h 94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3580" h="949848">
                <a:moveTo>
                  <a:pt x="0" y="949848"/>
                </a:moveTo>
                <a:lnTo>
                  <a:pt x="0" y="0"/>
                </a:lnTo>
                <a:lnTo>
                  <a:pt x="261937" y="0"/>
                </a:lnTo>
                <a:lnTo>
                  <a:pt x="261937" y="348475"/>
                </a:lnTo>
                <a:lnTo>
                  <a:pt x="910684" y="348475"/>
                </a:lnTo>
                <a:lnTo>
                  <a:pt x="910684" y="222027"/>
                </a:lnTo>
                <a:lnTo>
                  <a:pt x="1163580" y="474922"/>
                </a:lnTo>
                <a:lnTo>
                  <a:pt x="910684" y="727818"/>
                </a:lnTo>
                <a:lnTo>
                  <a:pt x="910684" y="601370"/>
                </a:lnTo>
                <a:lnTo>
                  <a:pt x="261937" y="601370"/>
                </a:lnTo>
                <a:lnTo>
                  <a:pt x="261937" y="949848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29B01-B7D6-9F88-E18C-E6B1F68772B9}"/>
              </a:ext>
            </a:extLst>
          </p:cNvPr>
          <p:cNvSpPr txBox="1"/>
          <p:nvPr/>
        </p:nvSpPr>
        <p:spPr>
          <a:xfrm>
            <a:off x="273132" y="213757"/>
            <a:ext cx="1077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Puzzling things about entropy and equilibria: dynamic vs thermodynamic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40EB41-73B4-D348-84B8-1A0CA833953F}"/>
              </a:ext>
            </a:extLst>
          </p:cNvPr>
          <p:cNvGrpSpPr/>
          <p:nvPr/>
        </p:nvGrpSpPr>
        <p:grpSpPr>
          <a:xfrm>
            <a:off x="4566575" y="838186"/>
            <a:ext cx="2787458" cy="2886937"/>
            <a:chOff x="899831" y="873800"/>
            <a:chExt cx="2787458" cy="28869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6D926A-2864-A612-BD72-546CB836A124}"/>
                </a:ext>
              </a:extLst>
            </p:cNvPr>
            <p:cNvGrpSpPr/>
            <p:nvPr/>
          </p:nvGrpSpPr>
          <p:grpSpPr>
            <a:xfrm>
              <a:off x="899831" y="873800"/>
              <a:ext cx="2787458" cy="2886937"/>
              <a:chOff x="565964" y="609184"/>
              <a:chExt cx="5530036" cy="57602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FA9D9CE-1E82-8CD2-BDA4-F1ACCE77C62E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223" y="609184"/>
                    <a:ext cx="250102" cy="3692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FA9D9CE-1E82-8CD2-BDA4-F1ACCE77C6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4223" y="609184"/>
                    <a:ext cx="250102" cy="36929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5714" r="-119048" b="-1451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E6C3C77-C3A3-14F5-8358-48766F8523BE}"/>
                      </a:ext>
                    </a:extLst>
                  </p:cNvPr>
                  <p:cNvSpPr txBox="1"/>
                  <p:nvPr/>
                </p:nvSpPr>
                <p:spPr>
                  <a:xfrm>
                    <a:off x="5845897" y="3592944"/>
                    <a:ext cx="250103" cy="3030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2" name="TextBox 441">
                    <a:extLst>
                      <a:ext uri="{FF2B5EF4-FFF2-40B4-BE49-F238E27FC236}">
                        <a16:creationId xmlns:a16="http://schemas.microsoft.com/office/drawing/2014/main" id="{A803F141-8284-80DC-C2B3-B76949ED56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5897" y="3592944"/>
                    <a:ext cx="250103" cy="3030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6667" r="-66667" b="-1303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78EDA37-BF3A-DEAB-691D-65A05B8B0907}"/>
                  </a:ext>
                </a:extLst>
              </p:cNvPr>
              <p:cNvGrpSpPr/>
              <p:nvPr/>
            </p:nvGrpSpPr>
            <p:grpSpPr>
              <a:xfrm>
                <a:off x="565964" y="883621"/>
                <a:ext cx="5486400" cy="5485835"/>
                <a:chOff x="3878442" y="1338439"/>
                <a:chExt cx="3840480" cy="384048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0AFCA0D-B074-B41F-9932-A8280289AB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8682" y="1338439"/>
                  <a:ext cx="0" cy="38404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4F9288C-B88F-D89A-8604-A92FACFA1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798682" y="1338439"/>
                  <a:ext cx="0" cy="38404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8AA11F-9387-FB41-3ABF-80270DF5FD9B}"/>
                </a:ext>
              </a:extLst>
            </p:cNvPr>
            <p:cNvSpPr/>
            <p:nvPr/>
          </p:nvSpPr>
          <p:spPr>
            <a:xfrm>
              <a:off x="1228159" y="1339504"/>
              <a:ext cx="2108808" cy="2093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5FC1BBC-FC07-1D82-B8B6-5A693C540DC3}"/>
                </a:ext>
              </a:extLst>
            </p:cNvPr>
            <p:cNvSpPr/>
            <p:nvPr/>
          </p:nvSpPr>
          <p:spPr>
            <a:xfrm>
              <a:off x="1486919" y="1596332"/>
              <a:ext cx="1591287" cy="15794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460EAF-E07C-50CD-6D0F-856AB860F29B}"/>
                </a:ext>
              </a:extLst>
            </p:cNvPr>
            <p:cNvSpPr/>
            <p:nvPr/>
          </p:nvSpPr>
          <p:spPr>
            <a:xfrm>
              <a:off x="2274125" y="1341912"/>
              <a:ext cx="659080" cy="581891"/>
            </a:xfrm>
            <a:custGeom>
              <a:avLst/>
              <a:gdLst>
                <a:gd name="connsiteX0" fmla="*/ 0 w 659080"/>
                <a:gd name="connsiteY0" fmla="*/ 0 h 581891"/>
                <a:gd name="connsiteX1" fmla="*/ 403761 w 659080"/>
                <a:gd name="connsiteY1" fmla="*/ 207818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75186 w 659080"/>
                <a:gd name="connsiteY1" fmla="*/ 205437 h 581891"/>
                <a:gd name="connsiteX2" fmla="*/ 659080 w 659080"/>
                <a:gd name="connsiteY2" fmla="*/ 581891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080" h="581891">
                  <a:moveTo>
                    <a:pt x="0" y="0"/>
                  </a:moveTo>
                  <a:cubicBezTo>
                    <a:pt x="170769" y="48274"/>
                    <a:pt x="265339" y="108455"/>
                    <a:pt x="375186" y="205437"/>
                  </a:cubicBezTo>
                  <a:cubicBezTo>
                    <a:pt x="485033" y="302419"/>
                    <a:pt x="586344" y="443345"/>
                    <a:pt x="659080" y="581891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365756D-CCCB-B1CE-7250-062AB3D0FA0B}"/>
                </a:ext>
              </a:extLst>
            </p:cNvPr>
            <p:cNvSpPr/>
            <p:nvPr/>
          </p:nvSpPr>
          <p:spPr>
            <a:xfrm rot="16200000">
              <a:off x="1198957" y="1765573"/>
              <a:ext cx="659080" cy="581891"/>
            </a:xfrm>
            <a:custGeom>
              <a:avLst/>
              <a:gdLst>
                <a:gd name="connsiteX0" fmla="*/ 0 w 659080"/>
                <a:gd name="connsiteY0" fmla="*/ 0 h 581891"/>
                <a:gd name="connsiteX1" fmla="*/ 403761 w 659080"/>
                <a:gd name="connsiteY1" fmla="*/ 207818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75186 w 659080"/>
                <a:gd name="connsiteY1" fmla="*/ 205437 h 581891"/>
                <a:gd name="connsiteX2" fmla="*/ 659080 w 659080"/>
                <a:gd name="connsiteY2" fmla="*/ 581891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080" h="581891">
                  <a:moveTo>
                    <a:pt x="0" y="0"/>
                  </a:moveTo>
                  <a:cubicBezTo>
                    <a:pt x="170769" y="48274"/>
                    <a:pt x="265339" y="108455"/>
                    <a:pt x="375186" y="205437"/>
                  </a:cubicBezTo>
                  <a:cubicBezTo>
                    <a:pt x="485033" y="302419"/>
                    <a:pt x="586344" y="443345"/>
                    <a:pt x="659080" y="581891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D44F0E9-A1F6-103E-2683-2EBBC720130D}"/>
                </a:ext>
              </a:extLst>
            </p:cNvPr>
            <p:cNvSpPr/>
            <p:nvPr/>
          </p:nvSpPr>
          <p:spPr>
            <a:xfrm rot="10800000">
              <a:off x="1637076" y="2853785"/>
              <a:ext cx="659080" cy="581891"/>
            </a:xfrm>
            <a:custGeom>
              <a:avLst/>
              <a:gdLst>
                <a:gd name="connsiteX0" fmla="*/ 0 w 659080"/>
                <a:gd name="connsiteY0" fmla="*/ 0 h 581891"/>
                <a:gd name="connsiteX1" fmla="*/ 403761 w 659080"/>
                <a:gd name="connsiteY1" fmla="*/ 207818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75186 w 659080"/>
                <a:gd name="connsiteY1" fmla="*/ 205437 h 581891"/>
                <a:gd name="connsiteX2" fmla="*/ 659080 w 659080"/>
                <a:gd name="connsiteY2" fmla="*/ 581891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080" h="581891">
                  <a:moveTo>
                    <a:pt x="0" y="0"/>
                  </a:moveTo>
                  <a:cubicBezTo>
                    <a:pt x="170769" y="48274"/>
                    <a:pt x="265339" y="108455"/>
                    <a:pt x="375186" y="205437"/>
                  </a:cubicBezTo>
                  <a:cubicBezTo>
                    <a:pt x="485033" y="302419"/>
                    <a:pt x="586344" y="443345"/>
                    <a:pt x="659080" y="581891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B5C0A21-F277-6DD8-F6DC-33126872EB2D}"/>
                </a:ext>
              </a:extLst>
            </p:cNvPr>
            <p:cNvSpPr/>
            <p:nvPr/>
          </p:nvSpPr>
          <p:spPr>
            <a:xfrm rot="5400000">
              <a:off x="2716482" y="2421535"/>
              <a:ext cx="659080" cy="581891"/>
            </a:xfrm>
            <a:custGeom>
              <a:avLst/>
              <a:gdLst>
                <a:gd name="connsiteX0" fmla="*/ 0 w 659080"/>
                <a:gd name="connsiteY0" fmla="*/ 0 h 581891"/>
                <a:gd name="connsiteX1" fmla="*/ 403761 w 659080"/>
                <a:gd name="connsiteY1" fmla="*/ 207818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89474 w 659080"/>
                <a:gd name="connsiteY1" fmla="*/ 186387 h 581891"/>
                <a:gd name="connsiteX2" fmla="*/ 659080 w 659080"/>
                <a:gd name="connsiteY2" fmla="*/ 581891 h 581891"/>
                <a:gd name="connsiteX0" fmla="*/ 0 w 659080"/>
                <a:gd name="connsiteY0" fmla="*/ 0 h 581891"/>
                <a:gd name="connsiteX1" fmla="*/ 375186 w 659080"/>
                <a:gd name="connsiteY1" fmla="*/ 205437 h 581891"/>
                <a:gd name="connsiteX2" fmla="*/ 659080 w 659080"/>
                <a:gd name="connsiteY2" fmla="*/ 581891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080" h="581891">
                  <a:moveTo>
                    <a:pt x="0" y="0"/>
                  </a:moveTo>
                  <a:cubicBezTo>
                    <a:pt x="170769" y="48274"/>
                    <a:pt x="265339" y="108455"/>
                    <a:pt x="375186" y="205437"/>
                  </a:cubicBezTo>
                  <a:cubicBezTo>
                    <a:pt x="485033" y="302419"/>
                    <a:pt x="586344" y="443345"/>
                    <a:pt x="659080" y="581891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F1149-8A00-FDB5-7D2D-F0F3CDB1DBC9}"/>
              </a:ext>
            </a:extLst>
          </p:cNvPr>
          <p:cNvGrpSpPr/>
          <p:nvPr/>
        </p:nvGrpSpPr>
        <p:grpSpPr>
          <a:xfrm>
            <a:off x="462205" y="953786"/>
            <a:ext cx="4375764" cy="1613244"/>
            <a:chOff x="3889550" y="1016575"/>
            <a:chExt cx="4375764" cy="161324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052AC8-D76A-175E-E9EE-602F1E36686F}"/>
                </a:ext>
              </a:extLst>
            </p:cNvPr>
            <p:cNvSpPr txBox="1"/>
            <p:nvPr/>
          </p:nvSpPr>
          <p:spPr>
            <a:xfrm>
              <a:off x="3892001" y="1016575"/>
              <a:ext cx="4373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Dissipative forces shrink phase space volume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C726A6A-F658-40F1-C9E7-AB4D1C13C01D}"/>
                </a:ext>
              </a:extLst>
            </p:cNvPr>
            <p:cNvSpPr txBox="1"/>
            <p:nvPr/>
          </p:nvSpPr>
          <p:spPr>
            <a:xfrm>
              <a:off x="3892001" y="1431212"/>
              <a:ext cx="3222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Smaller volume, smaller entropy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6B3265-CB47-928C-AF22-42BF6F0BC633}"/>
                </a:ext>
              </a:extLst>
            </p:cNvPr>
            <p:cNvSpPr txBox="1"/>
            <p:nvPr/>
          </p:nvSpPr>
          <p:spPr>
            <a:xfrm>
              <a:off x="3892001" y="1845849"/>
              <a:ext cx="330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Dissipative forces reduce entropy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753BDD-851B-1448-7552-381D926A3F3A}"/>
                </a:ext>
              </a:extLst>
            </p:cNvPr>
            <p:cNvSpPr txBox="1"/>
            <p:nvPr/>
          </p:nvSpPr>
          <p:spPr>
            <a:xfrm>
              <a:off x="3889550" y="226048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2ED2CE-D047-D836-D23F-4F7934C1C156}"/>
              </a:ext>
            </a:extLst>
          </p:cNvPr>
          <p:cNvGrpSpPr/>
          <p:nvPr/>
        </p:nvGrpSpPr>
        <p:grpSpPr>
          <a:xfrm>
            <a:off x="462205" y="4443498"/>
            <a:ext cx="5089356" cy="1613244"/>
            <a:chOff x="565968" y="4077379"/>
            <a:chExt cx="5089356" cy="161324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661859-3C53-6CA5-201C-A0B3BB2849B2}"/>
                </a:ext>
              </a:extLst>
            </p:cNvPr>
            <p:cNvSpPr txBox="1"/>
            <p:nvPr/>
          </p:nvSpPr>
          <p:spPr>
            <a:xfrm>
              <a:off x="568419" y="4077379"/>
              <a:ext cx="5086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Equilibria are attractors, volume around them shrink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EAFA7A-0411-CE91-5711-1ABA22E767A2}"/>
                </a:ext>
              </a:extLst>
            </p:cNvPr>
            <p:cNvSpPr txBox="1"/>
            <p:nvPr/>
          </p:nvSpPr>
          <p:spPr>
            <a:xfrm>
              <a:off x="568419" y="4492016"/>
              <a:ext cx="3222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Smaller volume, smaller entropy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0E03272-4EB3-F570-CB17-9D9C6A53182C}"/>
                </a:ext>
              </a:extLst>
            </p:cNvPr>
            <p:cNvSpPr txBox="1"/>
            <p:nvPr/>
          </p:nvSpPr>
          <p:spPr>
            <a:xfrm>
              <a:off x="568419" y="4906653"/>
              <a:ext cx="4150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Entropy decreases as we go to equilibrium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687859-E972-3A94-2A8C-C58CA33A1E58}"/>
                </a:ext>
              </a:extLst>
            </p:cNvPr>
            <p:cNvSpPr txBox="1"/>
            <p:nvPr/>
          </p:nvSpPr>
          <p:spPr>
            <a:xfrm>
              <a:off x="565968" y="5321291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94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50889</TotalTime>
  <Words>4657</Words>
  <Application>Microsoft Office PowerPoint</Application>
  <PresentationFormat>Widescreen</PresentationFormat>
  <Paragraphs>634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Arial Rounded MT Bold</vt:lpstr>
      <vt:lpstr>Calibri</vt:lpstr>
      <vt:lpstr>Calibri Light</vt:lpstr>
      <vt:lpstr>Cambria Math</vt:lpstr>
      <vt:lpstr>Office Theme</vt:lpstr>
      <vt:lpstr>Assumptions of Physics Summer School 2024  Thermodynamics and Statistical Mechanics</vt:lpstr>
      <vt:lpstr>Main goal of the project</vt:lpstr>
      <vt:lpstr>PowerPoint Presentation</vt:lpstr>
      <vt:lpstr>PowerPoint Presentation</vt:lpstr>
      <vt:lpstr>Different approach to the foundations of physics</vt:lpstr>
      <vt:lpstr>PowerPoint Presentation</vt:lpstr>
      <vt:lpstr>Reverse Physics: Thermo and Stat Mech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entropy </vt:lpstr>
      <vt:lpstr>Shannon entropy as variability</vt:lpstr>
      <vt:lpstr>Shannon entropy as variability</vt:lpstr>
      <vt:lpstr>Entropy as logarithm of the count of evolutions </vt:lpstr>
      <vt:lpstr>Entropy as logarithm of evolutions</vt:lpstr>
      <vt:lpstr>Entropy as logarithm of evolutions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entropy</vt:lpstr>
      <vt:lpstr>PowerPoint Presentation</vt:lpstr>
      <vt:lpstr>PowerPoint Presentation</vt:lpstr>
      <vt:lpstr>PowerPoint Presentation</vt:lpstr>
      <vt:lpstr>PowerPoint Presentation</vt:lpstr>
      <vt:lpstr>State entropy</vt:lpstr>
      <vt:lpstr>Takeaways</vt:lpstr>
      <vt:lpstr>Recovering thermodynamics </vt:lpstr>
      <vt:lpstr>“Reversing” thermodynamics</vt:lpstr>
      <vt:lpstr>PowerPoint Presentation</vt:lpstr>
      <vt:lpstr>Thermodynamic process</vt:lpstr>
      <vt:lpstr>Thermodynamic equilibrium</vt:lpstr>
      <vt:lpstr>Thermodynamic equilibrium is transitive</vt:lpstr>
      <vt:lpstr>Thermodynamic systems</vt:lpstr>
      <vt:lpstr>Existence of an equation of state</vt:lpstr>
      <vt:lpstr>Thermodynamic quantities</vt:lpstr>
      <vt:lpstr>Changes of energy and entropy</vt:lpstr>
      <vt:lpstr>Reservoir</vt:lpstr>
      <vt:lpstr>Mechanical system</vt:lpstr>
      <vt:lpstr>First law</vt:lpstr>
      <vt:lpstr>Second law</vt:lpstr>
      <vt:lpstr>PowerPoint Presentation</vt:lpstr>
      <vt:lpstr>PowerPoint Presentation</vt:lpstr>
      <vt:lpstr>PowerPoint Presentation</vt:lpstr>
      <vt:lpstr>PowerPoint Presentation</vt:lpstr>
      <vt:lpstr>Takeaways</vt:lpstr>
      <vt:lpstr>Prelude to quantum </vt:lpstr>
      <vt:lpstr>PowerPoint Presentation</vt:lpstr>
      <vt:lpstr>3rd law of thermodynamics and uncertainty principle</vt:lpstr>
      <vt:lpstr>Wrapping it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204</cp:revision>
  <dcterms:created xsi:type="dcterms:W3CDTF">2021-04-07T15:17:47Z</dcterms:created>
  <dcterms:modified xsi:type="dcterms:W3CDTF">2024-06-24T18:58:19Z</dcterms:modified>
</cp:coreProperties>
</file>