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1462" r:id="rId2"/>
    <p:sldId id="1438" r:id="rId3"/>
    <p:sldId id="1422" r:id="rId4"/>
    <p:sldId id="1417" r:id="rId5"/>
    <p:sldId id="1439" r:id="rId6"/>
    <p:sldId id="1440" r:id="rId7"/>
    <p:sldId id="1442" r:id="rId8"/>
    <p:sldId id="1443" r:id="rId9"/>
    <p:sldId id="1444" r:id="rId10"/>
    <p:sldId id="1445" r:id="rId11"/>
    <p:sldId id="1446" r:id="rId12"/>
    <p:sldId id="1448" r:id="rId13"/>
    <p:sldId id="1021" r:id="rId14"/>
    <p:sldId id="1449" r:id="rId15"/>
    <p:sldId id="1450" r:id="rId16"/>
    <p:sldId id="1451" r:id="rId17"/>
    <p:sldId id="1453" r:id="rId18"/>
    <p:sldId id="1454" r:id="rId19"/>
    <p:sldId id="1455" r:id="rId20"/>
    <p:sldId id="1452" r:id="rId21"/>
    <p:sldId id="1459" r:id="rId22"/>
    <p:sldId id="1461" r:id="rId23"/>
    <p:sldId id="1465" r:id="rId24"/>
    <p:sldId id="1457" r:id="rId25"/>
    <p:sldId id="1262" r:id="rId26"/>
    <p:sldId id="1474" r:id="rId27"/>
    <p:sldId id="1458" r:id="rId28"/>
    <p:sldId id="1456" r:id="rId29"/>
    <p:sldId id="1429" r:id="rId30"/>
    <p:sldId id="1431" r:id="rId31"/>
    <p:sldId id="1432" r:id="rId32"/>
    <p:sldId id="1433" r:id="rId33"/>
    <p:sldId id="1434" r:id="rId34"/>
    <p:sldId id="1466" r:id="rId35"/>
    <p:sldId id="1134" r:id="rId36"/>
    <p:sldId id="1123" r:id="rId37"/>
    <p:sldId id="1430" r:id="rId38"/>
    <p:sldId id="1435" r:id="rId39"/>
    <p:sldId id="1436" r:id="rId40"/>
    <p:sldId id="1463" r:id="rId41"/>
    <p:sldId id="1464" r:id="rId42"/>
    <p:sldId id="1467" r:id="rId43"/>
    <p:sldId id="1468" r:id="rId44"/>
    <p:sldId id="1470" r:id="rId45"/>
    <p:sldId id="1469" r:id="rId46"/>
    <p:sldId id="1471" r:id="rId47"/>
    <p:sldId id="1363" r:id="rId48"/>
    <p:sldId id="1472" r:id="rId49"/>
    <p:sldId id="1127" r:id="rId50"/>
    <p:sldId id="1128" r:id="rId51"/>
    <p:sldId id="1129" r:id="rId52"/>
    <p:sldId id="1473" r:id="rId53"/>
    <p:sldId id="1475" r:id="rId54"/>
    <p:sldId id="1477" r:id="rId55"/>
    <p:sldId id="1476" r:id="rId56"/>
    <p:sldId id="1368" r:id="rId57"/>
    <p:sldId id="1369" r:id="rId58"/>
    <p:sldId id="1370" r:id="rId59"/>
    <p:sldId id="1428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43" autoAdjust="0"/>
    <p:restoredTop sz="95607" autoAdjust="0"/>
  </p:normalViewPr>
  <p:slideViewPr>
    <p:cSldViewPr snapToGrid="0">
      <p:cViewPr>
        <p:scale>
          <a:sx n="66" d="100"/>
          <a:sy n="66" d="100"/>
        </p:scale>
        <p:origin x="1118" y="384"/>
      </p:cViewPr>
      <p:guideLst/>
    </p:cSldViewPr>
  </p:slideViewPr>
  <p:outlineViewPr>
    <p:cViewPr>
      <p:scale>
        <a:sx n="33" d="100"/>
        <a:sy n="33" d="100"/>
      </p:scale>
      <p:origin x="0" y="-902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333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9C704-B8F9-449B-B828-36D786A1FE73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4F452-85BD-4268-B680-C313DBFD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85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39C1E-D735-15C5-B713-E90CDBF3C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F0499-77BE-AE08-F70C-E0854992D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828CE-F554-C978-CC7B-9A2BD87F1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62ABC-F824-304F-19A1-61F44E1A8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86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2381A-DF36-1BCC-553A-A944A37AB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E3882-5AEA-67F6-B2C8-B434B4E1E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85638-3E3A-BFB4-5BDC-C2037E87C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3658E-928B-16EA-F370-304382B98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1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63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49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FB9D-FE32-4608-A322-879EB604C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BEF24-38DB-414B-9143-835F94C54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49D3D-74DA-4CF4-9D8A-35BEC589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D81E-C76F-409E-B490-55904EB6664F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2A6A3-4127-48D5-9784-9FE0EA9F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A031F-D251-4900-90B5-0DBC5EEB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EBE43-81C5-C3A7-19B2-4AEF320C7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05" y="4369993"/>
            <a:ext cx="1676403" cy="15240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5FB429-4DC1-9EA8-5594-36E9029DC1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54" y="5936692"/>
            <a:ext cx="2229706" cy="7578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AF2D39E-1CF2-6C35-A74E-C2E85F817FF0}"/>
              </a:ext>
            </a:extLst>
          </p:cNvPr>
          <p:cNvSpPr/>
          <p:nvPr userDrawn="1"/>
        </p:nvSpPr>
        <p:spPr>
          <a:xfrm>
            <a:off x="9442580" y="4170784"/>
            <a:ext cx="2674054" cy="2668555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3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61A85-F374-4F3F-BA0C-52075B074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3497C3-0A16-4208-BEB3-607737FDD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ED635-7E11-4664-8FBC-36FEBFF2D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89C5-B00C-47B5-B28D-981765E77382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9DE0C-6D6F-4D42-817A-BBD09369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03EC4-334C-45C4-A174-AFF5497F8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3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597DE0-D863-4430-924C-3EB271CE8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8BD85-A68E-409D-B87F-BAD203419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AA6CF-52A1-4471-AFF7-79B37FEF2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B1699-319D-4697-8B4E-1598539B3CFA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4AF83-3843-42EB-A5A1-2BDCD43FA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68DFD-8437-42AF-BA50-3290D8CD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9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2083A-4E98-4B0F-9BE9-89B3801C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EDFED-B2F5-4E8E-B7CC-56CC10C1C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BC790-453E-4FDF-8576-041B1DF98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BC8FBAB-8131-440B-982D-5FFA7A53024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BB19DEB-B911-4731-9D47-9A0201940278}" type="datetime1">
              <a:rPr lang="en-US" smtClean="0"/>
              <a:t>7/5/2026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D6FF50-33B5-48AA-9106-E41AD3A7C7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1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CB5C-4D91-4CEE-A37D-A6D6EA775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2FF89-CC5E-4ECF-8587-C5477617E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5818F-79A2-4B99-9E93-0A0D3450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63F5-025E-4867-A9E8-A982F32DCFC4}" type="datetime1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0A171-786D-4212-94DA-A3B5DDCBE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C80CF-897E-4A36-9214-10EE125C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4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B1A4-D1EF-45A3-9791-016116AFC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0615B-3F88-41CF-8B1F-20FB3C7BE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55" y="1105469"/>
            <a:ext cx="5915845" cy="5071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C97195-09DC-40DF-8642-91B5CEAE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05469"/>
            <a:ext cx="5915845" cy="5071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FD46-DF3C-4CF1-8DB8-AE555EDA6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B06E-F40F-40EA-8713-766FF59FFE0A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A3C63-BDA7-4CD1-98D2-7B44F82B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C5504-0686-44F8-A23D-45B91F88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177B-A747-42FD-8F29-D1361B4E2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EB389-9A95-4143-B34D-74A157C3E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FF914-FCFA-477B-964A-C59B91251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6DC335-A7AE-4EBC-A953-CD7B08744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6B780-1F08-4E36-968D-D083275A4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AC007B-DA08-41DC-96BA-9EDC62C1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C099E-D3D8-4D3E-88DD-525345649A1A}" type="datetime1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F2FD71-2584-48F8-992F-EBA7CFFAC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B88B5-3CD1-407E-B5B5-2FDF80D2D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0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D30F-053D-46F9-9A37-D1DA8923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2A0CFC-E613-4829-BB1E-23DC17F1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19CC-6F82-4935-81CD-9C69156C17C7}" type="datetime1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4F9ED-0DC1-499C-966A-67FA83690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F0D14-ECEA-4749-973A-35A78F79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3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97A8DE-26FB-44D4-A9F1-CB9FF4220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89C8-411E-4525-B64D-4F524D08F1F6}" type="datetime1">
              <a:rPr lang="en-US" smtClean="0"/>
              <a:t>7/5/2026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6CC65-9693-4336-8892-7DBB0D428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92D98-AE7E-447E-AA93-A2032A1F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2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36F1-9482-436E-9974-452FA8C0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3F32D-85F2-44AA-81B0-6B60F5AE6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A3A79-53E7-4E9B-A70E-77106E56C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D5672-F891-4ED6-8D9F-0B8771B5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D4A-0DA7-4747-B450-781596817098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72739-2C05-4A24-88F6-82BBE08F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75969-E211-4DE2-B886-5934860C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5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7BCD-8167-44E1-825E-012B6637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72A2AE-5BB8-4C31-9C94-6EDE7D578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1A6C8-B63C-47F8-8C8C-4DB028D4B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56164-D348-4A71-AE1D-E22897D3C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ACC8-DD63-4D2A-8795-9D37BDCE7C2B}" type="datetime1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6AADB-3A05-424C-9F43-41572E84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28A14-221B-4635-AA55-72AC789D4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8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5AE79D-67AF-4A6E-B20E-A13E26034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FF892-5903-470F-A479-331C39379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55" y="1075038"/>
            <a:ext cx="11984090" cy="5381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86424-CA87-4045-BC8B-6EDDC11B3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4759" y="6580246"/>
            <a:ext cx="2229706" cy="228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96B3D-5F3B-40AC-AD58-CAFE87AB4978}" type="datetime1">
              <a:rPr lang="en-US" smtClean="0"/>
              <a:t>7/5/2026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D1E3F-305F-48EC-9661-A5555D6D9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730" y="6565529"/>
            <a:ext cx="5967867" cy="2359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D7172-52C7-47AA-A8CB-03E0DDB36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178" y="6572888"/>
            <a:ext cx="555908" cy="228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AA285D-1676-8476-E3FF-1782C3DC601F}"/>
              </a:ext>
            </a:extLst>
          </p:cNvPr>
          <p:cNvSpPr/>
          <p:nvPr userDrawn="1"/>
        </p:nvSpPr>
        <p:spPr>
          <a:xfrm>
            <a:off x="9442580" y="4170784"/>
            <a:ext cx="2674054" cy="2668555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C4DAF4-877C-B697-9F33-77BD3CFF038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201" y="5161510"/>
            <a:ext cx="755810" cy="6871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89385B-0892-E7A3-350A-12FC896047C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674" y="6273515"/>
            <a:ext cx="1313865" cy="4465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C0152C-5722-D560-A1D1-83330A0E1841}"/>
              </a:ext>
            </a:extLst>
          </p:cNvPr>
          <p:cNvSpPr txBox="1"/>
          <p:nvPr userDrawn="1"/>
        </p:nvSpPr>
        <p:spPr>
          <a:xfrm>
            <a:off x="9723330" y="5954370"/>
            <a:ext cx="215155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100" dirty="0"/>
              <a:t>https://assumptionsofphysics.org/</a:t>
            </a:r>
          </a:p>
        </p:txBody>
      </p:sp>
    </p:spTree>
    <p:extLst>
      <p:ext uri="{BB962C8B-B14F-4D97-AF65-F5344CB8AC3E}">
        <p14:creationId xmlns:p14="http://schemas.microsoft.com/office/powerpoint/2010/main" val="360347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</p:bldLst>
  </p:timing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2200.png"/><Relationship Id="rId7" Type="http://schemas.openxmlformats.org/officeDocument/2006/relationships/image" Target="../media/image26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2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1.png"/><Relationship Id="rId7" Type="http://schemas.openxmlformats.org/officeDocument/2006/relationships/image" Target="../media/image4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hyperlink" Target="https://assumptionsofphysics.org/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7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11.png"/><Relationship Id="rId5" Type="http://schemas.openxmlformats.org/officeDocument/2006/relationships/image" Target="../media/image27.png"/><Relationship Id="rId10" Type="http://schemas.openxmlformats.org/officeDocument/2006/relationships/image" Target="../media/image104.png"/><Relationship Id="rId4" Type="http://schemas.openxmlformats.org/officeDocument/2006/relationships/image" Target="../media/image26.png"/><Relationship Id="rId9" Type="http://schemas.openxmlformats.org/officeDocument/2006/relationships/image" Target="../media/image10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400.png"/><Relationship Id="rId3" Type="http://schemas.openxmlformats.org/officeDocument/2006/relationships/image" Target="../media/image300.png"/><Relationship Id="rId7" Type="http://schemas.openxmlformats.org/officeDocument/2006/relationships/image" Target="../media/image340.png"/><Relationship Id="rId12" Type="http://schemas.openxmlformats.org/officeDocument/2006/relationships/image" Target="../media/image39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11" Type="http://schemas.openxmlformats.org/officeDocument/2006/relationships/image" Target="../media/image380.png"/><Relationship Id="rId5" Type="http://schemas.openxmlformats.org/officeDocument/2006/relationships/image" Target="../media/image320.png"/><Relationship Id="rId15" Type="http://schemas.openxmlformats.org/officeDocument/2006/relationships/image" Target="../media/image420.png"/><Relationship Id="rId10" Type="http://schemas.openxmlformats.org/officeDocument/2006/relationships/image" Target="../media/image370.png"/><Relationship Id="rId4" Type="http://schemas.openxmlformats.org/officeDocument/2006/relationships/image" Target="../media/image311.png"/><Relationship Id="rId9" Type="http://schemas.openxmlformats.org/officeDocument/2006/relationships/image" Target="../media/image360.png"/><Relationship Id="rId14" Type="http://schemas.openxmlformats.org/officeDocument/2006/relationships/image" Target="../media/image41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1.png"/><Relationship Id="rId7" Type="http://schemas.openxmlformats.org/officeDocument/2006/relationships/image" Target="../media/image62.png"/><Relationship Id="rId2" Type="http://schemas.openxmlformats.org/officeDocument/2006/relationships/image" Target="../media/image7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0.png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0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3.png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0.png"/><Relationship Id="rId4" Type="http://schemas.openxmlformats.org/officeDocument/2006/relationships/image" Target="../media/image2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2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12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94.png"/><Relationship Id="rId4" Type="http://schemas.openxmlformats.org/officeDocument/2006/relationships/image" Target="../media/image1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3" Type="http://schemas.openxmlformats.org/officeDocument/2006/relationships/image" Target="../media/image11.png"/><Relationship Id="rId7" Type="http://schemas.openxmlformats.org/officeDocument/2006/relationships/image" Target="../media/image570.png"/><Relationship Id="rId2" Type="http://schemas.openxmlformats.org/officeDocument/2006/relationships/image" Target="../media/image9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0.png"/><Relationship Id="rId5" Type="http://schemas.openxmlformats.org/officeDocument/2006/relationships/image" Target="../media/image550.png"/><Relationship Id="rId10" Type="http://schemas.openxmlformats.org/officeDocument/2006/relationships/image" Target="../media/image600.png"/><Relationship Id="rId4" Type="http://schemas.openxmlformats.org/officeDocument/2006/relationships/image" Target="../media/image540.png"/><Relationship Id="rId9" Type="http://schemas.openxmlformats.org/officeDocument/2006/relationships/image" Target="../media/image59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1A94-7EF5-1679-3E25-E75B2C795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 general theory for statistical ensembles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B4C1-97DB-1F3D-AA39-E2EA722C3A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Gabriele Carcassi, Christine A. Aidala, Tobias Thrien</a:t>
            </a:r>
          </a:p>
          <a:p>
            <a:r>
              <a:rPr lang="en-US" dirty="0"/>
              <a:t>Physics Department</a:t>
            </a:r>
            <a:br>
              <a:rPr lang="en-US" dirty="0"/>
            </a:br>
            <a:r>
              <a:rPr lang="en-US" dirty="0"/>
              <a:t>University of Michigan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87576-3246-BC48-BEE4-EEA863CE8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4491460"/>
            <a:ext cx="1891314" cy="20161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651AB3-894C-887D-4436-9D555D0F5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293" y="4917529"/>
            <a:ext cx="3453413" cy="146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7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8DB39-B4AA-692E-5A8D-D4588678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DC52-8911-D7FC-A86D-BCEEA5565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the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A4827-9E94-D73D-B678-EC76AC93D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can we generalize the Lie algebraic structures of classical (Poisson brackets) and quantum (commutators) mechanics, and what independent structures are they describing?</a:t>
            </a:r>
          </a:p>
          <a:p>
            <a:pPr lvl="1"/>
            <a:r>
              <a:rPr lang="en-US" dirty="0"/>
              <a:t>What is the right Poisson structure to put on the space </a:t>
            </a:r>
            <a:r>
              <a:rPr lang="en-US"/>
              <a:t>of ensembles </a:t>
            </a:r>
            <a:r>
              <a:rPr lang="en-US" dirty="0"/>
              <a:t>so that the standard ones are recovered in the classical and quantum case?</a:t>
            </a:r>
          </a:p>
          <a:p>
            <a:pPr lvl="1"/>
            <a:r>
              <a:rPr lang="en-US" dirty="0"/>
              <a:t>Should we understand the elements of the structure as observables (i.e. linear functionals) or as generators (i.e. derivatives of one parameter groups)?</a:t>
            </a:r>
          </a:p>
          <a:p>
            <a:pPr lvl="1"/>
            <a:r>
              <a:rPr lang="en-US" dirty="0"/>
              <a:t>What is the right product for the generalized Poisson structure?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9A5566-6AF6-B7EC-9452-F54818162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11699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84AEA-69D8-6390-B73C-9155877B7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34D4D-B5E1-93AC-C84A-59CD11D4A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the workshop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BB2768-A936-1042-C42D-335B7C349E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How does all of this work in infinite dimensional spaces and field theories?</a:t>
                </a:r>
              </a:p>
              <a:p>
                <a:pPr lvl="1"/>
                <a:r>
                  <a:rPr lang="en-US" dirty="0"/>
                  <a:t>What is the right probability space for function spaces? Are there constraints on the function space?</a:t>
                </a:r>
              </a:p>
              <a:p>
                <a:pPr lvl="1"/>
                <a:r>
                  <a:rPr lang="en-US" dirty="0"/>
                  <a:t>The linear and entropic structures do not seem to be enough to characterize infinite dimensional spaces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𝒮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𝒮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are isomorphic as LCTVS with an inner product</a:t>
                </a:r>
              </a:p>
              <a:p>
                <a:pPr lvl="1"/>
                <a:r>
                  <a:rPr lang="en-US" dirty="0"/>
                  <a:t>The Lie algebras seem to be necessary</a:t>
                </a:r>
              </a:p>
              <a:p>
                <a:pPr lvl="2"/>
                <a:r>
                  <a:rPr lang="en-US" dirty="0"/>
                  <a:t>The number of independent generators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ℏ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depend on the dimension, and a linear operation cannot change the number of generators</a:t>
                </a:r>
              </a:p>
              <a:p>
                <a:pPr lvl="1"/>
                <a:r>
                  <a:rPr lang="en-US" dirty="0"/>
                  <a:t>Is there a way to understand the Lie algebra as properties</a:t>
                </a:r>
                <a:br>
                  <a:rPr lang="en-US" dirty="0"/>
                </a:br>
                <a:r>
                  <a:rPr lang="en-US" dirty="0"/>
                  <a:t>of the probability calculus, and relate them to rules of inference?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BB2768-A936-1042-C42D-335B7C349E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5E0F0-CBE3-B552-A965-8D85908EA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719307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93604-7135-53B4-B1DE-9FA997618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structures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AF20B-A0BE-144E-37E5-CB17462B8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35D90A-8ACC-0DB9-1AE6-FFDD563A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402028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211696-2FA4-9B01-05E5-5D57831D8B46}"/>
                  </a:ext>
                </a:extLst>
              </p:cNvPr>
              <p:cNvSpPr txBox="1"/>
              <p:nvPr/>
            </p:nvSpPr>
            <p:spPr>
              <a:xfrm>
                <a:off x="3499404" y="928237"/>
                <a:ext cx="28872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US" sz="3200" i="1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,…</m:t>
                      </m:r>
                      <m:r>
                        <m:rPr>
                          <m:lit/>
                        </m:rPr>
                        <a:rPr lang="en-US" sz="32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211696-2FA4-9B01-05E5-5D57831D8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404" y="928237"/>
                <a:ext cx="288720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935D07-A6A4-3A66-5639-4D7B5717C18B}"/>
                  </a:ext>
                </a:extLst>
              </p:cNvPr>
              <p:cNvSpPr txBox="1"/>
              <p:nvPr/>
            </p:nvSpPr>
            <p:spPr>
              <a:xfrm>
                <a:off x="3984409" y="2225036"/>
                <a:ext cx="25597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US" sz="3200" i="1">
                          <a:latin typeface="Cambria Math" panose="02040503050406030204" pitchFamily="18" charset="0"/>
                        </a:rPr>
                        <m:t>{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m:rPr>
                          <m:lit/>
                        </m:rPr>
                        <a:rPr lang="en-US" sz="32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935D07-A6A4-3A66-5639-4D7B5717C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409" y="2225036"/>
                <a:ext cx="255973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D4B0021F-1ABD-4988-457C-7B8B1AE45877}"/>
              </a:ext>
            </a:extLst>
          </p:cNvPr>
          <p:cNvSpPr txBox="1"/>
          <p:nvPr/>
        </p:nvSpPr>
        <p:spPr>
          <a:xfrm>
            <a:off x="254079" y="903347"/>
            <a:ext cx="2985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Classical discrete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1A791A-9E86-F972-58CD-F6766722C963}"/>
              </a:ext>
            </a:extLst>
          </p:cNvPr>
          <p:cNvSpPr txBox="1"/>
          <p:nvPr/>
        </p:nvSpPr>
        <p:spPr>
          <a:xfrm>
            <a:off x="254079" y="2225036"/>
            <a:ext cx="3474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Classical continuum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26489A-5684-15AF-9E1D-74E07E10DA1D}"/>
              </a:ext>
            </a:extLst>
          </p:cNvPr>
          <p:cNvSpPr txBox="1"/>
          <p:nvPr/>
        </p:nvSpPr>
        <p:spPr>
          <a:xfrm>
            <a:off x="4289207" y="1639414"/>
            <a:ext cx="2076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Phase space</a:t>
            </a:r>
            <a:br>
              <a:rPr lang="en-US" dirty="0"/>
            </a:br>
            <a:r>
              <a:rPr lang="en-US" dirty="0"/>
              <a:t>Symplectic manifold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8FCBF-5F3C-79B5-8C03-3A09DCBB54AE}"/>
              </a:ext>
            </a:extLst>
          </p:cNvPr>
          <p:cNvSpPr txBox="1"/>
          <p:nvPr/>
        </p:nvSpPr>
        <p:spPr>
          <a:xfrm>
            <a:off x="3804953" y="199669"/>
            <a:ext cx="2080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State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FAE1FA-B027-C5D8-0370-B61791D0A600}"/>
                  </a:ext>
                </a:extLst>
              </p:cNvPr>
              <p:cNvSpPr txBox="1"/>
              <p:nvPr/>
            </p:nvSpPr>
            <p:spPr>
              <a:xfrm>
                <a:off x="7529279" y="928044"/>
                <a:ext cx="3780907" cy="585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sz="3200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 | 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=1}</m:t>
                    </m:r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FAE1FA-B027-C5D8-0370-B61791D0A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279" y="928044"/>
                <a:ext cx="3780907" cy="5851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ABE1B1-CC2C-3F98-EDC5-531EC8B96BBF}"/>
                  </a:ext>
                </a:extLst>
              </p:cNvPr>
              <p:cNvSpPr txBox="1"/>
              <p:nvPr/>
            </p:nvSpPr>
            <p:spPr>
              <a:xfrm>
                <a:off x="7370820" y="1962579"/>
                <a:ext cx="3938579" cy="1096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sz="3200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3200" i="1" dirty="0">
                    <a:latin typeface="Cambria Math" panose="02040503050406030204" pitchFamily="18" charset="0"/>
                  </a:rPr>
                  <a:t> </a:t>
                </a:r>
                <a:br>
                  <a:rPr lang="en-US" sz="3200" i="1" dirty="0">
                    <a:latin typeface="Cambria Math" panose="02040503050406030204" pitchFamily="18" charset="0"/>
                  </a:rPr>
                </a:br>
                <a:r>
                  <a:rPr lang="en-US" sz="3200" i="1" dirty="0">
                    <a:latin typeface="Cambria Math" panose="02040503050406030204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∫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=1</m:t>
                    </m:r>
                    <m:r>
                      <m:rPr>
                        <m:lit/>
                      </m:rPr>
                      <a:rPr lang="en-US" sz="32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ABE1B1-CC2C-3F98-EDC5-531EC8B96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820" y="1962579"/>
                <a:ext cx="3938579" cy="10965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4DC4912-E1FC-227F-09AD-C5EED05BCBCA}"/>
              </a:ext>
            </a:extLst>
          </p:cNvPr>
          <p:cNvSpPr txBox="1"/>
          <p:nvPr/>
        </p:nvSpPr>
        <p:spPr>
          <a:xfrm>
            <a:off x="8293580" y="199668"/>
            <a:ext cx="1968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Ensembles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4A0F48-ABED-D758-4CFD-698DB4AF2937}"/>
              </a:ext>
            </a:extLst>
          </p:cNvPr>
          <p:cNvSpPr txBox="1"/>
          <p:nvPr/>
        </p:nvSpPr>
        <p:spPr>
          <a:xfrm>
            <a:off x="230104" y="3473011"/>
            <a:ext cx="3625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Quantum mechanics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1D683A-7732-08F8-9133-7841FCD13905}"/>
                  </a:ext>
                </a:extLst>
              </p:cNvPr>
              <p:cNvSpPr txBox="1"/>
              <p:nvPr/>
            </p:nvSpPr>
            <p:spPr>
              <a:xfrm>
                <a:off x="4005812" y="3501997"/>
                <a:ext cx="209018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ℋ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11D683A-7732-08F8-9133-7841FCD13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812" y="3501997"/>
                <a:ext cx="209018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5F595D5-1452-917E-C97A-912A23E6449F}"/>
              </a:ext>
            </a:extLst>
          </p:cNvPr>
          <p:cNvSpPr txBox="1"/>
          <p:nvPr/>
        </p:nvSpPr>
        <p:spPr>
          <a:xfrm>
            <a:off x="3984409" y="2996360"/>
            <a:ext cx="1957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Projective complex</a:t>
            </a:r>
            <a:br>
              <a:rPr lang="en-US" dirty="0"/>
            </a:br>
            <a:r>
              <a:rPr lang="en-US" dirty="0"/>
              <a:t>Hilbert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D073B95-70BA-66DA-6829-211D5CC3AA7F}"/>
                  </a:ext>
                </a:extLst>
              </p:cNvPr>
              <p:cNvSpPr txBox="1"/>
              <p:nvPr/>
            </p:nvSpPr>
            <p:spPr>
              <a:xfrm>
                <a:off x="6426268" y="3146805"/>
                <a:ext cx="4813690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sz="3200" b="0" i="1" smtClean="0">
                        <a:latin typeface="Cambria Math" panose="02040503050406030204" pitchFamily="18" charset="0"/>
                      </a:rPr>
                      <m:t>{</m:t>
                    </m:r>
                  </m:oMath>
                </a14:m>
                <a:r>
                  <a:rPr lang="en-US" sz="3200" dirty="0"/>
                  <a:t> positive semi-definite</a:t>
                </a:r>
                <a:br>
                  <a:rPr lang="en-US" sz="3200" dirty="0"/>
                </a:br>
                <a:r>
                  <a:rPr lang="en-US" sz="3200" dirty="0"/>
                  <a:t>Hermitian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1" smtClean="0">
                        <a:latin typeface="Cambria Math" panose="02040503050406030204" pitchFamily="18" charset="0"/>
                      </a:rPr>
                      <m:t>tr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 }</m:t>
                    </m:r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D073B95-70BA-66DA-6829-211D5CC3A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268" y="3146805"/>
                <a:ext cx="4813690" cy="1077218"/>
              </a:xfrm>
              <a:prstGeom prst="rect">
                <a:avLst/>
              </a:prstGeom>
              <a:blipFill>
                <a:blip r:embed="rId8"/>
                <a:stretch>
                  <a:fillRect l="-3165" t="-6780" r="-2025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854D71E-077A-60FF-4F6C-5B05DB5A145C}"/>
              </a:ext>
            </a:extLst>
          </p:cNvPr>
          <p:cNvSpPr txBox="1"/>
          <p:nvPr/>
        </p:nvSpPr>
        <p:spPr>
          <a:xfrm>
            <a:off x="2326640" y="5080000"/>
            <a:ext cx="45336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6">
                    <a:lumMod val="75000"/>
                  </a:schemeClr>
                </a:solidFill>
              </a:rPr>
              <a:t>Concrete examples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D18FBD-E10D-1278-8CE3-02ED1174BF74}"/>
              </a:ext>
            </a:extLst>
          </p:cNvPr>
          <p:cNvSpPr txBox="1"/>
          <p:nvPr/>
        </p:nvSpPr>
        <p:spPr>
          <a:xfrm>
            <a:off x="3636549" y="5833119"/>
            <a:ext cx="19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some caveats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1FDE9E7-440C-1B94-1B51-31506ABF7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305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AB86E-CF18-A983-F0D7-5CAC8E92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Topology and convex 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3E6846-294D-1ECC-FDF3-C381A4D88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229" y="1556977"/>
            <a:ext cx="6706181" cy="967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1ECEF0-C061-B36A-D76B-90E7FBCA6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3971129"/>
            <a:ext cx="6713802" cy="22709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5EE2DC-6DA0-56D6-77ED-4739D260F43F}"/>
                  </a:ext>
                </a:extLst>
              </p:cNvPr>
              <p:cNvSpPr txBox="1"/>
              <p:nvPr/>
            </p:nvSpPr>
            <p:spPr>
              <a:xfrm>
                <a:off x="406400" y="991780"/>
                <a:ext cx="1012411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Experimental verifiability justifies ensemble spaces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dirty="0"/>
                          <m:t>T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second-countable</a:t>
                </a:r>
                <a:br>
                  <a:rPr lang="en-US" sz="2400" dirty="0"/>
                </a:br>
                <a:r>
                  <a:rPr lang="en-US" sz="2400" dirty="0"/>
                  <a:t>topological spaces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5EE2DC-6DA0-56D6-77ED-4739D260F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00" y="991780"/>
                <a:ext cx="10124118" cy="830997"/>
              </a:xfrm>
              <a:prstGeom prst="rect">
                <a:avLst/>
              </a:prstGeom>
              <a:blipFill>
                <a:blip r:embed="rId4"/>
                <a:stretch>
                  <a:fillRect l="-964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47E2B2F-5D20-572C-8E73-C64B5936600B}"/>
              </a:ext>
            </a:extLst>
          </p:cNvPr>
          <p:cNvSpPr txBox="1"/>
          <p:nvPr/>
        </p:nvSpPr>
        <p:spPr>
          <a:xfrm>
            <a:off x="1191728" y="3017132"/>
            <a:ext cx="10309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Statistical mixing justifies ensemble spaces to have a continuous convex structure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E57D67-0B06-108E-7200-2A4C5CD0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999545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B0550-5641-B58F-228C-A288DDB5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Topological convex spaces (TCS)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E0F7B4-A917-BD99-7374-58D82C3922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Modern analysis is based on Topological Vector Spaces (TVS) but there is no work on Topological Convex Spaces (TCS). A lot of our problems are understanding how to relate the two.</a:t>
                </a:r>
              </a:p>
              <a:p>
                <a:r>
                  <a:rPr lang="en-US" dirty="0"/>
                  <a:t>The algebraic structure only defines finite convex combinations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. The topology defined infinite convex combinations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in terms of limits of convergent sequences.</a:t>
                </a:r>
              </a:p>
              <a:p>
                <a:r>
                  <a:rPr lang="en-US" dirty="0"/>
                  <a:t>Open problem: define a notion of convex integral </a:t>
                </a:r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ℰ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𝑒𝑑𝑝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E0F7B4-A917-BD99-7374-58D82C3922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2D4F-7B3E-22FE-FD35-E83DF1E66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03422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F7DE8-50F0-A46F-110F-5D87CE573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1536-C431-F8C1-16D4-6E3468A3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terminology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FBE7FD-DEB1-36A5-5182-E35026D556E4}"/>
                  </a:ext>
                </a:extLst>
              </p:cNvPr>
              <p:cNvSpPr txBox="1"/>
              <p:nvPr/>
            </p:nvSpPr>
            <p:spPr>
              <a:xfrm>
                <a:off x="1737360" y="1351280"/>
                <a:ext cx="2712987" cy="7083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40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FBE7FD-DEB1-36A5-5182-E35026D55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360" y="1351280"/>
                <a:ext cx="2712987" cy="7083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61D9EC2-C93F-2F55-6F31-C35E20EA1533}"/>
              </a:ext>
            </a:extLst>
          </p:cNvPr>
          <p:cNvCxnSpPr/>
          <p:nvPr/>
        </p:nvCxnSpPr>
        <p:spPr>
          <a:xfrm flipV="1">
            <a:off x="1483360" y="2021840"/>
            <a:ext cx="375920" cy="568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3C221FA-7EC2-98C1-A535-C4D6CB664ABE}"/>
              </a:ext>
            </a:extLst>
          </p:cNvPr>
          <p:cNvSpPr txBox="1"/>
          <p:nvPr/>
        </p:nvSpPr>
        <p:spPr>
          <a:xfrm>
            <a:off x="824033" y="2590800"/>
            <a:ext cx="913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mixture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B29B98-17C6-A833-C82A-782FCA460CE5}"/>
              </a:ext>
            </a:extLst>
          </p:cNvPr>
          <p:cNvCxnSpPr>
            <a:cxnSpLocks/>
          </p:cNvCxnSpPr>
          <p:nvPr/>
        </p:nvCxnSpPr>
        <p:spPr>
          <a:xfrm flipH="1" flipV="1">
            <a:off x="4023627" y="2019416"/>
            <a:ext cx="426720" cy="406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D764695-8DBF-642C-1B70-3ADE04BB9E11}"/>
              </a:ext>
            </a:extLst>
          </p:cNvPr>
          <p:cNvSpPr txBox="1"/>
          <p:nvPr/>
        </p:nvSpPr>
        <p:spPr>
          <a:xfrm>
            <a:off x="4145547" y="2418080"/>
            <a:ext cx="135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components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1FA1095-D760-F1CF-7CDB-F3C2E25B1B8A}"/>
              </a:ext>
            </a:extLst>
          </p:cNvPr>
          <p:cNvCxnSpPr/>
          <p:nvPr/>
        </p:nvCxnSpPr>
        <p:spPr>
          <a:xfrm flipV="1">
            <a:off x="3190240" y="2059679"/>
            <a:ext cx="223520" cy="531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D876BD4-328C-AFE6-342C-C6EF851CC223}"/>
              </a:ext>
            </a:extLst>
          </p:cNvPr>
          <p:cNvSpPr txBox="1"/>
          <p:nvPr/>
        </p:nvSpPr>
        <p:spPr>
          <a:xfrm>
            <a:off x="2080687" y="2590800"/>
            <a:ext cx="1843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mixing coefficient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BC42E0-3828-834D-1A8F-A0E3F669A881}"/>
                  </a:ext>
                </a:extLst>
              </p:cNvPr>
              <p:cNvSpPr txBox="1"/>
              <p:nvPr/>
            </p:nvSpPr>
            <p:spPr>
              <a:xfrm>
                <a:off x="1103624" y="4139458"/>
                <a:ext cx="151131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⫪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BC42E0-3828-834D-1A8F-A0E3F669A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624" y="4139458"/>
                <a:ext cx="151131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FCE0FF-CE00-E53F-64F0-87C2F4F8E4B3}"/>
                  </a:ext>
                </a:extLst>
              </p:cNvPr>
              <p:cNvSpPr txBox="1"/>
              <p:nvPr/>
            </p:nvSpPr>
            <p:spPr>
              <a:xfrm>
                <a:off x="1096768" y="3282895"/>
                <a:ext cx="5982343" cy="721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𝑝𝑐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acc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FCE0FF-CE00-E53F-64F0-87C2F4F8E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68" y="3282895"/>
                <a:ext cx="5982343" cy="7217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833CA0-C4AA-F004-BD37-200A2422E1CB}"/>
                  </a:ext>
                </a:extLst>
              </p:cNvPr>
              <p:cNvSpPr txBox="1"/>
              <p:nvPr/>
            </p:nvSpPr>
            <p:spPr>
              <a:xfrm>
                <a:off x="6736070" y="1351793"/>
                <a:ext cx="24462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833CA0-C4AA-F004-BD37-200A2422E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070" y="1351793"/>
                <a:ext cx="244624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5996CD2-BE5B-C144-6E94-475CF50C9D61}"/>
              </a:ext>
            </a:extLst>
          </p:cNvPr>
          <p:cNvSpPr txBox="1"/>
          <p:nvPr/>
        </p:nvSpPr>
        <p:spPr>
          <a:xfrm>
            <a:off x="4145547" y="3997023"/>
            <a:ext cx="36726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dirty="0"/>
              <a:t>have a common component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BDD5DB-1B93-008D-5CEC-EE5C7FDE7965}"/>
              </a:ext>
            </a:extLst>
          </p:cNvPr>
          <p:cNvSpPr txBox="1"/>
          <p:nvPr/>
        </p:nvSpPr>
        <p:spPr>
          <a:xfrm>
            <a:off x="585806" y="4891492"/>
            <a:ext cx="565590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400" dirty="0"/>
              <a:t>separate, don’t have a common component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0BAD9-8B8A-1639-0541-60977EAED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427691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01160-CEEF-9490-90DB-C756DB03A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terminology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DA3685-A660-FF71-84DB-EEC0696A0C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extreme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point that can only be expressed as a trivial mixture</a:t>
                </a:r>
                <a:br>
                  <a:rPr lang="en-US" dirty="0"/>
                </a:br>
                <a:r>
                  <a:rPr lang="en-US" dirty="0"/>
                  <a:t>(i.e.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A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lvl="1"/>
                <a:r>
                  <a:rPr lang="en-US" dirty="0"/>
                  <a:t>Convex if it is closed under finite convex combinations (i.e. contains all its mixtures)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-convex if it is closed under infinite convex combinations (i.e. contains all infinite mixtures)</a:t>
                </a:r>
              </a:p>
              <a:p>
                <a:pPr lvl="1"/>
                <a:r>
                  <a:rPr lang="en-US" dirty="0"/>
                  <a:t>Closed and convex if it is convex and topologically closed (i.e. it contains all mixtures and their limits)</a:t>
                </a:r>
              </a:p>
              <a:p>
                <a:pPr lvl="1"/>
                <a:r>
                  <a:rPr lang="en-US" dirty="0"/>
                  <a:t>Componential if it contains all the components of its elements</a:t>
                </a:r>
              </a:p>
              <a:p>
                <a:pPr lvl="1"/>
                <a:r>
                  <a:rPr lang="en-US" dirty="0"/>
                  <a:t>Facial if it is componential and convex</a:t>
                </a:r>
              </a:p>
              <a:p>
                <a:r>
                  <a:rPr lang="en-US" dirty="0"/>
                  <a:t>These definitions recover standard notions of convex geometry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DA3685-A660-FF71-84DB-EEC0696A0C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D4BC0-09D2-93A8-414F-E18E337C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76315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304E3-2C23-A722-5270-CF97BB028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8124A6B-2130-E7CC-C92E-AD681754D12A}"/>
              </a:ext>
            </a:extLst>
          </p:cNvPr>
          <p:cNvSpPr/>
          <p:nvPr/>
        </p:nvSpPr>
        <p:spPr>
          <a:xfrm>
            <a:off x="1604009" y="3072490"/>
            <a:ext cx="2480513" cy="2139589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59193A-57E5-4EED-A3E3-E4E81520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TCS for probability/physics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5820A3-A102-B854-F525-65D5DBEFC7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This structure is not enough for physics</a:t>
                </a:r>
                <a:r>
                  <a:rPr lang="en-US" dirty="0"/>
                  <a:t>:</a:t>
                </a:r>
              </a:p>
              <a:p>
                <a:pPr lvl="1"/>
                <a:r>
                  <a:rPr lang="en-US" b="0" dirty="0"/>
                  <a:t>The space of probability measures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is the same regardless of what volume measure (i.e. state count) is chosen: no unique Hamiltonian/statistical mechanics</a:t>
                </a:r>
              </a:p>
              <a:p>
                <a:r>
                  <a:rPr lang="en-US" dirty="0">
                    <a:solidFill>
                      <a:srgbClr val="C00000"/>
                    </a:solidFill>
                  </a:rPr>
                  <a:t>TCS can’t tell if extreme points are mutually exclusive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5820A3-A102-B854-F525-65D5DBEFC7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66C3C10F-9594-5686-013F-3AE85C2D306C}"/>
              </a:ext>
            </a:extLst>
          </p:cNvPr>
          <p:cNvSpPr/>
          <p:nvPr/>
        </p:nvSpPr>
        <p:spPr>
          <a:xfrm>
            <a:off x="2353025" y="4033521"/>
            <a:ext cx="982482" cy="847448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7900B18-CC95-9287-2573-4991CED9E715}"/>
              </a:ext>
            </a:extLst>
          </p:cNvPr>
          <p:cNvCxnSpPr/>
          <p:nvPr/>
        </p:nvCxnSpPr>
        <p:spPr>
          <a:xfrm flipH="1">
            <a:off x="3495040" y="3586480"/>
            <a:ext cx="853440" cy="35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1B2AB02-0CC9-223A-2326-209A5A9F7732}"/>
              </a:ext>
            </a:extLst>
          </p:cNvPr>
          <p:cNvSpPr txBox="1"/>
          <p:nvPr/>
        </p:nvSpPr>
        <p:spPr>
          <a:xfrm>
            <a:off x="4348480" y="2933283"/>
            <a:ext cx="4323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Set of all probability distributions</a:t>
            </a:r>
            <a:br>
              <a:rPr lang="en-US" sz="2400" dirty="0"/>
            </a:br>
            <a:r>
              <a:rPr lang="en-US" sz="2400" dirty="0"/>
              <a:t>over 3 mutually exclusive events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35E635-4280-67ED-E176-041D143D37D9}"/>
              </a:ext>
            </a:extLst>
          </p:cNvPr>
          <p:cNvCxnSpPr>
            <a:cxnSpLocks/>
          </p:cNvCxnSpPr>
          <p:nvPr/>
        </p:nvCxnSpPr>
        <p:spPr>
          <a:xfrm flipH="1" flipV="1">
            <a:off x="3283295" y="4417477"/>
            <a:ext cx="1339505" cy="38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A858911-89D5-3B72-5ABA-C3E9E814B1EF}"/>
              </a:ext>
            </a:extLst>
          </p:cNvPr>
          <p:cNvSpPr txBox="1"/>
          <p:nvPr/>
        </p:nvSpPr>
        <p:spPr>
          <a:xfrm>
            <a:off x="4622800" y="4021274"/>
            <a:ext cx="46030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Subset of distributions:</a:t>
            </a:r>
            <a:br>
              <a:rPr lang="en-US" sz="2400" dirty="0"/>
            </a:br>
            <a:r>
              <a:rPr lang="en-US" sz="2400" dirty="0"/>
              <a:t>vertices are NOT mutually exclusive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AE23E9-C295-1913-1942-13999ADB3960}"/>
              </a:ext>
            </a:extLst>
          </p:cNvPr>
          <p:cNvSpPr txBox="1"/>
          <p:nvPr/>
        </p:nvSpPr>
        <p:spPr>
          <a:xfrm>
            <a:off x="406400" y="5621795"/>
            <a:ext cx="893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Also, expectation values are NOT enough to recover mutual exclusivity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AED88-A58B-580C-E4E4-0EA14ED47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54062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CA69-4BEF-DEAF-9AFA-93537611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Entropy 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D37A6-710C-BC0E-9949-F741FC2F4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92" y="982203"/>
            <a:ext cx="8212812" cy="333002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EBD7BD5-5852-E3D3-D8A1-821868E33DAE}"/>
              </a:ext>
            </a:extLst>
          </p:cNvPr>
          <p:cNvCxnSpPr/>
          <p:nvPr/>
        </p:nvCxnSpPr>
        <p:spPr>
          <a:xfrm flipH="1">
            <a:off x="2639291" y="1558636"/>
            <a:ext cx="6712527" cy="810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DA3E57D-850E-7CC0-D725-AFA25528DCB4}"/>
              </a:ext>
            </a:extLst>
          </p:cNvPr>
          <p:cNvSpPr txBox="1"/>
          <p:nvPr/>
        </p:nvSpPr>
        <p:spPr>
          <a:xfrm>
            <a:off x="9351818" y="1235470"/>
            <a:ext cx="253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Small ensemble changes,</a:t>
            </a:r>
            <a:br>
              <a:rPr lang="en-US" dirty="0"/>
            </a:br>
            <a:r>
              <a:rPr lang="en-US" dirty="0"/>
              <a:t>small variability changes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3DF5334-4F1F-6AE7-AA53-166A1D93A139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559136" y="2223282"/>
            <a:ext cx="3969106" cy="301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1A1EC40-F220-071E-454B-5B217E4AD1C3}"/>
              </a:ext>
            </a:extLst>
          </p:cNvPr>
          <p:cNvSpPr txBox="1"/>
          <p:nvPr/>
        </p:nvSpPr>
        <p:spPr>
          <a:xfrm>
            <a:off x="9528242" y="1900116"/>
            <a:ext cx="2610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Average variability cannot</a:t>
            </a:r>
            <a:br>
              <a:rPr lang="en-US" dirty="0"/>
            </a:br>
            <a:r>
              <a:rPr lang="en-US" dirty="0"/>
              <a:t>decrease during mixtures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AF8993-2FFA-A69F-054D-C5600D725A69}"/>
              </a:ext>
            </a:extLst>
          </p:cNvPr>
          <p:cNvSpPr txBox="1"/>
          <p:nvPr/>
        </p:nvSpPr>
        <p:spPr>
          <a:xfrm>
            <a:off x="9528242" y="2772277"/>
            <a:ext cx="2293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Maximal increase with</a:t>
            </a:r>
            <a:br>
              <a:rPr lang="en-US" dirty="0"/>
            </a:br>
            <a:r>
              <a:rPr lang="en-US" dirty="0"/>
              <a:t>mutual exclusivity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4E8BDF-D03C-5114-BE9E-45D2E7857728}"/>
              </a:ext>
            </a:extLst>
          </p:cNvPr>
          <p:cNvCxnSpPr>
            <a:stCxn id="13" idx="1"/>
          </p:cNvCxnSpPr>
          <p:nvPr/>
        </p:nvCxnSpPr>
        <p:spPr>
          <a:xfrm flipH="1">
            <a:off x="7429500" y="3095443"/>
            <a:ext cx="2098742" cy="208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937E0FB-A475-8BE4-6C5B-09D77B07181E}"/>
              </a:ext>
            </a:extLst>
          </p:cNvPr>
          <p:cNvSpPr txBox="1"/>
          <p:nvPr/>
        </p:nvSpPr>
        <p:spPr>
          <a:xfrm>
            <a:off x="2981231" y="4469042"/>
            <a:ext cx="444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Statistical mixing preserves mutual exclusivity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9121E5-5264-B4A3-A866-A1B54333D757}"/>
              </a:ext>
            </a:extLst>
          </p:cNvPr>
          <p:cNvCxnSpPr>
            <a:stCxn id="16" idx="0"/>
          </p:cNvCxnSpPr>
          <p:nvPr/>
        </p:nvCxnSpPr>
        <p:spPr>
          <a:xfrm flipH="1" flipV="1">
            <a:off x="4748645" y="3990109"/>
            <a:ext cx="456721" cy="478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484ED2C-0054-2921-1D52-84839D560A5B}"/>
              </a:ext>
            </a:extLst>
          </p:cNvPr>
          <p:cNvSpPr txBox="1"/>
          <p:nvPr/>
        </p:nvSpPr>
        <p:spPr>
          <a:xfrm>
            <a:off x="506092" y="5068531"/>
            <a:ext cx="8845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May not be ALL the properties we need… but enough for many things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3E80EA-8809-CD97-DE4B-0F4EF8CC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687731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12DCE-BCE0-1B6B-E0EF-339384EA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55" y="84779"/>
            <a:ext cx="8698074" cy="897424"/>
          </a:xfrm>
        </p:spPr>
        <p:txBody>
          <a:bodyPr/>
          <a:lstStyle/>
          <a:p>
            <a:r>
              <a:rPr lang="en-US" dirty="0"/>
              <a:t>Main goal of the program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6682E2-9FF6-9416-54E1-85337245508A}"/>
              </a:ext>
            </a:extLst>
          </p:cNvPr>
          <p:cNvGrpSpPr/>
          <p:nvPr/>
        </p:nvGrpSpPr>
        <p:grpSpPr>
          <a:xfrm>
            <a:off x="8708668" y="320121"/>
            <a:ext cx="3436710" cy="2736585"/>
            <a:chOff x="8807251" y="356793"/>
            <a:chExt cx="3436710" cy="27365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D1683F9-8185-F744-0B0B-49403F1DAD2A}"/>
                </a:ext>
              </a:extLst>
            </p:cNvPr>
            <p:cNvGrpSpPr/>
            <p:nvPr/>
          </p:nvGrpSpPr>
          <p:grpSpPr>
            <a:xfrm>
              <a:off x="9410754" y="356793"/>
              <a:ext cx="2229706" cy="2324557"/>
              <a:chOff x="9664754" y="4369993"/>
              <a:chExt cx="2229706" cy="232455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F09733E4-688D-4DCE-213B-967DFA3BC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41405" y="4369993"/>
                <a:ext cx="1676403" cy="1524003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9A616A9-AC58-C779-B5DB-EE419585FF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64754" y="5936692"/>
                <a:ext cx="2229706" cy="757858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EA1047-B877-5965-1071-F5EB143EBF14}"/>
                </a:ext>
              </a:extLst>
            </p:cNvPr>
            <p:cNvSpPr txBox="1"/>
            <p:nvPr/>
          </p:nvSpPr>
          <p:spPr>
            <a:xfrm>
              <a:off x="8807251" y="2724046"/>
              <a:ext cx="34367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hlinkClick r:id="rId5"/>
                </a:rPr>
                <a:t>https://assumptionsofphysics.org</a:t>
              </a:r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B66391-9F55-EB42-1EB1-682E52F74556}"/>
              </a:ext>
            </a:extLst>
          </p:cNvPr>
          <p:cNvGrpSpPr/>
          <p:nvPr/>
        </p:nvGrpSpPr>
        <p:grpSpPr>
          <a:xfrm>
            <a:off x="5013216" y="3135761"/>
            <a:ext cx="3284859" cy="916207"/>
            <a:chOff x="7093758" y="5122425"/>
            <a:chExt cx="4379811" cy="12216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6941F6-ECEF-2954-C8FD-9F4E73884367}"/>
                </a:ext>
              </a:extLst>
            </p:cNvPr>
            <p:cNvGrpSpPr/>
            <p:nvPr/>
          </p:nvGrpSpPr>
          <p:grpSpPr>
            <a:xfrm>
              <a:off x="7517416" y="5122425"/>
              <a:ext cx="3079535" cy="839764"/>
              <a:chOff x="2758985" y="3636747"/>
              <a:chExt cx="7518499" cy="2050233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F747669-9FC5-5308-ACE7-767979452B47}"/>
                  </a:ext>
                </a:extLst>
              </p:cNvPr>
              <p:cNvGrpSpPr/>
              <p:nvPr/>
            </p:nvGrpSpPr>
            <p:grpSpPr>
              <a:xfrm>
                <a:off x="2758985" y="4061287"/>
                <a:ext cx="1727299" cy="1625693"/>
                <a:chOff x="2743126" y="2971800"/>
                <a:chExt cx="1295474" cy="1219270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560FE619-0A8C-D24C-65C3-D12BC00B5E76}"/>
                    </a:ext>
                  </a:extLst>
                </p:cNvPr>
                <p:cNvSpPr/>
                <p:nvPr/>
              </p:nvSpPr>
              <p:spPr>
                <a:xfrm>
                  <a:off x="2743200" y="2971800"/>
                  <a:ext cx="1295400" cy="1219200"/>
                </a:xfrm>
                <a:prstGeom prst="ellipse">
                  <a:avLst/>
                </a:prstGeom>
                <a:solidFill>
                  <a:schemeClr val="accent1"/>
                </a:solidFill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Chord 5">
                  <a:extLst>
                    <a:ext uri="{FF2B5EF4-FFF2-40B4-BE49-F238E27FC236}">
                      <a16:creationId xmlns:a16="http://schemas.microsoft.com/office/drawing/2014/main" id="{03399512-243A-864D-82D6-FF368404A102}"/>
                    </a:ext>
                  </a:extLst>
                </p:cNvPr>
                <p:cNvSpPr/>
                <p:nvPr/>
              </p:nvSpPr>
              <p:spPr>
                <a:xfrm>
                  <a:off x="2743126" y="3073904"/>
                  <a:ext cx="817308" cy="1117166"/>
                </a:xfrm>
                <a:custGeom>
                  <a:avLst/>
                  <a:gdLst>
                    <a:gd name="connsiteX0" fmla="*/ 817235 w 1295400"/>
                    <a:gd name="connsiteY0" fmla="*/ 1197947 h 1219200"/>
                    <a:gd name="connsiteX1" fmla="*/ 70854 w 1295400"/>
                    <a:gd name="connsiteY1" fmla="*/ 886831 h 1219200"/>
                    <a:gd name="connsiteX2" fmla="*/ 288864 w 1295400"/>
                    <a:gd name="connsiteY2" fmla="*/ 102104 h 1219200"/>
                    <a:gd name="connsiteX3" fmla="*/ 817235 w 1295400"/>
                    <a:gd name="connsiteY3" fmla="*/ 1197947 h 1219200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17308" h="1117166">
                      <a:moveTo>
                        <a:pt x="817308" y="1095843"/>
                      </a:moveTo>
                      <a:cubicBezTo>
                        <a:pt x="521648" y="1171311"/>
                        <a:pt x="210243" y="1041507"/>
                        <a:pt x="70927" y="784727"/>
                      </a:cubicBezTo>
                      <a:cubicBezTo>
                        <a:pt x="-78669" y="508999"/>
                        <a:pt x="15088" y="171521"/>
                        <a:pt x="288937" y="0"/>
                      </a:cubicBezTo>
                      <a:cubicBezTo>
                        <a:pt x="73901" y="563401"/>
                        <a:pt x="336384" y="989642"/>
                        <a:pt x="817308" y="109584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A168AA96-BA97-6FE4-AF8D-E8D94B7DFC2A}"/>
                  </a:ext>
                </a:extLst>
              </p:cNvPr>
              <p:cNvGrpSpPr/>
              <p:nvPr/>
            </p:nvGrpSpPr>
            <p:grpSpPr>
              <a:xfrm>
                <a:off x="8550185" y="3654841"/>
                <a:ext cx="1727299" cy="1625693"/>
                <a:chOff x="2743126" y="2971800"/>
                <a:chExt cx="1295474" cy="1219270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81741CE2-3C06-3E12-4FF4-6C7006EC28D5}"/>
                    </a:ext>
                  </a:extLst>
                </p:cNvPr>
                <p:cNvSpPr/>
                <p:nvPr/>
              </p:nvSpPr>
              <p:spPr>
                <a:xfrm>
                  <a:off x="2743200" y="2971800"/>
                  <a:ext cx="1295400" cy="1219200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hord 5">
                  <a:extLst>
                    <a:ext uri="{FF2B5EF4-FFF2-40B4-BE49-F238E27FC236}">
                      <a16:creationId xmlns:a16="http://schemas.microsoft.com/office/drawing/2014/main" id="{72198938-A6D8-2A11-6039-2C2DDD70A8D7}"/>
                    </a:ext>
                  </a:extLst>
                </p:cNvPr>
                <p:cNvSpPr/>
                <p:nvPr/>
              </p:nvSpPr>
              <p:spPr>
                <a:xfrm>
                  <a:off x="2743126" y="3073904"/>
                  <a:ext cx="817308" cy="1117166"/>
                </a:xfrm>
                <a:custGeom>
                  <a:avLst/>
                  <a:gdLst>
                    <a:gd name="connsiteX0" fmla="*/ 817235 w 1295400"/>
                    <a:gd name="connsiteY0" fmla="*/ 1197947 h 1219200"/>
                    <a:gd name="connsiteX1" fmla="*/ 70854 w 1295400"/>
                    <a:gd name="connsiteY1" fmla="*/ 886831 h 1219200"/>
                    <a:gd name="connsiteX2" fmla="*/ 288864 w 1295400"/>
                    <a:gd name="connsiteY2" fmla="*/ 102104 h 1219200"/>
                    <a:gd name="connsiteX3" fmla="*/ 817235 w 1295400"/>
                    <a:gd name="connsiteY3" fmla="*/ 1197947 h 1219200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17308" h="1117166">
                      <a:moveTo>
                        <a:pt x="817308" y="1095843"/>
                      </a:moveTo>
                      <a:cubicBezTo>
                        <a:pt x="521648" y="1171311"/>
                        <a:pt x="210243" y="1041507"/>
                        <a:pt x="70927" y="784727"/>
                      </a:cubicBezTo>
                      <a:cubicBezTo>
                        <a:pt x="-78669" y="508999"/>
                        <a:pt x="15088" y="171521"/>
                        <a:pt x="288937" y="0"/>
                      </a:cubicBezTo>
                      <a:cubicBezTo>
                        <a:pt x="73901" y="563401"/>
                        <a:pt x="336384" y="989642"/>
                        <a:pt x="817308" y="109584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B27224C-E116-C9F7-85DE-97C643C348B1}"/>
                  </a:ext>
                </a:extLst>
              </p:cNvPr>
              <p:cNvSpPr/>
              <p:nvPr/>
            </p:nvSpPr>
            <p:spPr>
              <a:xfrm>
                <a:off x="4691594" y="3636747"/>
                <a:ext cx="3485323" cy="668600"/>
              </a:xfrm>
              <a:custGeom>
                <a:avLst/>
                <a:gdLst>
                  <a:gd name="connsiteX0" fmla="*/ 0 w 2141883"/>
                  <a:gd name="connsiteY0" fmla="*/ 601959 h 601959"/>
                  <a:gd name="connsiteX1" fmla="*/ 1088335 w 2141883"/>
                  <a:gd name="connsiteY1" fmla="*/ 10581 h 601959"/>
                  <a:gd name="connsiteX2" fmla="*/ 2141883 w 2141883"/>
                  <a:gd name="connsiteY2" fmla="*/ 278937 h 601959"/>
                  <a:gd name="connsiteX0" fmla="*/ 0 w 2350605"/>
                  <a:gd name="connsiteY0" fmla="*/ 441051 h 441051"/>
                  <a:gd name="connsiteX1" fmla="*/ 1297057 w 2350605"/>
                  <a:gd name="connsiteY1" fmla="*/ 3730 h 441051"/>
                  <a:gd name="connsiteX2" fmla="*/ 2350605 w 2350605"/>
                  <a:gd name="connsiteY2" fmla="*/ 272086 h 441051"/>
                  <a:gd name="connsiteX0" fmla="*/ 0 w 2613992"/>
                  <a:gd name="connsiteY0" fmla="*/ 465762 h 465762"/>
                  <a:gd name="connsiteX1" fmla="*/ 1297057 w 2613992"/>
                  <a:gd name="connsiteY1" fmla="*/ 28441 h 465762"/>
                  <a:gd name="connsiteX2" fmla="*/ 2613992 w 2613992"/>
                  <a:gd name="connsiteY2" fmla="*/ 147710 h 465762"/>
                  <a:gd name="connsiteX0" fmla="*/ 0 w 2613992"/>
                  <a:gd name="connsiteY0" fmla="*/ 501450 h 501450"/>
                  <a:gd name="connsiteX1" fmla="*/ 1237423 w 2613992"/>
                  <a:gd name="connsiteY1" fmla="*/ 19403 h 501450"/>
                  <a:gd name="connsiteX2" fmla="*/ 2613992 w 2613992"/>
                  <a:gd name="connsiteY2" fmla="*/ 183398 h 50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3992" h="501450">
                    <a:moveTo>
                      <a:pt x="0" y="501450"/>
                    </a:moveTo>
                    <a:cubicBezTo>
                      <a:pt x="365677" y="232679"/>
                      <a:pt x="801758" y="72412"/>
                      <a:pt x="1237423" y="19403"/>
                    </a:cubicBezTo>
                    <a:cubicBezTo>
                      <a:pt x="1673088" y="-33606"/>
                      <a:pt x="2265708" y="22301"/>
                      <a:pt x="2613992" y="183398"/>
                    </a:cubicBezTo>
                  </a:path>
                </a:pathLst>
              </a:custGeom>
              <a:noFill/>
              <a:ln w="28575">
                <a:headEnd type="triangle" w="lg" len="lg"/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FED6AD9-11ED-9855-4715-0E0D6212D3A8}"/>
                </a:ext>
              </a:extLst>
            </p:cNvPr>
            <p:cNvCxnSpPr>
              <a:cxnSpLocks/>
            </p:cNvCxnSpPr>
            <p:nvPr/>
          </p:nvCxnSpPr>
          <p:spPr>
            <a:xfrm>
              <a:off x="7093758" y="6313256"/>
              <a:ext cx="419322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92C8A9-51BB-099C-C97A-580FBBC85F41}"/>
                </a:ext>
              </a:extLst>
            </p:cNvPr>
            <p:cNvSpPr/>
            <p:nvPr/>
          </p:nvSpPr>
          <p:spPr>
            <a:xfrm>
              <a:off x="10844764" y="5974703"/>
              <a:ext cx="6288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time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BBD1CB7-D1ED-6F86-3276-E1780DD1C44B}"/>
                </a:ext>
              </a:extLst>
            </p:cNvPr>
            <p:cNvSpPr/>
            <p:nvPr/>
          </p:nvSpPr>
          <p:spPr>
            <a:xfrm rot="19209652">
              <a:off x="8016367" y="5411825"/>
              <a:ext cx="51144" cy="10228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5AE56FF-1C7E-6F3B-66C3-B9B85FD59EAC}"/>
                </a:ext>
              </a:extLst>
            </p:cNvPr>
            <p:cNvCxnSpPr>
              <a:cxnSpLocks/>
            </p:cNvCxnSpPr>
            <p:nvPr/>
          </p:nvCxnSpPr>
          <p:spPr>
            <a:xfrm>
              <a:off x="8131274" y="5466648"/>
              <a:ext cx="2243958" cy="3178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1CD5787-63F5-D9AC-802B-7AF573B2B40A}"/>
                </a:ext>
              </a:extLst>
            </p:cNvPr>
            <p:cNvCxnSpPr>
              <a:cxnSpLocks/>
            </p:cNvCxnSpPr>
            <p:nvPr/>
          </p:nvCxnSpPr>
          <p:spPr>
            <a:xfrm>
              <a:off x="8153400" y="5486400"/>
              <a:ext cx="2105526" cy="2045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98D2628-72BB-2EB2-0DEE-58BEF260B0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29337" y="5277853"/>
              <a:ext cx="2093495" cy="15641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D2617C-2532-1D1B-8AF9-8CA9F2276E0B}"/>
                </a:ext>
              </a:extLst>
            </p:cNvPr>
            <p:cNvSpPr txBox="1"/>
            <p:nvPr/>
          </p:nvSpPr>
          <p:spPr>
            <a:xfrm>
              <a:off x="8920867" y="5478456"/>
              <a:ext cx="41293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0B4A313-E91D-14D5-6C5E-10CF8D0A5864}"/>
              </a:ext>
            </a:extLst>
          </p:cNvPr>
          <p:cNvGrpSpPr/>
          <p:nvPr/>
        </p:nvGrpSpPr>
        <p:grpSpPr>
          <a:xfrm>
            <a:off x="717063" y="3127424"/>
            <a:ext cx="3299436" cy="919519"/>
            <a:chOff x="7093758" y="5122425"/>
            <a:chExt cx="4376570" cy="121970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CD865E9-6A34-D7C3-87B4-4D97B2125383}"/>
                </a:ext>
              </a:extLst>
            </p:cNvPr>
            <p:cNvGrpSpPr/>
            <p:nvPr/>
          </p:nvGrpSpPr>
          <p:grpSpPr>
            <a:xfrm>
              <a:off x="7517416" y="5122425"/>
              <a:ext cx="3079535" cy="839764"/>
              <a:chOff x="2758985" y="3636747"/>
              <a:chExt cx="7518499" cy="205023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29B90261-D5A3-C943-2158-5BDCB41BE187}"/>
                  </a:ext>
                </a:extLst>
              </p:cNvPr>
              <p:cNvGrpSpPr/>
              <p:nvPr/>
            </p:nvGrpSpPr>
            <p:grpSpPr>
              <a:xfrm>
                <a:off x="2758985" y="4061287"/>
                <a:ext cx="1727299" cy="1625693"/>
                <a:chOff x="2743126" y="2971800"/>
                <a:chExt cx="1295474" cy="1219270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FA27D122-1932-13DA-4E44-23E18A19A60E}"/>
                    </a:ext>
                  </a:extLst>
                </p:cNvPr>
                <p:cNvSpPr/>
                <p:nvPr/>
              </p:nvSpPr>
              <p:spPr>
                <a:xfrm>
                  <a:off x="2743200" y="2971800"/>
                  <a:ext cx="1295400" cy="1219200"/>
                </a:xfrm>
                <a:prstGeom prst="ellipse">
                  <a:avLst/>
                </a:prstGeom>
                <a:solidFill>
                  <a:schemeClr val="accent1"/>
                </a:solidFill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Chord 5">
                  <a:extLst>
                    <a:ext uri="{FF2B5EF4-FFF2-40B4-BE49-F238E27FC236}">
                      <a16:creationId xmlns:a16="http://schemas.microsoft.com/office/drawing/2014/main" id="{4E6F583B-CC50-57FB-643E-FFC6FCE3C467}"/>
                    </a:ext>
                  </a:extLst>
                </p:cNvPr>
                <p:cNvSpPr/>
                <p:nvPr/>
              </p:nvSpPr>
              <p:spPr>
                <a:xfrm>
                  <a:off x="2743126" y="3073904"/>
                  <a:ext cx="817308" cy="1117166"/>
                </a:xfrm>
                <a:custGeom>
                  <a:avLst/>
                  <a:gdLst>
                    <a:gd name="connsiteX0" fmla="*/ 817235 w 1295400"/>
                    <a:gd name="connsiteY0" fmla="*/ 1197947 h 1219200"/>
                    <a:gd name="connsiteX1" fmla="*/ 70854 w 1295400"/>
                    <a:gd name="connsiteY1" fmla="*/ 886831 h 1219200"/>
                    <a:gd name="connsiteX2" fmla="*/ 288864 w 1295400"/>
                    <a:gd name="connsiteY2" fmla="*/ 102104 h 1219200"/>
                    <a:gd name="connsiteX3" fmla="*/ 817235 w 1295400"/>
                    <a:gd name="connsiteY3" fmla="*/ 1197947 h 1219200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17308" h="1117166">
                      <a:moveTo>
                        <a:pt x="817308" y="1095843"/>
                      </a:moveTo>
                      <a:cubicBezTo>
                        <a:pt x="521648" y="1171311"/>
                        <a:pt x="210243" y="1041507"/>
                        <a:pt x="70927" y="784727"/>
                      </a:cubicBezTo>
                      <a:cubicBezTo>
                        <a:pt x="-78669" y="508999"/>
                        <a:pt x="15088" y="171521"/>
                        <a:pt x="288937" y="0"/>
                      </a:cubicBezTo>
                      <a:cubicBezTo>
                        <a:pt x="73901" y="563401"/>
                        <a:pt x="336384" y="989642"/>
                        <a:pt x="817308" y="109584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688925C7-45D2-5D72-02A6-C3767F495E4C}"/>
                  </a:ext>
                </a:extLst>
              </p:cNvPr>
              <p:cNvGrpSpPr/>
              <p:nvPr/>
            </p:nvGrpSpPr>
            <p:grpSpPr>
              <a:xfrm>
                <a:off x="8550185" y="3654841"/>
                <a:ext cx="1727299" cy="1625693"/>
                <a:chOff x="2743126" y="2971800"/>
                <a:chExt cx="1295474" cy="1219270"/>
              </a:xfrm>
            </p:grpSpPr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59FC66F9-6A33-071A-93A7-F6FAD8D23F51}"/>
                    </a:ext>
                  </a:extLst>
                </p:cNvPr>
                <p:cNvSpPr/>
                <p:nvPr/>
              </p:nvSpPr>
              <p:spPr>
                <a:xfrm>
                  <a:off x="2743200" y="2971800"/>
                  <a:ext cx="1295400" cy="1219200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6" name="Chord 5">
                  <a:extLst>
                    <a:ext uri="{FF2B5EF4-FFF2-40B4-BE49-F238E27FC236}">
                      <a16:creationId xmlns:a16="http://schemas.microsoft.com/office/drawing/2014/main" id="{1BF90216-A627-3EE5-03F5-55DCCD3B2A4C}"/>
                    </a:ext>
                  </a:extLst>
                </p:cNvPr>
                <p:cNvSpPr/>
                <p:nvPr/>
              </p:nvSpPr>
              <p:spPr>
                <a:xfrm>
                  <a:off x="2743126" y="3073904"/>
                  <a:ext cx="817308" cy="1117166"/>
                </a:xfrm>
                <a:custGeom>
                  <a:avLst/>
                  <a:gdLst>
                    <a:gd name="connsiteX0" fmla="*/ 817235 w 1295400"/>
                    <a:gd name="connsiteY0" fmla="*/ 1197947 h 1219200"/>
                    <a:gd name="connsiteX1" fmla="*/ 70854 w 1295400"/>
                    <a:gd name="connsiteY1" fmla="*/ 886831 h 1219200"/>
                    <a:gd name="connsiteX2" fmla="*/ 288864 w 1295400"/>
                    <a:gd name="connsiteY2" fmla="*/ 102104 h 1219200"/>
                    <a:gd name="connsiteX3" fmla="*/ 817235 w 1295400"/>
                    <a:gd name="connsiteY3" fmla="*/ 1197947 h 1219200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  <a:gd name="connsiteX0" fmla="*/ 817308 w 817308"/>
                    <a:gd name="connsiteY0" fmla="*/ 1095843 h 1117166"/>
                    <a:gd name="connsiteX1" fmla="*/ 70927 w 817308"/>
                    <a:gd name="connsiteY1" fmla="*/ 784727 h 1117166"/>
                    <a:gd name="connsiteX2" fmla="*/ 288937 w 817308"/>
                    <a:gd name="connsiteY2" fmla="*/ 0 h 1117166"/>
                    <a:gd name="connsiteX3" fmla="*/ 817308 w 817308"/>
                    <a:gd name="connsiteY3" fmla="*/ 1095843 h 1117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17308" h="1117166">
                      <a:moveTo>
                        <a:pt x="817308" y="1095843"/>
                      </a:moveTo>
                      <a:cubicBezTo>
                        <a:pt x="521648" y="1171311"/>
                        <a:pt x="210243" y="1041507"/>
                        <a:pt x="70927" y="784727"/>
                      </a:cubicBezTo>
                      <a:cubicBezTo>
                        <a:pt x="-78669" y="508999"/>
                        <a:pt x="15088" y="171521"/>
                        <a:pt x="288937" y="0"/>
                      </a:cubicBezTo>
                      <a:cubicBezTo>
                        <a:pt x="73901" y="563401"/>
                        <a:pt x="336384" y="989642"/>
                        <a:pt x="817308" y="109584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44FAB1C-6424-B3A9-62AF-1BA2C6A9B35A}"/>
                  </a:ext>
                </a:extLst>
              </p:cNvPr>
              <p:cNvSpPr/>
              <p:nvPr/>
            </p:nvSpPr>
            <p:spPr>
              <a:xfrm>
                <a:off x="4691594" y="3636747"/>
                <a:ext cx="3485323" cy="668600"/>
              </a:xfrm>
              <a:custGeom>
                <a:avLst/>
                <a:gdLst>
                  <a:gd name="connsiteX0" fmla="*/ 0 w 2141883"/>
                  <a:gd name="connsiteY0" fmla="*/ 601959 h 601959"/>
                  <a:gd name="connsiteX1" fmla="*/ 1088335 w 2141883"/>
                  <a:gd name="connsiteY1" fmla="*/ 10581 h 601959"/>
                  <a:gd name="connsiteX2" fmla="*/ 2141883 w 2141883"/>
                  <a:gd name="connsiteY2" fmla="*/ 278937 h 601959"/>
                  <a:gd name="connsiteX0" fmla="*/ 0 w 2350605"/>
                  <a:gd name="connsiteY0" fmla="*/ 441051 h 441051"/>
                  <a:gd name="connsiteX1" fmla="*/ 1297057 w 2350605"/>
                  <a:gd name="connsiteY1" fmla="*/ 3730 h 441051"/>
                  <a:gd name="connsiteX2" fmla="*/ 2350605 w 2350605"/>
                  <a:gd name="connsiteY2" fmla="*/ 272086 h 441051"/>
                  <a:gd name="connsiteX0" fmla="*/ 0 w 2613992"/>
                  <a:gd name="connsiteY0" fmla="*/ 465762 h 465762"/>
                  <a:gd name="connsiteX1" fmla="*/ 1297057 w 2613992"/>
                  <a:gd name="connsiteY1" fmla="*/ 28441 h 465762"/>
                  <a:gd name="connsiteX2" fmla="*/ 2613992 w 2613992"/>
                  <a:gd name="connsiteY2" fmla="*/ 147710 h 465762"/>
                  <a:gd name="connsiteX0" fmla="*/ 0 w 2613992"/>
                  <a:gd name="connsiteY0" fmla="*/ 501450 h 501450"/>
                  <a:gd name="connsiteX1" fmla="*/ 1237423 w 2613992"/>
                  <a:gd name="connsiteY1" fmla="*/ 19403 h 501450"/>
                  <a:gd name="connsiteX2" fmla="*/ 2613992 w 2613992"/>
                  <a:gd name="connsiteY2" fmla="*/ 183398 h 50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3992" h="501450">
                    <a:moveTo>
                      <a:pt x="0" y="501450"/>
                    </a:moveTo>
                    <a:cubicBezTo>
                      <a:pt x="365677" y="232679"/>
                      <a:pt x="801758" y="72412"/>
                      <a:pt x="1237423" y="19403"/>
                    </a:cubicBezTo>
                    <a:cubicBezTo>
                      <a:pt x="1673088" y="-33606"/>
                      <a:pt x="2265708" y="22301"/>
                      <a:pt x="2613992" y="183398"/>
                    </a:cubicBezTo>
                  </a:path>
                </a:pathLst>
              </a:custGeom>
              <a:noFill/>
              <a:ln w="28575">
                <a:headEnd type="triangle" w="lg" len="lg"/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88D463B-1D53-F810-4FC9-682C06A4E1AB}"/>
                </a:ext>
              </a:extLst>
            </p:cNvPr>
            <p:cNvCxnSpPr>
              <a:cxnSpLocks/>
            </p:cNvCxnSpPr>
            <p:nvPr/>
          </p:nvCxnSpPr>
          <p:spPr>
            <a:xfrm>
              <a:off x="7093758" y="6313256"/>
              <a:ext cx="419322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CADF4B4-9D39-F4BD-D6A4-A27406433539}"/>
                </a:ext>
              </a:extLst>
            </p:cNvPr>
            <p:cNvSpPr/>
            <p:nvPr/>
          </p:nvSpPr>
          <p:spPr>
            <a:xfrm>
              <a:off x="10844764" y="5974702"/>
              <a:ext cx="625564" cy="3674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time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6AB262B-18B6-12CD-128F-F5229B66BC5F}"/>
                </a:ext>
              </a:extLst>
            </p:cNvPr>
            <p:cNvSpPr/>
            <p:nvPr/>
          </p:nvSpPr>
          <p:spPr>
            <a:xfrm rot="19209652">
              <a:off x="8016367" y="5411825"/>
              <a:ext cx="51144" cy="10228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0F0CBD2-5AE8-52F6-2FBD-01E92375990E}"/>
                </a:ext>
              </a:extLst>
            </p:cNvPr>
            <p:cNvSpPr/>
            <p:nvPr/>
          </p:nvSpPr>
          <p:spPr>
            <a:xfrm rot="2714105">
              <a:off x="10396427" y="5524374"/>
              <a:ext cx="65673" cy="10228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39538E6-4284-CF77-E895-18496D5FC5A1}"/>
                </a:ext>
              </a:extLst>
            </p:cNvPr>
            <p:cNvCxnSpPr>
              <a:cxnSpLocks/>
            </p:cNvCxnSpPr>
            <p:nvPr/>
          </p:nvCxnSpPr>
          <p:spPr>
            <a:xfrm>
              <a:off x="8131274" y="5466648"/>
              <a:ext cx="2204538" cy="8367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72C9A3D-D4FB-9714-2F02-3A658A6CDA24}"/>
                  </a:ext>
                </a:extLst>
              </p:cNvPr>
              <p:cNvSpPr txBox="1"/>
              <p:nvPr/>
            </p:nvSpPr>
            <p:spPr>
              <a:xfrm>
                <a:off x="530237" y="2598451"/>
                <a:ext cx="35999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Infinitesimal reducibility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dirty="0"/>
                  <a:t> Classical state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72C9A3D-D4FB-9714-2F02-3A658A6CD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37" y="2598451"/>
                <a:ext cx="3599960" cy="338554"/>
              </a:xfrm>
              <a:prstGeom prst="rect">
                <a:avLst/>
              </a:prstGeom>
              <a:blipFill>
                <a:blip r:embed="rId6"/>
                <a:stretch>
                  <a:fillRect l="-1015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6D50F44-FA6F-7634-7B43-AF2CA8BDA007}"/>
                  </a:ext>
                </a:extLst>
              </p:cNvPr>
              <p:cNvSpPr txBox="1"/>
              <p:nvPr/>
            </p:nvSpPr>
            <p:spPr>
              <a:xfrm>
                <a:off x="5162412" y="2597262"/>
                <a:ext cx="275197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Irreducibility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dirty="0"/>
                  <a:t> Quantum state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6D50F44-FA6F-7634-7B43-AF2CA8BDA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412" y="2597262"/>
                <a:ext cx="2751972" cy="338554"/>
              </a:xfrm>
              <a:prstGeom prst="rect">
                <a:avLst/>
              </a:prstGeom>
              <a:blipFill>
                <a:blip r:embed="rId7"/>
                <a:stretch>
                  <a:fillRect l="-1330" t="-5357" r="-443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5B3C1A7E-6F6A-1D88-2FCE-065DF3392CE8}"/>
              </a:ext>
            </a:extLst>
          </p:cNvPr>
          <p:cNvSpPr txBox="1"/>
          <p:nvPr/>
        </p:nvSpPr>
        <p:spPr>
          <a:xfrm>
            <a:off x="271285" y="962742"/>
            <a:ext cx="83634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/>
              <a:t>Identify a handful of physical starting points from which the basic laws can be rigorously derived</a:t>
            </a:r>
            <a:endParaRPr lang="en-US" sz="3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455218-73B4-5DD6-D4BD-1B9C04723948}"/>
              </a:ext>
            </a:extLst>
          </p:cNvPr>
          <p:cNvSpPr txBox="1"/>
          <p:nvPr/>
        </p:nvSpPr>
        <p:spPr>
          <a:xfrm>
            <a:off x="271285" y="2141167"/>
            <a:ext cx="139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example: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225324-B563-B7A7-7AD5-95E8E983D9E1}"/>
              </a:ext>
            </a:extLst>
          </p:cNvPr>
          <p:cNvSpPr txBox="1"/>
          <p:nvPr/>
        </p:nvSpPr>
        <p:spPr>
          <a:xfrm>
            <a:off x="1916624" y="4389644"/>
            <a:ext cx="71634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/>
              <a:t>This also requires rederiving all mathematical structures</a:t>
            </a:r>
            <a:br>
              <a:rPr lang="en-US" sz="2400" dirty="0"/>
            </a:br>
            <a:r>
              <a:rPr lang="en-US" sz="2400" dirty="0"/>
              <a:t>from physical requirements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FDB74E7-8E10-1AA5-EAF7-09367F1CBFE4}"/>
                  </a:ext>
                </a:extLst>
              </p:cNvPr>
              <p:cNvSpPr txBox="1"/>
              <p:nvPr/>
            </p:nvSpPr>
            <p:spPr>
              <a:xfrm>
                <a:off x="785488" y="5293998"/>
                <a:ext cx="72767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Science is evidence based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scientific theory must be characterized by experimentally verifiable statements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topologies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-algebras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FDB74E7-8E10-1AA5-EAF7-09367F1CB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88" y="5293998"/>
                <a:ext cx="7276785" cy="646331"/>
              </a:xfrm>
              <a:prstGeom prst="rect">
                <a:avLst/>
              </a:prstGeom>
              <a:blipFill>
                <a:blip r:embed="rId8"/>
                <a:stretch>
                  <a:fillRect l="-754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73D12C71-F59C-FB7B-2F9F-12AAE88104C8}"/>
              </a:ext>
            </a:extLst>
          </p:cNvPr>
          <p:cNvSpPr txBox="1"/>
          <p:nvPr/>
        </p:nvSpPr>
        <p:spPr>
          <a:xfrm>
            <a:off x="271285" y="4924176"/>
            <a:ext cx="139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example:</a:t>
            </a:r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ADCAE589-152D-673B-E934-7F49CB96E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39262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B1F8B-F0E0-8E62-813F-AEE794447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F821F-D4EA-4567-B1A8-FB65F5A0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Entropy upper bound uniqueness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F0001-551F-C460-FDCB-B9B3895FF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64" y="982203"/>
            <a:ext cx="11162550" cy="14255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D36BF-CD0E-9CC0-B0F6-17DA4C67D025}"/>
              </a:ext>
            </a:extLst>
          </p:cNvPr>
          <p:cNvSpPr txBox="1"/>
          <p:nvPr/>
        </p:nvSpPr>
        <p:spPr>
          <a:xfrm>
            <a:off x="1280643" y="2658844"/>
            <a:ext cx="9630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Shannon entropy is recovered as maximal increase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302DB3-E398-50F0-7FAA-F25133DC927B}"/>
              </a:ext>
            </a:extLst>
          </p:cNvPr>
          <p:cNvSpPr txBox="1"/>
          <p:nvPr/>
        </p:nvSpPr>
        <p:spPr>
          <a:xfrm>
            <a:off x="716972" y="5190447"/>
            <a:ext cx="83023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Typical derivations of entropy use product spaces, knowledge of the “points,” </a:t>
            </a:r>
            <a:r>
              <a:rPr lang="en-US" sz="2800" dirty="0" err="1"/>
              <a:t>etc</a:t>
            </a:r>
            <a:r>
              <a:rPr lang="en-US" sz="2800" dirty="0"/>
              <a:t>… This proof only uses decomposability over mutually exclusive preparations.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C560B-7957-479D-1ABD-BFEC4B4A4226}"/>
              </a:ext>
            </a:extLst>
          </p:cNvPr>
          <p:cNvSpPr txBox="1"/>
          <p:nvPr/>
        </p:nvSpPr>
        <p:spPr>
          <a:xfrm>
            <a:off x="716972" y="3569995"/>
            <a:ext cx="83023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have a Shannon-type entropy without having defined what the actual states are, only their maximum increase during mixing.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50CA3C-B9BE-C025-853A-2CBE73378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457253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0B139-A9FB-EAD8-2E0C-6A1BAB9AE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 from the entropy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AF5991-F30E-29A9-F04A-1011142391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Entropy forces the topology to be </a:t>
                </a:r>
                <a:r>
                  <a:rPr lang="en-US" dirty="0" err="1"/>
                  <a:t>Hausdorff</a:t>
                </a:r>
                <a:endParaRPr lang="en-US" dirty="0"/>
              </a:p>
              <a:p>
                <a:pPr lvl="1"/>
                <a:r>
                  <a:rPr lang="en-US" dirty="0"/>
                  <a:t>Open problem: does it force it to be metrizable?</a:t>
                </a:r>
              </a:p>
              <a:p>
                <a:r>
                  <a:rPr lang="en-US" dirty="0"/>
                  <a:t>Entropy forces the ensemble space to be cancellative</a:t>
                </a:r>
              </a:p>
              <a:p>
                <a:pPr lvl="1"/>
                <a:r>
                  <a:rPr lang="en-US" dirty="0"/>
                  <a:t>Affine combinations, if exist, are unique</a:t>
                </a:r>
              </a:p>
              <a:p>
                <a:pPr lvl="1"/>
                <a:r>
                  <a:rPr lang="en-US" dirty="0"/>
                  <a:t>Ensemble spaces embed in vector spaces</a:t>
                </a:r>
              </a:p>
              <a:p>
                <a:r>
                  <a:rPr lang="en-US" dirty="0"/>
                  <a:t>A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lvl="1"/>
                <a:r>
                  <a:rPr lang="en-US" dirty="0"/>
                  <a:t>Affine if it is closed under affine combinations</a:t>
                </a:r>
              </a:p>
              <a:p>
                <a:pPr lvl="1"/>
                <a:r>
                  <a:rPr lang="en-US" dirty="0"/>
                  <a:t>Closed and affine if it is affine and topologically closed</a:t>
                </a:r>
              </a:p>
              <a:p>
                <a:r>
                  <a:rPr lang="en-US" dirty="0"/>
                  <a:t>Can define</a:t>
                </a:r>
              </a:p>
              <a:p>
                <a:pPr lvl="1"/>
                <a:r>
                  <a:rPr lang="en-US" dirty="0"/>
                  <a:t>Affine independence (no elements of a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can be expressed</a:t>
                </a:r>
                <a:br>
                  <a:rPr lang="en-US" dirty="0"/>
                </a:br>
                <a:r>
                  <a:rPr lang="en-US" dirty="0"/>
                  <a:t>as an affine combination of other elements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) </a:t>
                </a:r>
              </a:p>
              <a:p>
                <a:pPr lvl="1"/>
                <a:r>
                  <a:rPr lang="en-US" dirty="0"/>
                  <a:t>Dimension (number of affine elements that can generate the set)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AF5991-F30E-29A9-F04A-1011142391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80660B-AC75-7208-E639-6BEAD617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868708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D2D8B-FAC0-94B2-C392-10E8933A7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CA779-5B3C-98EF-5B2A-2F654F4FE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 from the entropy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6E9F0-F874-BFCB-6E5C-8CEFA78A2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Finite-dimensional affine subsets (still finalizing proofs)</a:t>
            </a:r>
          </a:p>
          <a:p>
            <a:pPr lvl="1"/>
            <a:r>
              <a:rPr lang="en-US" dirty="0"/>
              <a:t>Embed continuously in TVS</a:t>
            </a:r>
          </a:p>
          <a:p>
            <a:pPr lvl="1"/>
            <a:r>
              <a:rPr lang="en-US" dirty="0"/>
              <a:t>Are bounded</a:t>
            </a:r>
          </a:p>
          <a:p>
            <a:r>
              <a:rPr lang="en-US" dirty="0"/>
              <a:t>Infinite-dimensional affine subsets</a:t>
            </a:r>
          </a:p>
          <a:p>
            <a:pPr lvl="1"/>
            <a:r>
              <a:rPr lang="en-US" dirty="0"/>
              <a:t>May not embed continuously in TVS (strawman counterexample found)</a:t>
            </a:r>
          </a:p>
          <a:p>
            <a:pPr lvl="1"/>
            <a:r>
              <a:rPr lang="en-US" dirty="0"/>
              <a:t>Will not be bounded (physically meaningful counterexample)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B12523-7649-71EF-53B2-273327793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730256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A5833-C1A4-9D18-5EBC-44E9C2748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quantities (affine functionals)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ABB86-04E1-4653-6A3B-6FE103D9B3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statistical property is a continuous affine map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𝒬</m:t>
                    </m:r>
                  </m:oMath>
                </a14:m>
                <a:r>
                  <a:rPr lang="en-US" dirty="0"/>
                  <a:t> is a convex space</a:t>
                </a:r>
              </a:p>
              <a:p>
                <a:pPr lvl="1"/>
                <a:r>
                  <a:rPr lang="en-US" dirty="0"/>
                  <a:t>That is,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 statistical quantity is a continuous affine map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space of statistical quantities it the topological dual</a:t>
                </a:r>
              </a:p>
              <a:p>
                <a:pPr lvl="1"/>
                <a:r>
                  <a:rPr lang="en-US" dirty="0"/>
                  <a:t>Not all statistical quantities are expectations of a random variable/observable</a:t>
                </a:r>
              </a:p>
              <a:p>
                <a:pPr lvl="2"/>
                <a:r>
                  <a:rPr lang="en-US" dirty="0"/>
                  <a:t>Open problem: how do we characterize the difference?</a:t>
                </a:r>
              </a:p>
              <a:p>
                <a:r>
                  <a:rPr lang="en-US" dirty="0"/>
                  <a:t>Quantifiable ensemble space: there is a family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of statistical quantities</a:t>
                </a:r>
                <a:br>
                  <a:rPr lang="en-US" dirty="0"/>
                </a:br>
                <a:r>
                  <a:rPr lang="en-US" dirty="0"/>
                  <a:t>that generate the topology</a:t>
                </a:r>
              </a:p>
              <a:p>
                <a:pPr lvl="1"/>
                <a:r>
                  <a:rPr lang="en-US" dirty="0"/>
                  <a:t>Since the topology is </a:t>
                </a:r>
                <a:r>
                  <a:rPr lang="en-US" dirty="0" err="1"/>
                  <a:t>Hausdorff</a:t>
                </a:r>
                <a:r>
                  <a:rPr lang="en-US" dirty="0"/>
                  <a:t>, they separate points</a:t>
                </a:r>
              </a:p>
              <a:p>
                <a:pPr lvl="1"/>
                <a:r>
                  <a:rPr lang="en-US" dirty="0"/>
                  <a:t>Conjecture: an ensemble space embeds continuously in a LCTVS</a:t>
                </a:r>
                <a:br>
                  <a:rPr lang="en-US" dirty="0"/>
                </a:br>
                <a:r>
                  <a:rPr lang="en-US" dirty="0" err="1"/>
                  <a:t>iff</a:t>
                </a:r>
                <a:r>
                  <a:rPr lang="en-US" dirty="0"/>
                  <a:t> it is a quantifiable ensemble space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ABB86-04E1-4653-6A3B-6FE103D9B3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79427-32D9-C1DA-1E5A-A417C5D2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979980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0896C-E83C-4709-71D6-1A7F9D154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Geometry from the entropy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FB6984-B039-67A5-7F9B-94DD4EA85C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quantity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/>
                  <a:t> is a pseudo-distance (no triangle inequality). It recovers classical and quantum JSD. Its open </a:t>
                </a:r>
                <a:r>
                  <a:rPr lang="en-US" dirty="0" err="1"/>
                  <a:t>balsl</a:t>
                </a:r>
                <a:r>
                  <a:rPr lang="en-US" dirty="0"/>
                  <a:t> generate, in the classical case, the total variation/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/>
                  <a:t> topology</a:t>
                </a:r>
              </a:p>
              <a:p>
                <a:pPr lvl="1"/>
                <a:r>
                  <a:rPr lang="en-US" dirty="0"/>
                  <a:t>Warning: that topology does not guarantee continuity of the entropy in infinite dimensional spaces!</a:t>
                </a:r>
              </a:p>
              <a:p>
                <a:r>
                  <a:rPr lang="en-US" dirty="0"/>
                  <a:t>The quantity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𝑑𝑏</m:t>
                        </m:r>
                      </m:e>
                    </m:d>
                  </m:oMath>
                </a14:m>
                <a:r>
                  <a:rPr lang="en-US" dirty="0"/>
                  <a:t> is a symmetric, positive-definite function of two variations (within a face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relative internal point) and recovers classical Fisher-Rao and quantum BKM metrics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FB6984-B039-67A5-7F9B-94DD4EA85C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r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1BA568-8A16-0D0C-AF00-5482A9E0E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48213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428A19-E198-1657-6AC5-E13CE1938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340" y="1819031"/>
            <a:ext cx="1457528" cy="6954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DC69F9-0F7C-C255-E9CA-F1E9E0430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518" y="1819031"/>
            <a:ext cx="1600423" cy="7049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907C39-434E-690E-409E-BA90B1431B85}"/>
              </a:ext>
            </a:extLst>
          </p:cNvPr>
          <p:cNvSpPr txBox="1"/>
          <p:nvPr/>
        </p:nvSpPr>
        <p:spPr>
          <a:xfrm>
            <a:off x="841391" y="843085"/>
            <a:ext cx="3947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Separate ensembles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BC725A-E999-3FA3-F2CA-233B3CF5939A}"/>
              </a:ext>
            </a:extLst>
          </p:cNvPr>
          <p:cNvSpPr txBox="1"/>
          <p:nvPr/>
        </p:nvSpPr>
        <p:spPr>
          <a:xfrm>
            <a:off x="6881187" y="843085"/>
            <a:ext cx="4431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Orthogonal ensembles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2148B1F-BC15-8439-B0E6-E9C3301FEB4F}"/>
              </a:ext>
            </a:extLst>
          </p:cNvPr>
          <p:cNvGrpSpPr/>
          <p:nvPr/>
        </p:nvGrpSpPr>
        <p:grpSpPr>
          <a:xfrm>
            <a:off x="951144" y="2719545"/>
            <a:ext cx="3601663" cy="400810"/>
            <a:chOff x="951144" y="2379820"/>
            <a:chExt cx="3601663" cy="4008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9B0599-C135-7D51-1D0F-78CC21FB566C}"/>
                </a:ext>
              </a:extLst>
            </p:cNvPr>
            <p:cNvSpPr txBox="1"/>
            <p:nvPr/>
          </p:nvSpPr>
          <p:spPr>
            <a:xfrm>
              <a:off x="951144" y="2380520"/>
              <a:ext cx="29168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No “common component”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E2DC3AE-1975-F586-34C4-7536D39D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6438" y="2379820"/>
              <a:ext cx="676369" cy="36200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32E422-ABF3-C65A-8BBC-3ACC7C6BCC2A}"/>
              </a:ext>
            </a:extLst>
          </p:cNvPr>
          <p:cNvGrpSpPr/>
          <p:nvPr/>
        </p:nvGrpSpPr>
        <p:grpSpPr>
          <a:xfrm>
            <a:off x="1166153" y="3276294"/>
            <a:ext cx="3297902" cy="756241"/>
            <a:chOff x="1062635" y="2984194"/>
            <a:chExt cx="3297902" cy="75624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65BAE9A-6C37-6DE9-F108-DDFD95896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80856" y="2984194"/>
              <a:ext cx="1800476" cy="3429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804CB1D-A846-B347-537A-9AEBDF91A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21902" y="3359382"/>
              <a:ext cx="2038635" cy="38105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1FE60A-65B3-3A18-A5ED-B90E7F8F6FCA}"/>
                </a:ext>
              </a:extLst>
            </p:cNvPr>
            <p:cNvSpPr txBox="1"/>
            <p:nvPr/>
          </p:nvSpPr>
          <p:spPr>
            <a:xfrm>
              <a:off x="1062635" y="3088993"/>
              <a:ext cx="11505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such that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447FD07-97D0-722F-0555-8908530983E2}"/>
              </a:ext>
            </a:extLst>
          </p:cNvPr>
          <p:cNvSpPr txBox="1"/>
          <p:nvPr/>
        </p:nvSpPr>
        <p:spPr>
          <a:xfrm>
            <a:off x="7473740" y="2808139"/>
            <a:ext cx="3347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Saturate upper entropy bound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40AB0B3-2BF6-8350-8D98-4E082F19BF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2" y="3275708"/>
            <a:ext cx="5048955" cy="438211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BE96533-0B81-66FB-34CB-2811912AC902}"/>
              </a:ext>
            </a:extLst>
          </p:cNvPr>
          <p:cNvGrpSpPr/>
          <p:nvPr/>
        </p:nvGrpSpPr>
        <p:grpSpPr>
          <a:xfrm>
            <a:off x="724381" y="5327545"/>
            <a:ext cx="2215918" cy="387122"/>
            <a:chOff x="1076721" y="4423079"/>
            <a:chExt cx="2215918" cy="387122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9856CD4-EC38-4A5D-99B3-C6595B11291E}"/>
                </a:ext>
              </a:extLst>
            </p:cNvPr>
            <p:cNvCxnSpPr>
              <a:cxnSpLocks/>
            </p:cNvCxnSpPr>
            <p:nvPr/>
          </p:nvCxnSpPr>
          <p:spPr>
            <a:xfrm>
              <a:off x="1076721" y="4803526"/>
              <a:ext cx="2215918" cy="66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D69474-A7C1-04C4-9A3D-FB373E0A21E0}"/>
                </a:ext>
              </a:extLst>
            </p:cNvPr>
            <p:cNvSpPr/>
            <p:nvPr/>
          </p:nvSpPr>
          <p:spPr>
            <a:xfrm>
              <a:off x="1543932" y="4423079"/>
              <a:ext cx="473886" cy="387122"/>
            </a:xfrm>
            <a:custGeom>
              <a:avLst/>
              <a:gdLst>
                <a:gd name="connsiteX0" fmla="*/ 0 w 473886"/>
                <a:gd name="connsiteY0" fmla="*/ 387122 h 387122"/>
                <a:gd name="connsiteX1" fmla="*/ 166861 w 473886"/>
                <a:gd name="connsiteY1" fmla="*/ 300354 h 387122"/>
                <a:gd name="connsiteX2" fmla="*/ 273653 w 473886"/>
                <a:gd name="connsiteY2" fmla="*/ 4 h 387122"/>
                <a:gd name="connsiteX3" fmla="*/ 367095 w 473886"/>
                <a:gd name="connsiteY3" fmla="*/ 293680 h 387122"/>
                <a:gd name="connsiteX4" fmla="*/ 473886 w 473886"/>
                <a:gd name="connsiteY4" fmla="*/ 387122 h 38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886" h="387122">
                  <a:moveTo>
                    <a:pt x="0" y="387122"/>
                  </a:moveTo>
                  <a:cubicBezTo>
                    <a:pt x="60626" y="375998"/>
                    <a:pt x="121252" y="364874"/>
                    <a:pt x="166861" y="300354"/>
                  </a:cubicBezTo>
                  <a:cubicBezTo>
                    <a:pt x="212470" y="235834"/>
                    <a:pt x="240281" y="1116"/>
                    <a:pt x="273653" y="4"/>
                  </a:cubicBezTo>
                  <a:cubicBezTo>
                    <a:pt x="307025" y="-1108"/>
                    <a:pt x="333723" y="229160"/>
                    <a:pt x="367095" y="293680"/>
                  </a:cubicBezTo>
                  <a:cubicBezTo>
                    <a:pt x="400467" y="358200"/>
                    <a:pt x="437176" y="372661"/>
                    <a:pt x="473886" y="38712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6000C4-5957-B005-5D20-0BD18C2283F8}"/>
                </a:ext>
              </a:extLst>
            </p:cNvPr>
            <p:cNvSpPr/>
            <p:nvPr/>
          </p:nvSpPr>
          <p:spPr>
            <a:xfrm>
              <a:off x="2264773" y="4423079"/>
              <a:ext cx="473886" cy="387122"/>
            </a:xfrm>
            <a:custGeom>
              <a:avLst/>
              <a:gdLst>
                <a:gd name="connsiteX0" fmla="*/ 0 w 473886"/>
                <a:gd name="connsiteY0" fmla="*/ 387122 h 387122"/>
                <a:gd name="connsiteX1" fmla="*/ 166861 w 473886"/>
                <a:gd name="connsiteY1" fmla="*/ 300354 h 387122"/>
                <a:gd name="connsiteX2" fmla="*/ 273653 w 473886"/>
                <a:gd name="connsiteY2" fmla="*/ 4 h 387122"/>
                <a:gd name="connsiteX3" fmla="*/ 367095 w 473886"/>
                <a:gd name="connsiteY3" fmla="*/ 293680 h 387122"/>
                <a:gd name="connsiteX4" fmla="*/ 473886 w 473886"/>
                <a:gd name="connsiteY4" fmla="*/ 387122 h 38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886" h="387122">
                  <a:moveTo>
                    <a:pt x="0" y="387122"/>
                  </a:moveTo>
                  <a:cubicBezTo>
                    <a:pt x="60626" y="375998"/>
                    <a:pt x="121252" y="364874"/>
                    <a:pt x="166861" y="300354"/>
                  </a:cubicBezTo>
                  <a:cubicBezTo>
                    <a:pt x="212470" y="235834"/>
                    <a:pt x="240281" y="1116"/>
                    <a:pt x="273653" y="4"/>
                  </a:cubicBezTo>
                  <a:cubicBezTo>
                    <a:pt x="307025" y="-1108"/>
                    <a:pt x="333723" y="229160"/>
                    <a:pt x="367095" y="293680"/>
                  </a:cubicBezTo>
                  <a:cubicBezTo>
                    <a:pt x="400467" y="358200"/>
                    <a:pt x="437176" y="372661"/>
                    <a:pt x="473886" y="38712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DB71BB-F10F-EAA9-F9C6-7EAE9E5CA6E1}"/>
              </a:ext>
            </a:extLst>
          </p:cNvPr>
          <p:cNvGrpSpPr/>
          <p:nvPr/>
        </p:nvGrpSpPr>
        <p:grpSpPr>
          <a:xfrm>
            <a:off x="3882763" y="5134589"/>
            <a:ext cx="1868220" cy="1439146"/>
            <a:chOff x="9305546" y="1899445"/>
            <a:chExt cx="1868220" cy="1439146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E027277-C4CB-08B1-AF74-235305588284}"/>
                </a:ext>
              </a:extLst>
            </p:cNvPr>
            <p:cNvGrpSpPr/>
            <p:nvPr/>
          </p:nvGrpSpPr>
          <p:grpSpPr>
            <a:xfrm>
              <a:off x="9495607" y="2048661"/>
              <a:ext cx="1110343" cy="1110344"/>
              <a:chOff x="5635690" y="3806890"/>
              <a:chExt cx="1110343" cy="1110344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AE27546D-FA32-0F2A-4B03-B611C0EF16BA}"/>
                  </a:ext>
                </a:extLst>
              </p:cNvPr>
              <p:cNvSpPr/>
              <p:nvPr/>
            </p:nvSpPr>
            <p:spPr>
              <a:xfrm>
                <a:off x="5635690" y="3806890"/>
                <a:ext cx="1110343" cy="111034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5E30CE7-7012-E071-ED89-412C98A8ABDC}"/>
                  </a:ext>
                </a:extLst>
              </p:cNvPr>
              <p:cNvSpPr/>
              <p:nvPr/>
            </p:nvSpPr>
            <p:spPr>
              <a:xfrm>
                <a:off x="5847183" y="3806890"/>
                <a:ext cx="687355" cy="1110343"/>
              </a:xfrm>
              <a:prstGeom prst="ellipse">
                <a:avLst/>
              </a:prstGeom>
              <a:ln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9">
                <a:extLst>
                  <a:ext uri="{FF2B5EF4-FFF2-40B4-BE49-F238E27FC236}">
                    <a16:creationId xmlns:a16="http://schemas.microsoft.com/office/drawing/2014/main" id="{56206CD9-1E72-ECE1-C856-F442A083F4A0}"/>
                  </a:ext>
                </a:extLst>
              </p:cNvPr>
              <p:cNvSpPr/>
              <p:nvPr/>
            </p:nvSpPr>
            <p:spPr>
              <a:xfrm>
                <a:off x="6190860" y="3806890"/>
                <a:ext cx="343678" cy="1110344"/>
              </a:xfrm>
              <a:custGeom>
                <a:avLst/>
                <a:gdLst>
                  <a:gd name="connsiteX0" fmla="*/ 0 w 687355"/>
                  <a:gd name="connsiteY0" fmla="*/ 555172 h 1110343"/>
                  <a:gd name="connsiteX1" fmla="*/ 343678 w 687355"/>
                  <a:gd name="connsiteY1" fmla="*/ 0 h 1110343"/>
                  <a:gd name="connsiteX2" fmla="*/ 687356 w 687355"/>
                  <a:gd name="connsiteY2" fmla="*/ 555172 h 1110343"/>
                  <a:gd name="connsiteX3" fmla="*/ 343678 w 687355"/>
                  <a:gd name="connsiteY3" fmla="*/ 1110344 h 1110343"/>
                  <a:gd name="connsiteX4" fmla="*/ 0 w 687355"/>
                  <a:gd name="connsiteY4" fmla="*/ 555172 h 1110343"/>
                  <a:gd name="connsiteX0" fmla="*/ 0 w 687356"/>
                  <a:gd name="connsiteY0" fmla="*/ 555172 h 1110344"/>
                  <a:gd name="connsiteX1" fmla="*/ 343678 w 687356"/>
                  <a:gd name="connsiteY1" fmla="*/ 0 h 1110344"/>
                  <a:gd name="connsiteX2" fmla="*/ 687356 w 687356"/>
                  <a:gd name="connsiteY2" fmla="*/ 555172 h 1110344"/>
                  <a:gd name="connsiteX3" fmla="*/ 343678 w 687356"/>
                  <a:gd name="connsiteY3" fmla="*/ 1110344 h 1110344"/>
                  <a:gd name="connsiteX4" fmla="*/ 91440 w 687356"/>
                  <a:gd name="connsiteY4" fmla="*/ 646612 h 1110344"/>
                  <a:gd name="connsiteX0" fmla="*/ 0 w 687356"/>
                  <a:gd name="connsiteY0" fmla="*/ 555172 h 1110344"/>
                  <a:gd name="connsiteX1" fmla="*/ 343678 w 687356"/>
                  <a:gd name="connsiteY1" fmla="*/ 0 h 1110344"/>
                  <a:gd name="connsiteX2" fmla="*/ 687356 w 687356"/>
                  <a:gd name="connsiteY2" fmla="*/ 555172 h 1110344"/>
                  <a:gd name="connsiteX3" fmla="*/ 343678 w 687356"/>
                  <a:gd name="connsiteY3" fmla="*/ 1110344 h 1110344"/>
                  <a:gd name="connsiteX0" fmla="*/ 0 w 343678"/>
                  <a:gd name="connsiteY0" fmla="*/ 0 h 1110344"/>
                  <a:gd name="connsiteX1" fmla="*/ 343678 w 343678"/>
                  <a:gd name="connsiteY1" fmla="*/ 555172 h 1110344"/>
                  <a:gd name="connsiteX2" fmla="*/ 0 w 343678"/>
                  <a:gd name="connsiteY2" fmla="*/ 1110344 h 1110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3678" h="1110344">
                    <a:moveTo>
                      <a:pt x="0" y="0"/>
                    </a:moveTo>
                    <a:cubicBezTo>
                      <a:pt x="189808" y="0"/>
                      <a:pt x="343678" y="248559"/>
                      <a:pt x="343678" y="555172"/>
                    </a:cubicBezTo>
                    <a:cubicBezTo>
                      <a:pt x="343678" y="861785"/>
                      <a:pt x="189808" y="1110344"/>
                      <a:pt x="0" y="1110344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3AFBCD1-49C6-F194-50D0-E58D6257D95D}"/>
                </a:ext>
              </a:extLst>
            </p:cNvPr>
            <p:cNvSpPr/>
            <p:nvPr/>
          </p:nvSpPr>
          <p:spPr>
            <a:xfrm rot="2574255">
              <a:off x="10310675" y="2184607"/>
              <a:ext cx="111580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E70154C-51EF-D685-1DC9-B5534F238848}"/>
                </a:ext>
              </a:extLst>
            </p:cNvPr>
            <p:cNvSpPr/>
            <p:nvPr/>
          </p:nvSpPr>
          <p:spPr>
            <a:xfrm rot="2574255">
              <a:off x="9672500" y="2956132"/>
              <a:ext cx="111580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F7B6ED3-4DE3-E780-3E83-0E8150CC3CA2}"/>
                </a:ext>
              </a:extLst>
            </p:cNvPr>
            <p:cNvSpPr/>
            <p:nvPr/>
          </p:nvSpPr>
          <p:spPr>
            <a:xfrm rot="4206954">
              <a:off x="10444787" y="2419303"/>
              <a:ext cx="111580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8DBDCE3-B97F-732C-4F02-EDF42FDB81C1}"/>
                    </a:ext>
                  </a:extLst>
                </p:cNvPr>
                <p:cNvSpPr txBox="1"/>
                <p:nvPr/>
              </p:nvSpPr>
              <p:spPr>
                <a:xfrm>
                  <a:off x="10321580" y="1899445"/>
                  <a:ext cx="6669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8DBDCE3-B97F-732C-4F02-EDF42FDB81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1580" y="1899445"/>
                  <a:ext cx="666977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007E054-7938-E593-A561-59F608685061}"/>
                    </a:ext>
                  </a:extLst>
                </p:cNvPr>
                <p:cNvSpPr txBox="1"/>
                <p:nvPr/>
              </p:nvSpPr>
              <p:spPr>
                <a:xfrm>
                  <a:off x="9305546" y="2969259"/>
                  <a:ext cx="6715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007E054-7938-E593-A561-59F6086850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05546" y="2969259"/>
                  <a:ext cx="671594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44D5D96-D78E-62DC-ED21-FDF9DAAD6C11}"/>
                    </a:ext>
                  </a:extLst>
                </p:cNvPr>
                <p:cNvSpPr txBox="1"/>
                <p:nvPr/>
              </p:nvSpPr>
              <p:spPr>
                <a:xfrm>
                  <a:off x="10526409" y="2255364"/>
                  <a:ext cx="647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44D5D96-D78E-62DC-ED21-FDF9DAAD6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26409" y="2255364"/>
                  <a:ext cx="647357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0EBAA68-F1E1-0299-8D2A-A2E94FAD50C3}"/>
              </a:ext>
            </a:extLst>
          </p:cNvPr>
          <p:cNvSpPr txBox="1"/>
          <p:nvPr/>
        </p:nvSpPr>
        <p:spPr>
          <a:xfrm>
            <a:off x="481329" y="4324233"/>
            <a:ext cx="27020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Coincide in classical </a:t>
            </a:r>
            <a:br>
              <a:rPr lang="en-US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ensemble spaces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8188023-9FA7-CB04-ED7F-92E09FD8FBF1}"/>
                  </a:ext>
                </a:extLst>
              </p:cNvPr>
              <p:cNvSpPr txBox="1"/>
              <p:nvPr/>
            </p:nvSpPr>
            <p:spPr>
              <a:xfrm>
                <a:off x="5542002" y="1553111"/>
                <a:ext cx="1107996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⇐</m:t>
                      </m:r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8188023-9FA7-CB04-ED7F-92E09FD8F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002" y="1553111"/>
                <a:ext cx="1107996" cy="110799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3B25C784-1E5B-C1D8-CB13-C1D7CCDD0930}"/>
              </a:ext>
            </a:extLst>
          </p:cNvPr>
          <p:cNvSpPr txBox="1"/>
          <p:nvPr/>
        </p:nvSpPr>
        <p:spPr>
          <a:xfrm>
            <a:off x="1001279" y="5898097"/>
            <a:ext cx="1662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disjoint support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8C1FBB-8CD8-4189-4387-CD40D704185D}"/>
              </a:ext>
            </a:extLst>
          </p:cNvPr>
          <p:cNvSpPr txBox="1"/>
          <p:nvPr/>
        </p:nvSpPr>
        <p:spPr>
          <a:xfrm>
            <a:off x="3406658" y="4326783"/>
            <a:ext cx="28058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Different in quantum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</a:rPr>
              <a:t>ensemble spaces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85054D-E954-55B4-9CFA-8C4B18C65DF9}"/>
              </a:ext>
            </a:extLst>
          </p:cNvPr>
          <p:cNvSpPr txBox="1"/>
          <p:nvPr/>
        </p:nvSpPr>
        <p:spPr>
          <a:xfrm>
            <a:off x="2414482" y="134468"/>
            <a:ext cx="7363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Two ways to define “non-overlapping” ensembles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B0AAB0-786C-2B6B-29E5-04115776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29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D7CD-D5DC-41BE-5E04-27A2F346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Mixture coefficient vs probability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70D1C9-E3B3-00DF-E37C-B689EED22F3B}"/>
              </a:ext>
            </a:extLst>
          </p:cNvPr>
          <p:cNvGrpSpPr/>
          <p:nvPr/>
        </p:nvGrpSpPr>
        <p:grpSpPr>
          <a:xfrm>
            <a:off x="2634794" y="976652"/>
            <a:ext cx="6421005" cy="2089264"/>
            <a:chOff x="2634794" y="328475"/>
            <a:chExt cx="6421005" cy="20892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EEFAD3-FDB5-D1A3-5C02-A97A3B93495D}"/>
                </a:ext>
              </a:extLst>
            </p:cNvPr>
            <p:cNvSpPr/>
            <p:nvPr/>
          </p:nvSpPr>
          <p:spPr>
            <a:xfrm>
              <a:off x="4812221" y="1139129"/>
              <a:ext cx="1968284" cy="12786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Ensemble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30A09C4-7ECA-AD2B-1F94-D0C411593320}"/>
                </a:ext>
              </a:extLst>
            </p:cNvPr>
            <p:cNvCxnSpPr>
              <a:cxnSpLocks/>
            </p:cNvCxnSpPr>
            <p:nvPr/>
          </p:nvCxnSpPr>
          <p:spPr>
            <a:xfrm>
              <a:off x="3489081" y="1060324"/>
              <a:ext cx="1067418" cy="3422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05857B3-D9BC-4297-4C26-1E22FBA71E73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3498795" y="1955351"/>
              <a:ext cx="1057704" cy="2647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C696B3A-8014-ED5D-B59C-F540A75D8A7C}"/>
                </a:ext>
              </a:extLst>
            </p:cNvPr>
            <p:cNvCxnSpPr>
              <a:cxnSpLocks/>
            </p:cNvCxnSpPr>
            <p:nvPr/>
          </p:nvCxnSpPr>
          <p:spPr>
            <a:xfrm>
              <a:off x="3498795" y="1508461"/>
              <a:ext cx="1057704" cy="1992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6EE5F0D-4855-36AE-DA31-184886E6CBCA}"/>
                    </a:ext>
                  </a:extLst>
                </p:cNvPr>
                <p:cNvSpPr txBox="1"/>
                <p:nvPr/>
              </p:nvSpPr>
              <p:spPr>
                <a:xfrm>
                  <a:off x="8156886" y="690992"/>
                  <a:ext cx="45570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6EE5F0D-4855-36AE-DA31-184886E6CB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6886" y="690992"/>
                  <a:ext cx="455702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BBD6112-4ED9-42C3-4B23-BE9D9B91D1AE}"/>
                    </a:ext>
                  </a:extLst>
                </p:cNvPr>
                <p:cNvSpPr txBox="1"/>
                <p:nvPr/>
              </p:nvSpPr>
              <p:spPr>
                <a:xfrm>
                  <a:off x="3042420" y="1139129"/>
                  <a:ext cx="4519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BBD6112-4ED9-42C3-4B23-BE9D9B91D1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2420" y="1139129"/>
                  <a:ext cx="451982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83D020E-D5CC-20E3-EB2D-E084501DC381}"/>
                    </a:ext>
                  </a:extLst>
                </p:cNvPr>
                <p:cNvSpPr txBox="1"/>
                <p:nvPr/>
              </p:nvSpPr>
              <p:spPr>
                <a:xfrm>
                  <a:off x="3085252" y="1587266"/>
                  <a:ext cx="360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⋮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A83D020E-D5CC-20E3-EB2D-E084501DC3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5252" y="1587266"/>
                  <a:ext cx="36099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6144A2A-5025-8F00-B67F-51E118BA756A}"/>
                    </a:ext>
                  </a:extLst>
                </p:cNvPr>
                <p:cNvSpPr txBox="1"/>
                <p:nvPr/>
              </p:nvSpPr>
              <p:spPr>
                <a:xfrm>
                  <a:off x="3032706" y="2035403"/>
                  <a:ext cx="46608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6144A2A-5025-8F00-B67F-51E118BA75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2706" y="2035403"/>
                  <a:ext cx="46608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5F1AD0C-C05A-2A8C-2C27-CD2EDD116421}"/>
                    </a:ext>
                  </a:extLst>
                </p:cNvPr>
                <p:cNvSpPr txBox="1"/>
                <p:nvPr/>
              </p:nvSpPr>
              <p:spPr>
                <a:xfrm>
                  <a:off x="3731839" y="875658"/>
                  <a:ext cx="4598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5F1AD0C-C05A-2A8C-2C27-CD2EDD1164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1839" y="875658"/>
                  <a:ext cx="45980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FD7EE7A-EDFF-275F-9F34-60910100F66B}"/>
                    </a:ext>
                  </a:extLst>
                </p:cNvPr>
                <p:cNvSpPr txBox="1"/>
                <p:nvPr/>
              </p:nvSpPr>
              <p:spPr>
                <a:xfrm>
                  <a:off x="3731839" y="1323795"/>
                  <a:ext cx="46512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FD7EE7A-EDFF-275F-9F34-60910100F6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1839" y="1323795"/>
                  <a:ext cx="46512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E2E0D9E-06CB-5EF6-3661-42E26F53CBCC}"/>
                    </a:ext>
                  </a:extLst>
                </p:cNvPr>
                <p:cNvSpPr txBox="1"/>
                <p:nvPr/>
              </p:nvSpPr>
              <p:spPr>
                <a:xfrm>
                  <a:off x="3731839" y="1833303"/>
                  <a:ext cx="4792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E2E0D9E-06CB-5EF6-3661-42E26F53CB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1839" y="1833303"/>
                  <a:ext cx="479234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9EA6FD-692C-D78B-A990-81D17B4AB535}"/>
                </a:ext>
              </a:extLst>
            </p:cNvPr>
            <p:cNvSpPr txBox="1"/>
            <p:nvPr/>
          </p:nvSpPr>
          <p:spPr>
            <a:xfrm>
              <a:off x="3446248" y="328475"/>
              <a:ext cx="926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Mixture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16968C-A0CA-71CA-43F7-FAB13B412BDB}"/>
                </a:ext>
              </a:extLst>
            </p:cNvPr>
            <p:cNvSpPr txBox="1"/>
            <p:nvPr/>
          </p:nvSpPr>
          <p:spPr>
            <a:xfrm>
              <a:off x="6853292" y="328475"/>
              <a:ext cx="119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Probability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7A2CD8E-E294-4F8D-FFCB-5450825086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87392" y="1060324"/>
              <a:ext cx="1067418" cy="342276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3291A2F-DD9D-6389-68DD-4B89E190CD34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 flipH="1" flipV="1">
              <a:off x="7087392" y="1955351"/>
              <a:ext cx="1057704" cy="264718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A809811-D7C9-478E-F22A-B47BB70000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87392" y="1508461"/>
              <a:ext cx="1057704" cy="199229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2D6E997-6724-1BA7-A17A-B437B4FEB095}"/>
                    </a:ext>
                  </a:extLst>
                </p:cNvPr>
                <p:cNvSpPr txBox="1"/>
                <p:nvPr/>
              </p:nvSpPr>
              <p:spPr>
                <a:xfrm flipH="1">
                  <a:off x="8149489" y="1139129"/>
                  <a:ext cx="46102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2D6E997-6724-1BA7-A17A-B437B4FEB0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149489" y="1139129"/>
                  <a:ext cx="461024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583B7FB-A133-B976-5B18-97CB270B1BEC}"/>
                    </a:ext>
                  </a:extLst>
                </p:cNvPr>
                <p:cNvSpPr txBox="1"/>
                <p:nvPr/>
              </p:nvSpPr>
              <p:spPr>
                <a:xfrm flipH="1">
                  <a:off x="8197643" y="1587266"/>
                  <a:ext cx="360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⋮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583B7FB-A133-B976-5B18-97CB270B1B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197643" y="1587266"/>
                  <a:ext cx="360996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63338B5-E44C-1266-E911-DC0D1E1E1F52}"/>
                    </a:ext>
                  </a:extLst>
                </p:cNvPr>
                <p:cNvSpPr txBox="1"/>
                <p:nvPr/>
              </p:nvSpPr>
              <p:spPr>
                <a:xfrm flipH="1">
                  <a:off x="8145096" y="2035403"/>
                  <a:ext cx="4733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63338B5-E44C-1266-E911-DC0D1E1E1F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145096" y="2035403"/>
                  <a:ext cx="473398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A84031D-7389-693B-468B-2C34CE37E7D5}"/>
                    </a:ext>
                  </a:extLst>
                </p:cNvPr>
                <p:cNvSpPr txBox="1"/>
                <p:nvPr/>
              </p:nvSpPr>
              <p:spPr>
                <a:xfrm flipH="1">
                  <a:off x="7452246" y="875658"/>
                  <a:ext cx="4605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A84031D-7389-693B-468B-2C34CE37E7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452246" y="875658"/>
                  <a:ext cx="460511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C8901B8-CCF7-69E7-7D03-2FA10AB3E4EB}"/>
                    </a:ext>
                  </a:extLst>
                </p:cNvPr>
                <p:cNvSpPr txBox="1"/>
                <p:nvPr/>
              </p:nvSpPr>
              <p:spPr>
                <a:xfrm flipH="1">
                  <a:off x="7446925" y="1323795"/>
                  <a:ext cx="46583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C8901B8-CCF7-69E7-7D03-2FA10AB3E4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446925" y="1323795"/>
                  <a:ext cx="465832" cy="369332"/>
                </a:xfrm>
                <a:prstGeom prst="rect">
                  <a:avLst/>
                </a:prstGeom>
                <a:blipFill>
                  <a:blip r:embed="rId1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A1939874-E9AD-B2EE-5DDE-2447AE82E503}"/>
                    </a:ext>
                  </a:extLst>
                </p:cNvPr>
                <p:cNvSpPr txBox="1"/>
                <p:nvPr/>
              </p:nvSpPr>
              <p:spPr>
                <a:xfrm flipH="1">
                  <a:off x="7432818" y="1833303"/>
                  <a:ext cx="4782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A1939874-E9AD-B2EE-5DDE-2447AE82E5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432818" y="1833303"/>
                  <a:ext cx="478208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268CA82-156B-40ED-443F-D7B1C45257ED}"/>
                    </a:ext>
                  </a:extLst>
                </p:cNvPr>
                <p:cNvSpPr txBox="1"/>
                <p:nvPr/>
              </p:nvSpPr>
              <p:spPr>
                <a:xfrm>
                  <a:off x="3042420" y="690992"/>
                  <a:ext cx="44666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268CA82-156B-40ED-443F-D7B1C45257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2420" y="690992"/>
                  <a:ext cx="446661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4F250D-E250-597D-7D5B-27E46E9B36F2}"/>
                </a:ext>
              </a:extLst>
            </p:cNvPr>
            <p:cNvSpPr txBox="1"/>
            <p:nvPr/>
          </p:nvSpPr>
          <p:spPr>
            <a:xfrm rot="16200000">
              <a:off x="2131739" y="1361570"/>
              <a:ext cx="137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Preparations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7E5EFA-E6A2-1336-CC5A-62988B779D1B}"/>
                </a:ext>
              </a:extLst>
            </p:cNvPr>
            <p:cNvSpPr txBox="1"/>
            <p:nvPr/>
          </p:nvSpPr>
          <p:spPr>
            <a:xfrm rot="5400000">
              <a:off x="8301073" y="1384664"/>
              <a:ext cx="11401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Outcomes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FBDB62F-5ABA-9731-3D7F-AE6F0A2515A0}"/>
              </a:ext>
            </a:extLst>
          </p:cNvPr>
          <p:cNvSpPr txBox="1"/>
          <p:nvPr/>
        </p:nvSpPr>
        <p:spPr>
          <a:xfrm>
            <a:off x="244045" y="4618716"/>
            <a:ext cx="7459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They coincide only if the ensembles are mutually exclusive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67327B-2838-DF1E-7B28-FA64C774978F}"/>
              </a:ext>
            </a:extLst>
          </p:cNvPr>
          <p:cNvSpPr txBox="1"/>
          <p:nvPr/>
        </p:nvSpPr>
        <p:spPr>
          <a:xfrm>
            <a:off x="244045" y="3344721"/>
            <a:ext cx="10249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general, mixtures of preparations and probability of outcomes do NOT coincide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C5FDEE-5796-1B0E-366D-119422BF1E68}"/>
                  </a:ext>
                </a:extLst>
              </p:cNvPr>
              <p:cNvSpPr txBox="1"/>
              <p:nvPr/>
            </p:nvSpPr>
            <p:spPr>
              <a:xfrm>
                <a:off x="834766" y="5170500"/>
                <a:ext cx="877361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Entropy is necessary to transform mixture coefficients and expectation values into probability of outcomes (i.e. frequencies of outputs of some process)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C5FDEE-5796-1B0E-366D-119422BF1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766" y="5170500"/>
                <a:ext cx="8773610" cy="1384995"/>
              </a:xfrm>
              <a:prstGeom prst="rect">
                <a:avLst/>
              </a:prstGeom>
              <a:blipFill>
                <a:blip r:embed="rId16"/>
                <a:stretch>
                  <a:fillRect l="-1459" t="-3965" b="-11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7430F5-261E-621E-6B56-1755A1DDA6CD}"/>
                  </a:ext>
                </a:extLst>
              </p:cNvPr>
              <p:cNvSpPr txBox="1"/>
              <p:nvPr/>
            </p:nvSpPr>
            <p:spPr>
              <a:xfrm>
                <a:off x="3446248" y="3891321"/>
                <a:ext cx="3682996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e.g.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07430F5-261E-621E-6B56-1755A1DDA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248" y="3891321"/>
                <a:ext cx="3682996" cy="645048"/>
              </a:xfrm>
              <a:prstGeom prst="rect">
                <a:avLst/>
              </a:prstGeom>
              <a:blipFill>
                <a:blip r:embed="rId17"/>
                <a:stretch>
                  <a:fillRect l="-2483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AA009BF6-0812-C2F6-95AC-73231E78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94476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A802B-2580-6A58-B039-A0E8FEED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Orthogonal and separate subspaces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3F5673-5F26-C974-9714-04F432B93F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Separateness and orthogonality are symmetric and irreflexive</a:t>
                </a:r>
              </a:p>
              <a:p>
                <a:r>
                  <a:rPr lang="en-US" dirty="0"/>
                  <a:t>Given a symmetric irreflexive relationship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we can define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-complement</a:t>
                </a:r>
                <a:br>
                  <a:rPr lang="en-US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ℰ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𝑎𝑅𝑒</m:t>
                        </m:r>
                      </m:e>
                    </m:d>
                  </m:oMath>
                </a14:m>
                <a:br>
                  <a:rPr lang="en-US" dirty="0"/>
                </a:br>
                <a:r>
                  <a:rPr lang="en-US" dirty="0"/>
                  <a:t>(e.g. all ensembles that are orthogonal to all elements of the original set)</a:t>
                </a:r>
              </a:p>
              <a:p>
                <a:r>
                  <a:rPr lang="en-US" dirty="0"/>
                  <a:t>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-subspace is a set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(e.g. it’s equal to the orthogonal complement of the orthogonal complement)</a:t>
                </a:r>
              </a:p>
              <a:p>
                <a:r>
                  <a:rPr lang="en-US" dirty="0"/>
                  <a:t>This allows us to define separate and orthogonal subspaces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13F5673-5F26-C974-9714-04F432B93F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B6E219F-D33F-B4B0-5B27-5008C059B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934" y="4299446"/>
            <a:ext cx="2913712" cy="23335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23634E-8C8C-D9F3-E7B4-A378F69179C9}"/>
                  </a:ext>
                </a:extLst>
              </p:cNvPr>
              <p:cNvSpPr txBox="1"/>
              <p:nvPr/>
            </p:nvSpPr>
            <p:spPr>
              <a:xfrm>
                <a:off x="5012568" y="4759398"/>
                <a:ext cx="25553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23634E-8C8C-D9F3-E7B4-A378F6917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68" y="4759398"/>
                <a:ext cx="255531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418499-F5AF-E048-8E18-249BCE4A5293}"/>
                  </a:ext>
                </a:extLst>
              </p:cNvPr>
              <p:cNvSpPr txBox="1"/>
              <p:nvPr/>
            </p:nvSpPr>
            <p:spPr>
              <a:xfrm>
                <a:off x="5012568" y="5608091"/>
                <a:ext cx="37925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⫪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3∪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418499-F5AF-E048-8E18-249BCE4A5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68" y="5608091"/>
                <a:ext cx="379257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7F2FCA-6D9C-A44A-C806-4BB0A9E4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55DE97-CC3B-9C05-6138-2AB3ADD9D902}"/>
                  </a:ext>
                </a:extLst>
              </p:cNvPr>
              <p:cNvSpPr txBox="1"/>
              <p:nvPr/>
            </p:nvSpPr>
            <p:spPr>
              <a:xfrm>
                <a:off x="2103393" y="5039013"/>
                <a:ext cx="659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55DE97-CC3B-9C05-6138-2AB3ADD9D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393" y="5039013"/>
                <a:ext cx="65941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800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B5DA-986F-AB90-8F34-2D22E6BC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structures – lattices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B28E1D-0047-DBB3-6E3B-832AC6225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EDAB1-942B-C965-60A0-DC5C947A6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075674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7421-7224-4937-BF08-2FCD34E25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Several useful lattices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DC217-3D7B-63DA-6B80-33E0733D1B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955" y="1075038"/>
                <a:ext cx="7552439" cy="538174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/>
                  <a:t>Experimental verifiability</a:t>
                </a:r>
              </a:p>
              <a:p>
                <a:pPr lvl="1"/>
                <a:r>
                  <a:rPr lang="en-US" dirty="0"/>
                  <a:t>Topology on the ensemble space (verifiable statements)</a:t>
                </a:r>
              </a:p>
              <a:p>
                <a:pPr lvl="2"/>
                <a:r>
                  <a:rPr lang="en-US" dirty="0"/>
                  <a:t>“This coin is fair within .1%” “The average energy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5±0.01</m:t>
                    </m:r>
                  </m:oMath>
                </a14:m>
                <a:r>
                  <a:rPr lang="en-US" dirty="0"/>
                  <a:t> eV” …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-algebra on the ensemble space (statements associated with a test)</a:t>
                </a:r>
              </a:p>
              <a:p>
                <a:pPr lvl="2"/>
                <a:r>
                  <a:rPr lang="en-US" dirty="0"/>
                  <a:t>“This coin is perfectly fair” “The average energy is a rational number in eV” …</a:t>
                </a:r>
              </a:p>
              <a:p>
                <a:r>
                  <a:rPr lang="en-US" dirty="0"/>
                  <a:t>Mixing</a:t>
                </a:r>
              </a:p>
              <a:p>
                <a:pPr lvl="1"/>
                <a:r>
                  <a:rPr lang="en-US" dirty="0"/>
                  <a:t>Convex sets (closed under finite mixtures)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-convex sets (closed under infinite mixtures – possibly convex integrals)</a:t>
                </a:r>
              </a:p>
              <a:p>
                <a:pPr lvl="1"/>
                <a:r>
                  <a:rPr lang="en-US" dirty="0"/>
                  <a:t>Closed convex sets (closed under mixtures and limits)</a:t>
                </a:r>
              </a:p>
              <a:p>
                <a:r>
                  <a:rPr lang="en-US" dirty="0"/>
                  <a:t>“Unmixing”</a:t>
                </a:r>
              </a:p>
              <a:p>
                <a:pPr lvl="1"/>
                <a:r>
                  <a:rPr lang="en-US" dirty="0"/>
                  <a:t>Affine sets (closed under finite mixing/removal)</a:t>
                </a:r>
              </a:p>
              <a:p>
                <a:pPr lvl="1"/>
                <a:r>
                  <a:rPr lang="en-US" dirty="0"/>
                  <a:t>Closed affine sets (closed under mixing/removal and limits)</a:t>
                </a:r>
              </a:p>
              <a:p>
                <a:r>
                  <a:rPr lang="en-US" dirty="0"/>
                  <a:t>Components</a:t>
                </a:r>
              </a:p>
              <a:p>
                <a:pPr lvl="1"/>
                <a:r>
                  <a:rPr lang="en-US" dirty="0"/>
                  <a:t>Componential sets (contain all components of their elements)</a:t>
                </a:r>
              </a:p>
              <a:p>
                <a:pPr lvl="1"/>
                <a:r>
                  <a:rPr lang="en-US" dirty="0"/>
                  <a:t>Facial sets (contain all components and mixtures)</a:t>
                </a:r>
              </a:p>
              <a:p>
                <a:r>
                  <a:rPr lang="en-US" dirty="0"/>
                  <a:t>Subspaces (orthogonality space constructions)</a:t>
                </a:r>
              </a:p>
              <a:p>
                <a:pPr lvl="1"/>
                <a:r>
                  <a:rPr lang="en-US" dirty="0"/>
                  <a:t>Separate (no common component) subspaces</a:t>
                </a:r>
                <a:br>
                  <a:rPr lang="en-US" dirty="0"/>
                </a:br>
                <a:r>
                  <a:rPr lang="en-US" dirty="0"/>
                  <a:t>(contain all separate to its separate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⫪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⫪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Orthogonal (mutually exclusive) subspaces</a:t>
                </a:r>
                <a:br>
                  <a:rPr lang="en-US" dirty="0"/>
                </a:br>
                <a:r>
                  <a:rPr lang="en-US" dirty="0"/>
                  <a:t>(contain all orthogonal to its orthogonal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⊥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DC217-3D7B-63DA-6B80-33E0733D1B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955" y="1075038"/>
                <a:ext cx="7552439" cy="5381746"/>
              </a:xfrm>
              <a:blipFill>
                <a:blip r:embed="rId2"/>
                <a:stretch>
                  <a:fillRect l="-726" t="-20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4F49902-9FB3-3A04-389D-7D9EF8161DED}"/>
              </a:ext>
            </a:extLst>
          </p:cNvPr>
          <p:cNvSpPr txBox="1"/>
          <p:nvPr/>
        </p:nvSpPr>
        <p:spPr>
          <a:xfrm>
            <a:off x="7440406" y="1660319"/>
            <a:ext cx="520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0B89BD-2DAC-B112-B86D-DA0DA7B255D3}"/>
              </a:ext>
            </a:extLst>
          </p:cNvPr>
          <p:cNvSpPr txBox="1"/>
          <p:nvPr/>
        </p:nvSpPr>
        <p:spPr>
          <a:xfrm>
            <a:off x="9726566" y="759482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123355-DCA0-BCDE-1095-F669B7B7E312}"/>
              </a:ext>
            </a:extLst>
          </p:cNvPr>
          <p:cNvSpPr txBox="1"/>
          <p:nvPr/>
        </p:nvSpPr>
        <p:spPr>
          <a:xfrm>
            <a:off x="9596006" y="1498146"/>
            <a:ext cx="652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6A2BED-12BC-6DD1-F678-74204908FB4A}"/>
              </a:ext>
            </a:extLst>
          </p:cNvPr>
          <p:cNvSpPr txBox="1"/>
          <p:nvPr/>
        </p:nvSpPr>
        <p:spPr>
          <a:xfrm>
            <a:off x="8924289" y="2593769"/>
            <a:ext cx="749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cConv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D4C051-B200-BD0C-23CC-D112AC7F0432}"/>
              </a:ext>
            </a:extLst>
          </p:cNvPr>
          <p:cNvSpPr txBox="1"/>
          <p:nvPr/>
        </p:nvSpPr>
        <p:spPr>
          <a:xfrm>
            <a:off x="8885821" y="2039771"/>
            <a:ext cx="741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sConv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72A3A2-0161-6644-A720-0531BB077CC4}"/>
              </a:ext>
            </a:extLst>
          </p:cNvPr>
          <p:cNvSpPr txBox="1"/>
          <p:nvPr/>
        </p:nvSpPr>
        <p:spPr>
          <a:xfrm>
            <a:off x="10399760" y="2127697"/>
            <a:ext cx="456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Aff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E403F4-E2BF-B95B-877C-42B081B094BC}"/>
              </a:ext>
            </a:extLst>
          </p:cNvPr>
          <p:cNvSpPr txBox="1"/>
          <p:nvPr/>
        </p:nvSpPr>
        <p:spPr>
          <a:xfrm>
            <a:off x="9568710" y="3099804"/>
            <a:ext cx="554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cAff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2D9533-F978-FE09-2986-3EE13E0E806B}"/>
              </a:ext>
            </a:extLst>
          </p:cNvPr>
          <p:cNvSpPr txBox="1"/>
          <p:nvPr/>
        </p:nvSpPr>
        <p:spPr>
          <a:xfrm>
            <a:off x="11151653" y="147565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Comp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A13B02-63A2-AC8C-E5A3-F00187F2E85C}"/>
              </a:ext>
            </a:extLst>
          </p:cNvPr>
          <p:cNvSpPr txBox="1"/>
          <p:nvPr/>
        </p:nvSpPr>
        <p:spPr>
          <a:xfrm>
            <a:off x="10847627" y="3247325"/>
            <a:ext cx="60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E68E0C-CB5D-C9B6-077A-A496BE251845}"/>
                  </a:ext>
                </a:extLst>
              </p:cNvPr>
              <p:cNvSpPr txBox="1"/>
              <p:nvPr/>
            </p:nvSpPr>
            <p:spPr>
              <a:xfrm>
                <a:off x="7988861" y="2114309"/>
                <a:ext cx="6864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⫪</m:t>
                    </m:r>
                  </m:oMath>
                </a14:m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Sub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E68E0C-CB5D-C9B6-077A-A496BE251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861" y="2114309"/>
                <a:ext cx="686406" cy="369332"/>
              </a:xfrm>
              <a:prstGeom prst="rect">
                <a:avLst/>
              </a:prstGeom>
              <a:blipFill>
                <a:blip r:embed="rId3"/>
                <a:stretch>
                  <a:fillRect t="-10000" r="-714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2689C4-EFA3-00D4-4BBA-94E4ADA202B2}"/>
                  </a:ext>
                </a:extLst>
              </p:cNvPr>
              <p:cNvSpPr txBox="1"/>
              <p:nvPr/>
            </p:nvSpPr>
            <p:spPr>
              <a:xfrm>
                <a:off x="8409391" y="4061052"/>
                <a:ext cx="6864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Sub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2689C4-EFA3-00D4-4BBA-94E4ADA20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391" y="4061052"/>
                <a:ext cx="686406" cy="369332"/>
              </a:xfrm>
              <a:prstGeom prst="rect">
                <a:avLst/>
              </a:prstGeom>
              <a:blipFill>
                <a:blip r:embed="rId4"/>
                <a:stretch>
                  <a:fillRect t="-8197" r="-708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3C6A1E-7FB3-35EF-040D-58E3B7803FB5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flipH="1">
            <a:off x="7700413" y="1128814"/>
            <a:ext cx="2252337" cy="531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7759BFE-5762-E5F9-2AD0-CC3516F7713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 flipH="1">
            <a:off x="9922057" y="1128814"/>
            <a:ext cx="30693" cy="369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C651639-B590-B9E7-F4A8-4ACDF0E41185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9922057" y="1867478"/>
            <a:ext cx="705971" cy="2602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8D88A80-BBBE-6708-1600-1B09B1AD77B2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>
            <a:off x="9299232" y="2963101"/>
            <a:ext cx="546638" cy="136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8411D4-6164-6857-0175-C7189B351877}"/>
              </a:ext>
            </a:extLst>
          </p:cNvPr>
          <p:cNvCxnSpPr>
            <a:stCxn id="15" idx="2"/>
            <a:endCxn id="14" idx="0"/>
          </p:cNvCxnSpPr>
          <p:nvPr/>
        </p:nvCxnSpPr>
        <p:spPr>
          <a:xfrm>
            <a:off x="9256756" y="2409103"/>
            <a:ext cx="42476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D867D94-D89F-DBB7-0E95-F0C5BED178DC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 flipH="1">
            <a:off x="9256756" y="1867478"/>
            <a:ext cx="665301" cy="172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9248E36-725A-F8A3-1E61-4B2F9BA8A61D}"/>
              </a:ext>
            </a:extLst>
          </p:cNvPr>
          <p:cNvCxnSpPr>
            <a:stCxn id="16" idx="2"/>
            <a:endCxn id="17" idx="0"/>
          </p:cNvCxnSpPr>
          <p:nvPr/>
        </p:nvCxnSpPr>
        <p:spPr>
          <a:xfrm flipH="1">
            <a:off x="9845870" y="2497029"/>
            <a:ext cx="782158" cy="602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DB82D12-644B-7C95-B2ED-8194C1ABA5F1}"/>
              </a:ext>
            </a:extLst>
          </p:cNvPr>
          <p:cNvCxnSpPr>
            <a:stCxn id="16" idx="2"/>
            <a:endCxn id="19" idx="0"/>
          </p:cNvCxnSpPr>
          <p:nvPr/>
        </p:nvCxnSpPr>
        <p:spPr>
          <a:xfrm>
            <a:off x="10628028" y="2497029"/>
            <a:ext cx="523625" cy="750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CDB439D-95FA-B385-D8A7-66840CE3112E}"/>
              </a:ext>
            </a:extLst>
          </p:cNvPr>
          <p:cNvCxnSpPr>
            <a:stCxn id="18" idx="2"/>
            <a:endCxn id="19" idx="0"/>
          </p:cNvCxnSpPr>
          <p:nvPr/>
        </p:nvCxnSpPr>
        <p:spPr>
          <a:xfrm flipH="1">
            <a:off x="11151653" y="1844985"/>
            <a:ext cx="368050" cy="1402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C727610-CBE6-2826-7001-AB1A2758F4E9}"/>
              </a:ext>
            </a:extLst>
          </p:cNvPr>
          <p:cNvCxnSpPr>
            <a:stCxn id="12" idx="2"/>
            <a:endCxn id="18" idx="0"/>
          </p:cNvCxnSpPr>
          <p:nvPr/>
        </p:nvCxnSpPr>
        <p:spPr>
          <a:xfrm>
            <a:off x="9952750" y="1128814"/>
            <a:ext cx="1566953" cy="346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898261D-7A62-6AF5-E9A6-F9C462DC4ABF}"/>
              </a:ext>
            </a:extLst>
          </p:cNvPr>
          <p:cNvCxnSpPr>
            <a:stCxn id="12" idx="2"/>
            <a:endCxn id="20" idx="0"/>
          </p:cNvCxnSpPr>
          <p:nvPr/>
        </p:nvCxnSpPr>
        <p:spPr>
          <a:xfrm flipH="1">
            <a:off x="8332064" y="1128814"/>
            <a:ext cx="1620686" cy="985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75C585E-A2C3-9A11-4398-C7E6FFC93E58}"/>
              </a:ext>
            </a:extLst>
          </p:cNvPr>
          <p:cNvCxnSpPr>
            <a:stCxn id="17" idx="2"/>
            <a:endCxn id="21" idx="0"/>
          </p:cNvCxnSpPr>
          <p:nvPr/>
        </p:nvCxnSpPr>
        <p:spPr>
          <a:xfrm flipH="1">
            <a:off x="8752594" y="3469136"/>
            <a:ext cx="1093276" cy="5919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50EA316-362C-6D69-130E-34BD63D8FF6A}"/>
              </a:ext>
            </a:extLst>
          </p:cNvPr>
          <p:cNvCxnSpPr>
            <a:stCxn id="20" idx="2"/>
            <a:endCxn id="21" idx="0"/>
          </p:cNvCxnSpPr>
          <p:nvPr/>
        </p:nvCxnSpPr>
        <p:spPr>
          <a:xfrm>
            <a:off x="8332064" y="2483641"/>
            <a:ext cx="420530" cy="1577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8C0CF0C-4E4B-3B12-DD02-8ADC4E883FA4}"/>
              </a:ext>
            </a:extLst>
          </p:cNvPr>
          <p:cNvCxnSpPr>
            <a:cxnSpLocks/>
            <a:stCxn id="19" idx="2"/>
            <a:endCxn id="21" idx="0"/>
          </p:cNvCxnSpPr>
          <p:nvPr/>
        </p:nvCxnSpPr>
        <p:spPr>
          <a:xfrm flipH="1">
            <a:off x="8752594" y="3616657"/>
            <a:ext cx="2399059" cy="44439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A77F9D9D-A9CF-76C3-93D2-A9C673FFC769}"/>
              </a:ext>
            </a:extLst>
          </p:cNvPr>
          <p:cNvSpPr txBox="1"/>
          <p:nvPr/>
        </p:nvSpPr>
        <p:spPr>
          <a:xfrm>
            <a:off x="10732403" y="612871"/>
            <a:ext cx="116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■</a:t>
            </a:r>
            <a:r>
              <a:rPr lang="en-US" dirty="0"/>
              <a:t> Closures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47F43E4-7879-EFF1-6A99-9C3F76E7F37D}"/>
              </a:ext>
            </a:extLst>
          </p:cNvPr>
          <p:cNvSpPr txBox="1"/>
          <p:nvPr/>
        </p:nvSpPr>
        <p:spPr>
          <a:xfrm>
            <a:off x="8939724" y="347167"/>
            <a:ext cx="906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capacities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F76C8B1A-3B60-471E-20AC-E26D53E5B63F}"/>
              </a:ext>
            </a:extLst>
          </p:cNvPr>
          <p:cNvCxnSpPr/>
          <p:nvPr/>
        </p:nvCxnSpPr>
        <p:spPr>
          <a:xfrm>
            <a:off x="9568710" y="689212"/>
            <a:ext cx="209911" cy="108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FBCADF5F-C82C-49BB-FC2B-1A71F4AE6ACE}"/>
              </a:ext>
            </a:extLst>
          </p:cNvPr>
          <p:cNvSpPr txBox="1"/>
          <p:nvPr/>
        </p:nvSpPr>
        <p:spPr>
          <a:xfrm>
            <a:off x="7509554" y="4892659"/>
            <a:ext cx="1317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Classical events</a:t>
            </a:r>
            <a:br>
              <a:rPr lang="en-US" sz="1400" dirty="0"/>
            </a:br>
            <a:r>
              <a:rPr lang="en-US" sz="1400" dirty="0"/>
              <a:t>Quantum logic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41500CCA-DCD5-CA85-8478-F0DE42F22F8B}"/>
              </a:ext>
            </a:extLst>
          </p:cNvPr>
          <p:cNvCxnSpPr/>
          <p:nvPr/>
        </p:nvCxnSpPr>
        <p:spPr>
          <a:xfrm flipV="1">
            <a:off x="8409391" y="4430384"/>
            <a:ext cx="132938" cy="359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F4CA7E69-EE18-8505-8237-279A78E924E5}"/>
              </a:ext>
            </a:extLst>
          </p:cNvPr>
          <p:cNvCxnSpPr/>
          <p:nvPr/>
        </p:nvCxnSpPr>
        <p:spPr>
          <a:xfrm flipH="1">
            <a:off x="9142407" y="743374"/>
            <a:ext cx="114349" cy="185039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B173D-19FF-BCE7-0C5D-3056F2F8F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56116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96C7A-AF8E-7FA8-ED95-E0D5C26FB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4CCF38-3276-CFE5-B0CD-0CD61FFD5420}"/>
              </a:ext>
            </a:extLst>
          </p:cNvPr>
          <p:cNvSpPr txBox="1"/>
          <p:nvPr/>
        </p:nvSpPr>
        <p:spPr>
          <a:xfrm>
            <a:off x="1623701" y="1450291"/>
            <a:ext cx="62186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Similar to what is done in the foundations of mathematics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03B52D-092D-0AF9-2FC9-E77B365AC79A}"/>
              </a:ext>
            </a:extLst>
          </p:cNvPr>
          <p:cNvGrpSpPr/>
          <p:nvPr/>
        </p:nvGrpSpPr>
        <p:grpSpPr>
          <a:xfrm>
            <a:off x="7883311" y="178130"/>
            <a:ext cx="4134273" cy="1502157"/>
            <a:chOff x="3292751" y="4519773"/>
            <a:chExt cx="5589691" cy="20309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3F07F50-AEBF-61FC-F9CA-3F8E670EC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5830" y="4519773"/>
              <a:ext cx="3623532" cy="1340192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27D7429-857E-CA2E-298D-07B042E2F9D5}"/>
                </a:ext>
              </a:extLst>
            </p:cNvPr>
            <p:cNvSpPr txBox="1"/>
            <p:nvPr/>
          </p:nvSpPr>
          <p:spPr>
            <a:xfrm>
              <a:off x="3292751" y="5926556"/>
              <a:ext cx="5589691" cy="624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i="1" dirty="0"/>
                <a:t>“When the math is derived from the right physical assumptions,</a:t>
              </a:r>
              <a:br>
                <a:rPr lang="en-US" sz="1200" i="1" dirty="0"/>
              </a:br>
              <a:r>
                <a:rPr lang="en-US" sz="1200" i="1" dirty="0"/>
                <a:t>the physical assumptions can be derived from the math.”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DE5690-04C5-4679-AD50-60FFBEFE7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482D8F-45F6-835D-149D-B70F1778B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677" y="3098532"/>
            <a:ext cx="8892550" cy="563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0DD808-20DA-2620-F74C-A1E19B88F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51" y="2143851"/>
            <a:ext cx="8853719" cy="5436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6C6EC4-CB4F-86F8-35BB-99B257DE25C9}"/>
                  </a:ext>
                </a:extLst>
              </p:cNvPr>
              <p:cNvSpPr txBox="1"/>
              <p:nvPr/>
            </p:nvSpPr>
            <p:spPr>
              <a:xfrm rot="2233798">
                <a:off x="4618654" y="2378770"/>
                <a:ext cx="9044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6C6EC4-CB4F-86F8-35BB-99B257DE2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33798">
                <a:off x="4618654" y="2378770"/>
                <a:ext cx="90441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E4B5A52-76F4-7C52-AA11-B31803F05B68}"/>
              </a:ext>
            </a:extLst>
          </p:cNvPr>
          <p:cNvSpPr txBox="1"/>
          <p:nvPr/>
        </p:nvSpPr>
        <p:spPr>
          <a:xfrm>
            <a:off x="384480" y="252194"/>
            <a:ext cx="75213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Break physics into different conditions</a:t>
            </a:r>
            <a:b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and study their logical relationships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A084112-8CC5-2666-40E3-CE08623499B4}"/>
              </a:ext>
            </a:extLst>
          </p:cNvPr>
          <p:cNvGrpSpPr/>
          <p:nvPr/>
        </p:nvGrpSpPr>
        <p:grpSpPr>
          <a:xfrm>
            <a:off x="293764" y="3108780"/>
            <a:ext cx="2913397" cy="3039991"/>
            <a:chOff x="8852965" y="982203"/>
            <a:chExt cx="2913397" cy="30399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0C319F-9A46-7647-CF74-A9E6D7D0B288}"/>
                </a:ext>
              </a:extLst>
            </p:cNvPr>
            <p:cNvSpPr txBox="1"/>
            <p:nvPr/>
          </p:nvSpPr>
          <p:spPr>
            <a:xfrm>
              <a:off x="9588165" y="3652862"/>
              <a:ext cx="367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C27552-CB1B-D907-D77B-E48B2FC5E44C}"/>
                </a:ext>
              </a:extLst>
            </p:cNvPr>
            <p:cNvSpPr txBox="1"/>
            <p:nvPr/>
          </p:nvSpPr>
          <p:spPr>
            <a:xfrm>
              <a:off x="10989032" y="3652862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EC24E6-2448-5859-C707-8DE183027230}"/>
                </a:ext>
              </a:extLst>
            </p:cNvPr>
            <p:cNvSpPr txBox="1"/>
            <p:nvPr/>
          </p:nvSpPr>
          <p:spPr>
            <a:xfrm>
              <a:off x="10047455" y="3000797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CST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FDD4C-8DAA-C38B-E5D5-0FF0FB15A344}"/>
                </a:ext>
              </a:extLst>
            </p:cNvPr>
            <p:cNvSpPr txBox="1"/>
            <p:nvPr/>
          </p:nvSpPr>
          <p:spPr>
            <a:xfrm>
              <a:off x="11313994" y="2997869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199AB4-9DCA-C3EA-AC27-C3F31AE68877}"/>
                </a:ext>
              </a:extLst>
            </p:cNvPr>
            <p:cNvSpPr txBox="1"/>
            <p:nvPr/>
          </p:nvSpPr>
          <p:spPr>
            <a:xfrm>
              <a:off x="8943681" y="3000797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WKE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011D06-91BE-398A-53AC-3C57821D30A4}"/>
                </a:ext>
              </a:extLst>
            </p:cNvPr>
            <p:cNvSpPr txBox="1"/>
            <p:nvPr/>
          </p:nvSpPr>
          <p:spPr>
            <a:xfrm>
              <a:off x="9651987" y="2222432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296E16-E11D-6C33-6B0C-053AC0843389}"/>
                </a:ext>
              </a:extLst>
            </p:cNvPr>
            <p:cNvSpPr txBox="1"/>
            <p:nvPr/>
          </p:nvSpPr>
          <p:spPr>
            <a:xfrm>
              <a:off x="10825453" y="2184725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D29ED2-2644-15A6-F016-23B5C430CE21}"/>
                </a:ext>
              </a:extLst>
            </p:cNvPr>
            <p:cNvSpPr txBox="1"/>
            <p:nvPr/>
          </p:nvSpPr>
          <p:spPr>
            <a:xfrm>
              <a:off x="10273638" y="1602317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49779C4-F86D-77A4-0820-02E52CE4BA23}"/>
                </a:ext>
              </a:extLst>
            </p:cNvPr>
            <p:cNvSpPr txBox="1"/>
            <p:nvPr/>
          </p:nvSpPr>
          <p:spPr>
            <a:xfrm>
              <a:off x="8852965" y="2000059"/>
              <a:ext cx="5229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FKE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8CD2EB-D1B9-0375-5534-7D1B356E4257}"/>
                </a:ext>
              </a:extLst>
            </p:cNvPr>
            <p:cNvSpPr txBox="1"/>
            <p:nvPr/>
          </p:nvSpPr>
          <p:spPr>
            <a:xfrm>
              <a:off x="9717390" y="982203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MPPF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0EC88A4-D3D6-24EC-894E-BD9D0A981368}"/>
                </a:ext>
              </a:extLst>
            </p:cNvPr>
            <p:cNvCxnSpPr>
              <a:stCxn id="16" idx="0"/>
              <a:endCxn id="18" idx="2"/>
            </p:cNvCxnSpPr>
            <p:nvPr/>
          </p:nvCxnSpPr>
          <p:spPr>
            <a:xfrm flipV="1">
              <a:off x="9771869" y="3370129"/>
              <a:ext cx="537838" cy="2827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6155565-D8A2-BF6D-8EEB-EB779F6B2E46}"/>
                </a:ext>
              </a:extLst>
            </p:cNvPr>
            <p:cNvCxnSpPr>
              <a:stCxn id="17" idx="0"/>
              <a:endCxn id="18" idx="2"/>
            </p:cNvCxnSpPr>
            <p:nvPr/>
          </p:nvCxnSpPr>
          <p:spPr>
            <a:xfrm flipH="1" flipV="1">
              <a:off x="10309707" y="3370129"/>
              <a:ext cx="946386" cy="2827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9B7A11E-01FA-02C4-30BA-9C4C83B54C83}"/>
                </a:ext>
              </a:extLst>
            </p:cNvPr>
            <p:cNvCxnSpPr>
              <a:stCxn id="20" idx="0"/>
              <a:endCxn id="21" idx="2"/>
            </p:cNvCxnSpPr>
            <p:nvPr/>
          </p:nvCxnSpPr>
          <p:spPr>
            <a:xfrm flipV="1">
              <a:off x="9254824" y="2591764"/>
              <a:ext cx="662621" cy="4090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30D6FBA-3C57-0FD9-D2B4-994CB61E931E}"/>
                </a:ext>
              </a:extLst>
            </p:cNvPr>
            <p:cNvCxnSpPr>
              <a:stCxn id="18" idx="0"/>
              <a:endCxn id="21" idx="2"/>
            </p:cNvCxnSpPr>
            <p:nvPr/>
          </p:nvCxnSpPr>
          <p:spPr>
            <a:xfrm flipH="1" flipV="1">
              <a:off x="9917445" y="2591764"/>
              <a:ext cx="392262" cy="4090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1ED2968-FEA4-706A-7CE3-FB1A5C0876B8}"/>
                </a:ext>
              </a:extLst>
            </p:cNvPr>
            <p:cNvCxnSpPr>
              <a:stCxn id="19" idx="0"/>
              <a:endCxn id="22" idx="2"/>
            </p:cNvCxnSpPr>
            <p:nvPr/>
          </p:nvCxnSpPr>
          <p:spPr>
            <a:xfrm flipH="1" flipV="1">
              <a:off x="11088506" y="2554057"/>
              <a:ext cx="451672" cy="4438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1B352C9-3D31-B45E-C962-D6ED27256ADE}"/>
                </a:ext>
              </a:extLst>
            </p:cNvPr>
            <p:cNvCxnSpPr>
              <a:stCxn id="18" idx="0"/>
              <a:endCxn id="22" idx="2"/>
            </p:cNvCxnSpPr>
            <p:nvPr/>
          </p:nvCxnSpPr>
          <p:spPr>
            <a:xfrm flipV="1">
              <a:off x="10309707" y="2554057"/>
              <a:ext cx="778799" cy="446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879082F-317B-CC2A-03FD-1F5DB565BB23}"/>
                </a:ext>
              </a:extLst>
            </p:cNvPr>
            <p:cNvCxnSpPr>
              <a:stCxn id="21" idx="0"/>
              <a:endCxn id="23" idx="2"/>
            </p:cNvCxnSpPr>
            <p:nvPr/>
          </p:nvCxnSpPr>
          <p:spPr>
            <a:xfrm flipV="1">
              <a:off x="9917445" y="1971649"/>
              <a:ext cx="596002" cy="25078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595C176-8328-906C-CEDD-219DD43320D4}"/>
                </a:ext>
              </a:extLst>
            </p:cNvPr>
            <p:cNvCxnSpPr>
              <a:stCxn id="22" idx="0"/>
              <a:endCxn id="23" idx="2"/>
            </p:cNvCxnSpPr>
            <p:nvPr/>
          </p:nvCxnSpPr>
          <p:spPr>
            <a:xfrm flipH="1" flipV="1">
              <a:off x="10513447" y="1971649"/>
              <a:ext cx="575059" cy="2130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016AE60-4DCA-1F53-47FC-54B472A9939C}"/>
                </a:ext>
              </a:extLst>
            </p:cNvPr>
            <p:cNvCxnSpPr>
              <a:cxnSpLocks/>
              <a:stCxn id="24" idx="0"/>
              <a:endCxn id="25" idx="2"/>
            </p:cNvCxnSpPr>
            <p:nvPr/>
          </p:nvCxnSpPr>
          <p:spPr>
            <a:xfrm flipV="1">
              <a:off x="9114415" y="1351535"/>
              <a:ext cx="965414" cy="648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A26CEAA-EA47-4B5A-A0CC-437A8F016437}"/>
                </a:ext>
              </a:extLst>
            </p:cNvPr>
            <p:cNvCxnSpPr>
              <a:stCxn id="23" idx="0"/>
              <a:endCxn id="25" idx="2"/>
            </p:cNvCxnSpPr>
            <p:nvPr/>
          </p:nvCxnSpPr>
          <p:spPr>
            <a:xfrm flipH="1" flipV="1">
              <a:off x="10079829" y="1351535"/>
              <a:ext cx="433618" cy="2507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A870DAD-4D63-9DC9-6CEC-C747BAF7D6E2}"/>
                </a:ext>
              </a:extLst>
            </p:cNvPr>
            <p:cNvCxnSpPr>
              <a:stCxn id="20" idx="0"/>
              <a:endCxn id="24" idx="2"/>
            </p:cNvCxnSpPr>
            <p:nvPr/>
          </p:nvCxnSpPr>
          <p:spPr>
            <a:xfrm flipH="1" flipV="1">
              <a:off x="9114415" y="2369391"/>
              <a:ext cx="140409" cy="6314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ECF293-E82D-4A66-97FC-360E0D60396D}"/>
              </a:ext>
            </a:extLst>
          </p:cNvPr>
          <p:cNvSpPr txBox="1"/>
          <p:nvPr/>
        </p:nvSpPr>
        <p:spPr>
          <a:xfrm>
            <a:off x="206297" y="6162770"/>
            <a:ext cx="4049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Core assumptions for classical mechanics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B4185-D8D9-D1BD-4333-E2A925335807}"/>
              </a:ext>
            </a:extLst>
          </p:cNvPr>
          <p:cNvSpPr txBox="1"/>
          <p:nvPr/>
        </p:nvSpPr>
        <p:spPr>
          <a:xfrm>
            <a:off x="3984824" y="3967880"/>
            <a:ext cx="3921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assumption is an equivalence class</a:t>
            </a:r>
            <a:br>
              <a:rPr lang="en-US" dirty="0"/>
            </a:br>
            <a:r>
              <a:rPr lang="en-US" dirty="0"/>
              <a:t>of different conditions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0D85CFE-D92E-74DE-FB64-D448067C1416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980977" y="4291046"/>
            <a:ext cx="1003847" cy="278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07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9069E-B6C7-3B8F-6657-06AD2CD2E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Subspace lattices in classical/quantum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97B4B0-340E-7F06-CFEA-9A9031C593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classical probability, ⊥Sub and ⫪Sub are equivalent to the lattice of supports for probability distributions that are absolutely continuous with respect to the counting/Lebesgue/Liouville measure.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⊥</m:t>
                    </m:r>
                    <m:r>
                      <m:rPr>
                        <m:nor/>
                      </m:rPr>
                      <a:rPr lang="en-US" dirty="0"/>
                      <m:t>Sub</m:t>
                    </m:r>
                    <m:r>
                      <m:rPr>
                        <m:nor/>
                      </m:rPr>
                      <a:rPr lang="en-US" b="0" i="0" dirty="0" smtClean="0"/>
                      <m:t>=</m:t>
                    </m:r>
                    <m:r>
                      <m:rPr>
                        <m:nor/>
                      </m:rPr>
                      <a:rPr lang="en-US" dirty="0"/>
                      <m:t>⫪</m:t>
                    </m:r>
                    <m:r>
                      <m:rPr>
                        <m:nor/>
                      </m:rPr>
                      <a:rPr lang="en-US" dirty="0"/>
                      <m:t>Sub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&lt;∞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/∼</m:t>
                        </m:r>
                      </m:sub>
                    </m:sSub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△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-finite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/∼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 generates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In fact, ⊥Sub equal to ⫪Sub if and only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ℰ</m:t>
                    </m:r>
                  </m:oMath>
                </a14:m>
                <a:r>
                  <a:rPr lang="en-US" dirty="0"/>
                  <a:t> is a classical space</a:t>
                </a:r>
              </a:p>
              <a:p>
                <a:r>
                  <a:rPr lang="en-US" dirty="0"/>
                  <a:t>In quantum probability, ⊥Sub and ⫪Sub are NOT equivalent.</a:t>
                </a:r>
                <a:br>
                  <a:rPr lang="en-US" dirty="0"/>
                </a:br>
                <a:r>
                  <a:rPr lang="en-US" dirty="0"/>
                  <a:t>⫪Sub is the lattice of closed subspaces (i.e. quantum logic lattice)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97B4B0-340E-7F06-CFEA-9A9031C593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2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026EED-5790-55DB-23F9-4296C00F2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050732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62610-7FC0-4613-67A1-B5B6B1AF4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3AEB-6C06-D0E4-018C-1AFFAB23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classical/quantum probability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0F42F-417F-1A76-8E03-F1A5BC80A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general, ⊥Sub and ⫪Sub are not equivalent, and ⫪Sub is not orthomodular</a:t>
            </a:r>
          </a:p>
          <a:p>
            <a:pPr lvl="1"/>
            <a:r>
              <a:rPr lang="en-US" dirty="0"/>
              <a:t>Conjecture: ⫪Sub is orthomodular if the space is orthogonally decomposable (i.e. every decomposable ensemble is orthogonally decomposable)</a:t>
            </a:r>
          </a:p>
          <a:p>
            <a:r>
              <a:rPr lang="en-US" dirty="0"/>
              <a:t>Currently, there is no guarantee that orthogonal elements even exist. In that case, ⫪Sub may be trivial. No “quantum logic type” lattice would exist.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3DE681-BC44-B40E-5D70-945FDDF87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466505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D3C56-0A7C-6114-3176-B420A0F2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20A8E-A7B0-CE98-724B-3426DD285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C65BB-B268-51B9-C647-F6F0A7D06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758304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C346A4-5C17-6E0C-6E8E-B0B1B426C181}"/>
              </a:ext>
            </a:extLst>
          </p:cNvPr>
          <p:cNvGrpSpPr/>
          <p:nvPr/>
        </p:nvGrpSpPr>
        <p:grpSpPr>
          <a:xfrm>
            <a:off x="869596" y="764513"/>
            <a:ext cx="4924746" cy="1302783"/>
            <a:chOff x="876693" y="782425"/>
            <a:chExt cx="4924746" cy="130278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D461995-5FE8-84C9-1004-70630D43FBC7}"/>
                </a:ext>
              </a:extLst>
            </p:cNvPr>
            <p:cNvSpPr txBox="1"/>
            <p:nvPr/>
          </p:nvSpPr>
          <p:spPr>
            <a:xfrm>
              <a:off x="1275104" y="782425"/>
              <a:ext cx="41279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State counting measure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E60A479-AA58-A1AF-7D52-B7D8434C5DD5}"/>
                </a:ext>
              </a:extLst>
            </p:cNvPr>
            <p:cNvSpPr txBox="1"/>
            <p:nvPr/>
          </p:nvSpPr>
          <p:spPr>
            <a:xfrm>
              <a:off x="876693" y="1500433"/>
              <a:ext cx="49247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Hilbert space dimensionality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55867A2-6922-2AD0-33CE-689B3D7A3858}"/>
              </a:ext>
            </a:extLst>
          </p:cNvPr>
          <p:cNvSpPr txBox="1"/>
          <p:nvPr/>
        </p:nvSpPr>
        <p:spPr>
          <a:xfrm>
            <a:off x="1904880" y="3057427"/>
            <a:ext cx="2854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State capacity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FB63D-B129-4826-0631-C77511164CF2}"/>
              </a:ext>
            </a:extLst>
          </p:cNvPr>
          <p:cNvSpPr txBox="1"/>
          <p:nvPr/>
        </p:nvSpPr>
        <p:spPr>
          <a:xfrm>
            <a:off x="7845555" y="3057426"/>
            <a:ext cx="3427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Fraction capacity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6B76D-4420-093F-7FDA-00F0EA288ADA}"/>
              </a:ext>
            </a:extLst>
          </p:cNvPr>
          <p:cNvSpPr txBox="1"/>
          <p:nvPr/>
        </p:nvSpPr>
        <p:spPr>
          <a:xfrm>
            <a:off x="7796246" y="1123985"/>
            <a:ext cx="3526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Probability measure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469AB84-A6FD-9F5C-C96A-D60676DA0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02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8C147-C54D-0F1D-2E5C-44D550A20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5075-66B7-C4F8-AE44-1D9AD188E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measure and</a:t>
            </a:r>
            <a:br>
              <a:rPr lang="en-US" dirty="0"/>
            </a:br>
            <a:r>
              <a:rPr lang="en-US" dirty="0"/>
              <a:t>fraction capacity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804D1-616B-9F03-D66F-02C86DDC3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8EB064-5332-66FE-2E7E-E84A6F18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163952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9A5A1-2EAD-24BB-5335-24CF9CA6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73108-8DE5-3FDE-9562-52A3830A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Fraction capacity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651B9-DAFD-6656-1E9E-E332182205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Fix a target ensemble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and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 a set of ensembles.</a:t>
                </a:r>
              </a:p>
              <a:p>
                <a:r>
                  <a:rPr lang="en-US" dirty="0"/>
                  <a:t>What is the biggest fraction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can be expressed as a convex combination of elements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?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fcap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4472C4"/>
                              </a:solidFill>
                              <a:latin typeface="Cambria Math" panose="02040503050406030204" pitchFamily="18" charset="0"/>
                            </a:rPr>
                            <m:t>𝘦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lang="en-US" sz="2800" b="0" i="1" smtClean="0">
                          <a:latin typeface="Cambria Math" panose="02040503050406030204" pitchFamily="18" charset="0"/>
                        </a:rPr>
                        <m:t>sup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m:rPr>
                          <m:lit/>
                        </m:rPr>
                        <a:rPr lang="en-US" sz="28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∈[0, 1] | ∃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hull</m:t>
                      </m:r>
                      <m:r>
                        <a:rPr lang="en-US" sz="2800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),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ℰ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800" b="0" i="1" smtClean="0">
                          <a:solidFill>
                            <a:srgbClr val="4472C4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+(1−</m:t>
                      </m:r>
                      <m:r>
                        <a:rPr lang="en-US" sz="28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m:rPr>
                          <m:lit/>
                        </m:rPr>
                        <a:rPr lang="en-US" sz="2800" b="0" i="1" smtClean="0"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b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651B9-DAFD-6656-1E9E-E332182205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 r="-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A1B7E-5E48-6D0A-AC66-48F0F24DA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6669BF-840D-86C7-396B-132DFABB2560}"/>
              </a:ext>
            </a:extLst>
          </p:cNvPr>
          <p:cNvSpPr/>
          <p:nvPr/>
        </p:nvSpPr>
        <p:spPr>
          <a:xfrm>
            <a:off x="1681156" y="3943905"/>
            <a:ext cx="2530781" cy="243625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39046A5-7F35-8A37-2170-C688122925CB}"/>
              </a:ext>
            </a:extLst>
          </p:cNvPr>
          <p:cNvSpPr/>
          <p:nvPr/>
        </p:nvSpPr>
        <p:spPr>
          <a:xfrm>
            <a:off x="3642484" y="5062138"/>
            <a:ext cx="359632" cy="297180"/>
          </a:xfrm>
          <a:custGeom>
            <a:avLst/>
            <a:gdLst>
              <a:gd name="csX0" fmla="*/ 0 w 741045"/>
              <a:gd name="csY0" fmla="*/ 249555 h 788670"/>
              <a:gd name="csX1" fmla="*/ 112395 w 741045"/>
              <a:gd name="csY1" fmla="*/ 788670 h 788670"/>
              <a:gd name="csX2" fmla="*/ 664845 w 741045"/>
              <a:gd name="csY2" fmla="*/ 681990 h 788670"/>
              <a:gd name="csX3" fmla="*/ 741045 w 741045"/>
              <a:gd name="csY3" fmla="*/ 403860 h 788670"/>
              <a:gd name="csX4" fmla="*/ 163830 w 741045"/>
              <a:gd name="csY4" fmla="*/ 0 h 788670"/>
              <a:gd name="csX5" fmla="*/ 118110 w 741045"/>
              <a:gd name="csY5" fmla="*/ 15240 h 788670"/>
              <a:gd name="csX6" fmla="*/ 0 w 741045"/>
              <a:gd name="csY6" fmla="*/ 249555 h 788670"/>
              <a:gd name="csX0" fmla="*/ 0 w 741045"/>
              <a:gd name="csY0" fmla="*/ 234315 h 773430"/>
              <a:gd name="csX1" fmla="*/ 112395 w 741045"/>
              <a:gd name="csY1" fmla="*/ 773430 h 773430"/>
              <a:gd name="csX2" fmla="*/ 664845 w 741045"/>
              <a:gd name="csY2" fmla="*/ 666750 h 773430"/>
              <a:gd name="csX3" fmla="*/ 741045 w 741045"/>
              <a:gd name="csY3" fmla="*/ 388620 h 773430"/>
              <a:gd name="csX4" fmla="*/ 118110 w 741045"/>
              <a:gd name="csY4" fmla="*/ 0 h 773430"/>
              <a:gd name="csX5" fmla="*/ 0 w 741045"/>
              <a:gd name="csY5" fmla="*/ 234315 h 773430"/>
              <a:gd name="csX0" fmla="*/ 5715 w 628650"/>
              <a:gd name="csY0" fmla="*/ 0 h 773430"/>
              <a:gd name="csX1" fmla="*/ 0 w 628650"/>
              <a:gd name="csY1" fmla="*/ 773430 h 773430"/>
              <a:gd name="csX2" fmla="*/ 552450 w 628650"/>
              <a:gd name="csY2" fmla="*/ 666750 h 773430"/>
              <a:gd name="csX3" fmla="*/ 628650 w 628650"/>
              <a:gd name="csY3" fmla="*/ 388620 h 773430"/>
              <a:gd name="csX4" fmla="*/ 5715 w 628650"/>
              <a:gd name="csY4" fmla="*/ 0 h 773430"/>
              <a:gd name="csX0" fmla="*/ 5715 w 628650"/>
              <a:gd name="csY0" fmla="*/ 0 h 773430"/>
              <a:gd name="csX1" fmla="*/ 0 w 628650"/>
              <a:gd name="csY1" fmla="*/ 773430 h 773430"/>
              <a:gd name="csX2" fmla="*/ 552450 w 628650"/>
              <a:gd name="csY2" fmla="*/ 666750 h 773430"/>
              <a:gd name="csX3" fmla="*/ 550804 w 628650"/>
              <a:gd name="csY3" fmla="*/ 672203 h 773430"/>
              <a:gd name="csX4" fmla="*/ 628650 w 628650"/>
              <a:gd name="csY4" fmla="*/ 388620 h 773430"/>
              <a:gd name="csX5" fmla="*/ 5715 w 628650"/>
              <a:gd name="csY5" fmla="*/ 0 h 773430"/>
              <a:gd name="csX0" fmla="*/ 5715 w 628650"/>
              <a:gd name="csY0" fmla="*/ 0 h 773430"/>
              <a:gd name="csX1" fmla="*/ 0 w 628650"/>
              <a:gd name="csY1" fmla="*/ 773430 h 773430"/>
              <a:gd name="csX2" fmla="*/ 552450 w 628650"/>
              <a:gd name="csY2" fmla="*/ 666750 h 773430"/>
              <a:gd name="csX3" fmla="*/ 628650 w 628650"/>
              <a:gd name="csY3" fmla="*/ 388620 h 773430"/>
              <a:gd name="csX4" fmla="*/ 5715 w 628650"/>
              <a:gd name="csY4" fmla="*/ 0 h 773430"/>
              <a:gd name="csX0" fmla="*/ 5715 w 628650"/>
              <a:gd name="csY0" fmla="*/ 0 h 773430"/>
              <a:gd name="csX1" fmla="*/ 0 w 628650"/>
              <a:gd name="csY1" fmla="*/ 773430 h 773430"/>
              <a:gd name="csX2" fmla="*/ 628650 w 628650"/>
              <a:gd name="csY2" fmla="*/ 388620 h 773430"/>
              <a:gd name="csX3" fmla="*/ 5715 w 628650"/>
              <a:gd name="csY3" fmla="*/ 0 h 773430"/>
              <a:gd name="csX0" fmla="*/ 0 w 622935"/>
              <a:gd name="csY0" fmla="*/ 0 h 721995"/>
              <a:gd name="csX1" fmla="*/ 283631 w 622935"/>
              <a:gd name="csY1" fmla="*/ 721995 h 721995"/>
              <a:gd name="csX2" fmla="*/ 622935 w 622935"/>
              <a:gd name="csY2" fmla="*/ 388620 h 721995"/>
              <a:gd name="csX3" fmla="*/ 0 w 622935"/>
              <a:gd name="csY3" fmla="*/ 0 h 721995"/>
              <a:gd name="csX0" fmla="*/ 0 w 380195"/>
              <a:gd name="csY0" fmla="*/ 80010 h 333375"/>
              <a:gd name="csX1" fmla="*/ 40891 w 380195"/>
              <a:gd name="csY1" fmla="*/ 333375 h 333375"/>
              <a:gd name="csX2" fmla="*/ 380195 w 380195"/>
              <a:gd name="csY2" fmla="*/ 0 h 333375"/>
              <a:gd name="csX3" fmla="*/ 0 w 380195"/>
              <a:gd name="csY3" fmla="*/ 80010 h 333375"/>
              <a:gd name="csX0" fmla="*/ 0 w 380195"/>
              <a:gd name="csY0" fmla="*/ 80010 h 335280"/>
              <a:gd name="csX1" fmla="*/ 33124 w 380195"/>
              <a:gd name="csY1" fmla="*/ 335280 h 335280"/>
              <a:gd name="csX2" fmla="*/ 380195 w 380195"/>
              <a:gd name="csY2" fmla="*/ 0 h 335280"/>
              <a:gd name="csX3" fmla="*/ 0 w 380195"/>
              <a:gd name="csY3" fmla="*/ 80010 h 335280"/>
              <a:gd name="csX0" fmla="*/ 0 w 380195"/>
              <a:gd name="csY0" fmla="*/ 80010 h 325755"/>
              <a:gd name="csX1" fmla="*/ 42833 w 380195"/>
              <a:gd name="csY1" fmla="*/ 325755 h 325755"/>
              <a:gd name="csX2" fmla="*/ 380195 w 380195"/>
              <a:gd name="csY2" fmla="*/ 0 h 325755"/>
              <a:gd name="csX3" fmla="*/ 0 w 380195"/>
              <a:gd name="csY3" fmla="*/ 80010 h 325755"/>
              <a:gd name="csX0" fmla="*/ 0 w 380195"/>
              <a:gd name="csY0" fmla="*/ 80010 h 318135"/>
              <a:gd name="csX1" fmla="*/ 48659 w 380195"/>
              <a:gd name="csY1" fmla="*/ 318135 h 318135"/>
              <a:gd name="csX2" fmla="*/ 380195 w 380195"/>
              <a:gd name="csY2" fmla="*/ 0 h 318135"/>
              <a:gd name="csX3" fmla="*/ 0 w 380195"/>
              <a:gd name="csY3" fmla="*/ 80010 h 318135"/>
              <a:gd name="csX0" fmla="*/ 0 w 364660"/>
              <a:gd name="csY0" fmla="*/ 53340 h 291465"/>
              <a:gd name="csX1" fmla="*/ 48659 w 364660"/>
              <a:gd name="csY1" fmla="*/ 291465 h 291465"/>
              <a:gd name="csX2" fmla="*/ 364660 w 364660"/>
              <a:gd name="csY2" fmla="*/ 0 h 291465"/>
              <a:gd name="csX3" fmla="*/ 0 w 364660"/>
              <a:gd name="csY3" fmla="*/ 53340 h 291465"/>
              <a:gd name="csX0" fmla="*/ 0 w 378253"/>
              <a:gd name="csY0" fmla="*/ 68580 h 306705"/>
              <a:gd name="csX1" fmla="*/ 48659 w 378253"/>
              <a:gd name="csY1" fmla="*/ 306705 h 306705"/>
              <a:gd name="csX2" fmla="*/ 378253 w 378253"/>
              <a:gd name="csY2" fmla="*/ 0 h 306705"/>
              <a:gd name="csX3" fmla="*/ 0 w 378253"/>
              <a:gd name="csY3" fmla="*/ 68580 h 306705"/>
              <a:gd name="csX0" fmla="*/ 0 w 349124"/>
              <a:gd name="csY0" fmla="*/ 34290 h 272415"/>
              <a:gd name="csX1" fmla="*/ 48659 w 349124"/>
              <a:gd name="csY1" fmla="*/ 272415 h 272415"/>
              <a:gd name="csX2" fmla="*/ 349124 w 349124"/>
              <a:gd name="csY2" fmla="*/ 0 h 272415"/>
              <a:gd name="csX3" fmla="*/ 0 w 349124"/>
              <a:gd name="csY3" fmla="*/ 34290 h 272415"/>
              <a:gd name="csX0" fmla="*/ 0 w 360776"/>
              <a:gd name="csY0" fmla="*/ 59055 h 297180"/>
              <a:gd name="csX1" fmla="*/ 48659 w 360776"/>
              <a:gd name="csY1" fmla="*/ 297180 h 297180"/>
              <a:gd name="csX2" fmla="*/ 360776 w 360776"/>
              <a:gd name="csY2" fmla="*/ 0 h 297180"/>
              <a:gd name="csX3" fmla="*/ 0 w 360776"/>
              <a:gd name="csY3" fmla="*/ 59055 h 297180"/>
              <a:gd name="csX0" fmla="*/ 0 w 366602"/>
              <a:gd name="csY0" fmla="*/ 59055 h 297180"/>
              <a:gd name="csX1" fmla="*/ 48659 w 366602"/>
              <a:gd name="csY1" fmla="*/ 297180 h 297180"/>
              <a:gd name="csX2" fmla="*/ 366602 w 366602"/>
              <a:gd name="csY2" fmla="*/ 0 h 297180"/>
              <a:gd name="csX3" fmla="*/ 0 w 366602"/>
              <a:gd name="csY3" fmla="*/ 59055 h 297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6602" h="297180">
                <a:moveTo>
                  <a:pt x="0" y="59055"/>
                </a:moveTo>
                <a:lnTo>
                  <a:pt x="48659" y="297180"/>
                </a:lnTo>
                <a:lnTo>
                  <a:pt x="366602" y="0"/>
                </a:lnTo>
                <a:lnTo>
                  <a:pt x="0" y="59055"/>
                </a:lnTo>
                <a:close/>
              </a:path>
            </a:pathLst>
          </a:custGeom>
          <a:solidFill>
            <a:srgbClr val="ED7D31">
              <a:alpha val="50196"/>
            </a:srgbClr>
          </a:solidFill>
          <a:ln>
            <a:solidFill>
              <a:srgbClr val="64310F">
                <a:alpha val="50196"/>
              </a:srgb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824D369-BA5D-3B01-F36D-D069F8912259}"/>
                  </a:ext>
                </a:extLst>
              </p:cNvPr>
              <p:cNvSpPr txBox="1"/>
              <p:nvPr/>
            </p:nvSpPr>
            <p:spPr>
              <a:xfrm>
                <a:off x="2410729" y="4514065"/>
                <a:ext cx="1651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4472C4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824D369-BA5D-3B01-F36D-D069F8912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729" y="4514065"/>
                <a:ext cx="165110" cy="276999"/>
              </a:xfrm>
              <a:prstGeom prst="rect">
                <a:avLst/>
              </a:prstGeom>
              <a:blipFill>
                <a:blip r:embed="rId3"/>
                <a:stretch>
                  <a:fillRect l="-21429" r="-17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DF0EE1B-587D-8A12-1D89-6CB5F86EF3AB}"/>
              </a:ext>
            </a:extLst>
          </p:cNvPr>
          <p:cNvSpPr/>
          <p:nvPr/>
        </p:nvSpPr>
        <p:spPr>
          <a:xfrm>
            <a:off x="3140710" y="4311649"/>
            <a:ext cx="741045" cy="802005"/>
          </a:xfrm>
          <a:custGeom>
            <a:avLst/>
            <a:gdLst>
              <a:gd name="csX0" fmla="*/ 0 w 741045"/>
              <a:gd name="csY0" fmla="*/ 249555 h 788670"/>
              <a:gd name="csX1" fmla="*/ 112395 w 741045"/>
              <a:gd name="csY1" fmla="*/ 788670 h 788670"/>
              <a:gd name="csX2" fmla="*/ 664845 w 741045"/>
              <a:gd name="csY2" fmla="*/ 681990 h 788670"/>
              <a:gd name="csX3" fmla="*/ 741045 w 741045"/>
              <a:gd name="csY3" fmla="*/ 403860 h 788670"/>
              <a:gd name="csX4" fmla="*/ 163830 w 741045"/>
              <a:gd name="csY4" fmla="*/ 0 h 788670"/>
              <a:gd name="csX5" fmla="*/ 118110 w 741045"/>
              <a:gd name="csY5" fmla="*/ 15240 h 788670"/>
              <a:gd name="csX6" fmla="*/ 0 w 741045"/>
              <a:gd name="csY6" fmla="*/ 249555 h 788670"/>
              <a:gd name="csX0" fmla="*/ 0 w 741045"/>
              <a:gd name="csY0" fmla="*/ 249555 h 811530"/>
              <a:gd name="csX1" fmla="*/ 118110 w 741045"/>
              <a:gd name="csY1" fmla="*/ 811530 h 811530"/>
              <a:gd name="csX2" fmla="*/ 664845 w 741045"/>
              <a:gd name="csY2" fmla="*/ 681990 h 811530"/>
              <a:gd name="csX3" fmla="*/ 741045 w 741045"/>
              <a:gd name="csY3" fmla="*/ 403860 h 811530"/>
              <a:gd name="csX4" fmla="*/ 163830 w 741045"/>
              <a:gd name="csY4" fmla="*/ 0 h 811530"/>
              <a:gd name="csX5" fmla="*/ 118110 w 741045"/>
              <a:gd name="csY5" fmla="*/ 15240 h 811530"/>
              <a:gd name="csX6" fmla="*/ 0 w 741045"/>
              <a:gd name="csY6" fmla="*/ 249555 h 811530"/>
              <a:gd name="csX0" fmla="*/ 0 w 741045"/>
              <a:gd name="csY0" fmla="*/ 249555 h 811530"/>
              <a:gd name="csX1" fmla="*/ 123825 w 741045"/>
              <a:gd name="csY1" fmla="*/ 811530 h 811530"/>
              <a:gd name="csX2" fmla="*/ 664845 w 741045"/>
              <a:gd name="csY2" fmla="*/ 681990 h 811530"/>
              <a:gd name="csX3" fmla="*/ 741045 w 741045"/>
              <a:gd name="csY3" fmla="*/ 403860 h 811530"/>
              <a:gd name="csX4" fmla="*/ 163830 w 741045"/>
              <a:gd name="csY4" fmla="*/ 0 h 811530"/>
              <a:gd name="csX5" fmla="*/ 118110 w 741045"/>
              <a:gd name="csY5" fmla="*/ 15240 h 811530"/>
              <a:gd name="csX6" fmla="*/ 0 w 741045"/>
              <a:gd name="csY6" fmla="*/ 249555 h 811530"/>
              <a:gd name="csX0" fmla="*/ 0 w 741045"/>
              <a:gd name="csY0" fmla="*/ 249555 h 802005"/>
              <a:gd name="csX1" fmla="*/ 118110 w 741045"/>
              <a:gd name="csY1" fmla="*/ 802005 h 802005"/>
              <a:gd name="csX2" fmla="*/ 664845 w 741045"/>
              <a:gd name="csY2" fmla="*/ 681990 h 802005"/>
              <a:gd name="csX3" fmla="*/ 741045 w 741045"/>
              <a:gd name="csY3" fmla="*/ 403860 h 802005"/>
              <a:gd name="csX4" fmla="*/ 163830 w 741045"/>
              <a:gd name="csY4" fmla="*/ 0 h 802005"/>
              <a:gd name="csX5" fmla="*/ 118110 w 741045"/>
              <a:gd name="csY5" fmla="*/ 15240 h 802005"/>
              <a:gd name="csX6" fmla="*/ 0 w 741045"/>
              <a:gd name="csY6" fmla="*/ 249555 h 80200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41045" h="802005">
                <a:moveTo>
                  <a:pt x="0" y="249555"/>
                </a:moveTo>
                <a:lnTo>
                  <a:pt x="118110" y="802005"/>
                </a:lnTo>
                <a:lnTo>
                  <a:pt x="664845" y="681990"/>
                </a:lnTo>
                <a:lnTo>
                  <a:pt x="741045" y="403860"/>
                </a:lnTo>
                <a:lnTo>
                  <a:pt x="163830" y="0"/>
                </a:lnTo>
                <a:lnTo>
                  <a:pt x="118110" y="15240"/>
                </a:lnTo>
                <a:lnTo>
                  <a:pt x="0" y="249555"/>
                </a:lnTo>
                <a:close/>
              </a:path>
            </a:pathLst>
          </a:custGeom>
          <a:solidFill>
            <a:srgbClr val="ED7D31">
              <a:alpha val="50196"/>
            </a:srgbClr>
          </a:solidFill>
          <a:ln>
            <a:solidFill>
              <a:srgbClr val="64310F">
                <a:alpha val="50196"/>
              </a:srgb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9E54B47-6B73-2637-198B-C10B5981AA2E}"/>
              </a:ext>
            </a:extLst>
          </p:cNvPr>
          <p:cNvSpPr/>
          <p:nvPr/>
        </p:nvSpPr>
        <p:spPr>
          <a:xfrm>
            <a:off x="3250906" y="4674764"/>
            <a:ext cx="796876" cy="716647"/>
          </a:xfrm>
          <a:custGeom>
            <a:avLst/>
            <a:gdLst>
              <a:gd name="csX0" fmla="*/ 457200 w 708935"/>
              <a:gd name="csY0" fmla="*/ 152400 h 662338"/>
              <a:gd name="csX1" fmla="*/ 457200 w 708935"/>
              <a:gd name="csY1" fmla="*/ 152400 h 662338"/>
              <a:gd name="csX2" fmla="*/ 415290 w 708935"/>
              <a:gd name="csY2" fmla="*/ 211455 h 662338"/>
              <a:gd name="csX3" fmla="*/ 400050 w 708935"/>
              <a:gd name="csY3" fmla="*/ 236220 h 662338"/>
              <a:gd name="csX4" fmla="*/ 388620 w 708935"/>
              <a:gd name="csY4" fmla="*/ 243840 h 662338"/>
              <a:gd name="csX5" fmla="*/ 312420 w 708935"/>
              <a:gd name="csY5" fmla="*/ 215265 h 662338"/>
              <a:gd name="csX6" fmla="*/ 226695 w 708935"/>
              <a:gd name="csY6" fmla="*/ 194310 h 662338"/>
              <a:gd name="csX7" fmla="*/ 133350 w 708935"/>
              <a:gd name="csY7" fmla="*/ 196215 h 662338"/>
              <a:gd name="csX8" fmla="*/ 40005 w 708935"/>
              <a:gd name="csY8" fmla="*/ 222885 h 662338"/>
              <a:gd name="csX9" fmla="*/ 19050 w 708935"/>
              <a:gd name="csY9" fmla="*/ 241935 h 662338"/>
              <a:gd name="csX10" fmla="*/ 0 w 708935"/>
              <a:gd name="csY10" fmla="*/ 295275 h 662338"/>
              <a:gd name="csX11" fmla="*/ 9525 w 708935"/>
              <a:gd name="csY11" fmla="*/ 381000 h 662338"/>
              <a:gd name="csX12" fmla="*/ 22860 w 708935"/>
              <a:gd name="csY12" fmla="*/ 421005 h 662338"/>
              <a:gd name="csX13" fmla="*/ 81915 w 708935"/>
              <a:gd name="csY13" fmla="*/ 533400 h 662338"/>
              <a:gd name="csX14" fmla="*/ 182880 w 708935"/>
              <a:gd name="csY14" fmla="*/ 628650 h 662338"/>
              <a:gd name="csX15" fmla="*/ 354330 w 708935"/>
              <a:gd name="csY15" fmla="*/ 661035 h 662338"/>
              <a:gd name="csX16" fmla="*/ 508635 w 708935"/>
              <a:gd name="csY16" fmla="*/ 653415 h 662338"/>
              <a:gd name="csX17" fmla="*/ 546735 w 708935"/>
              <a:gd name="csY17" fmla="*/ 598170 h 662338"/>
              <a:gd name="csX18" fmla="*/ 603885 w 708935"/>
              <a:gd name="csY18" fmla="*/ 483870 h 662338"/>
              <a:gd name="csX19" fmla="*/ 687705 w 708935"/>
              <a:gd name="csY19" fmla="*/ 295275 h 662338"/>
              <a:gd name="csX20" fmla="*/ 704850 w 708935"/>
              <a:gd name="csY20" fmla="*/ 211455 h 662338"/>
              <a:gd name="csX21" fmla="*/ 706755 w 708935"/>
              <a:gd name="csY21" fmla="*/ 156210 h 662338"/>
              <a:gd name="csX22" fmla="*/ 708660 w 708935"/>
              <a:gd name="csY22" fmla="*/ 106680 h 662338"/>
              <a:gd name="csX23" fmla="*/ 685800 w 708935"/>
              <a:gd name="csY23" fmla="*/ 47625 h 662338"/>
              <a:gd name="csX24" fmla="*/ 676275 w 708935"/>
              <a:gd name="csY24" fmla="*/ 30480 h 662338"/>
              <a:gd name="csX25" fmla="*/ 645795 w 708935"/>
              <a:gd name="csY25" fmla="*/ 5715 h 662338"/>
              <a:gd name="csX26" fmla="*/ 622935 w 708935"/>
              <a:gd name="csY26" fmla="*/ 0 h 662338"/>
              <a:gd name="csX27" fmla="*/ 554355 w 708935"/>
              <a:gd name="csY27" fmla="*/ 11430 h 662338"/>
              <a:gd name="csX28" fmla="*/ 535305 w 708935"/>
              <a:gd name="csY28" fmla="*/ 20955 h 662338"/>
              <a:gd name="csX29" fmla="*/ 478155 w 708935"/>
              <a:gd name="csY29" fmla="*/ 74295 h 662338"/>
              <a:gd name="csX30" fmla="*/ 466725 w 708935"/>
              <a:gd name="csY30" fmla="*/ 104775 h 662338"/>
              <a:gd name="csX31" fmla="*/ 455295 w 708935"/>
              <a:gd name="csY31" fmla="*/ 146685 h 662338"/>
              <a:gd name="csX32" fmla="*/ 457200 w 708935"/>
              <a:gd name="csY32" fmla="*/ 152400 h 662338"/>
              <a:gd name="csX0" fmla="*/ 455295 w 708935"/>
              <a:gd name="csY0" fmla="*/ 146685 h 662338"/>
              <a:gd name="csX1" fmla="*/ 457200 w 708935"/>
              <a:gd name="csY1" fmla="*/ 152400 h 662338"/>
              <a:gd name="csX2" fmla="*/ 415290 w 708935"/>
              <a:gd name="csY2" fmla="*/ 211455 h 662338"/>
              <a:gd name="csX3" fmla="*/ 400050 w 708935"/>
              <a:gd name="csY3" fmla="*/ 236220 h 662338"/>
              <a:gd name="csX4" fmla="*/ 388620 w 708935"/>
              <a:gd name="csY4" fmla="*/ 243840 h 662338"/>
              <a:gd name="csX5" fmla="*/ 312420 w 708935"/>
              <a:gd name="csY5" fmla="*/ 215265 h 662338"/>
              <a:gd name="csX6" fmla="*/ 226695 w 708935"/>
              <a:gd name="csY6" fmla="*/ 194310 h 662338"/>
              <a:gd name="csX7" fmla="*/ 133350 w 708935"/>
              <a:gd name="csY7" fmla="*/ 196215 h 662338"/>
              <a:gd name="csX8" fmla="*/ 40005 w 708935"/>
              <a:gd name="csY8" fmla="*/ 222885 h 662338"/>
              <a:gd name="csX9" fmla="*/ 19050 w 708935"/>
              <a:gd name="csY9" fmla="*/ 241935 h 662338"/>
              <a:gd name="csX10" fmla="*/ 0 w 708935"/>
              <a:gd name="csY10" fmla="*/ 295275 h 662338"/>
              <a:gd name="csX11" fmla="*/ 9525 w 708935"/>
              <a:gd name="csY11" fmla="*/ 381000 h 662338"/>
              <a:gd name="csX12" fmla="*/ 22860 w 708935"/>
              <a:gd name="csY12" fmla="*/ 421005 h 662338"/>
              <a:gd name="csX13" fmla="*/ 81915 w 708935"/>
              <a:gd name="csY13" fmla="*/ 533400 h 662338"/>
              <a:gd name="csX14" fmla="*/ 182880 w 708935"/>
              <a:gd name="csY14" fmla="*/ 628650 h 662338"/>
              <a:gd name="csX15" fmla="*/ 354330 w 708935"/>
              <a:gd name="csY15" fmla="*/ 661035 h 662338"/>
              <a:gd name="csX16" fmla="*/ 508635 w 708935"/>
              <a:gd name="csY16" fmla="*/ 653415 h 662338"/>
              <a:gd name="csX17" fmla="*/ 546735 w 708935"/>
              <a:gd name="csY17" fmla="*/ 598170 h 662338"/>
              <a:gd name="csX18" fmla="*/ 603885 w 708935"/>
              <a:gd name="csY18" fmla="*/ 483870 h 662338"/>
              <a:gd name="csX19" fmla="*/ 687705 w 708935"/>
              <a:gd name="csY19" fmla="*/ 295275 h 662338"/>
              <a:gd name="csX20" fmla="*/ 704850 w 708935"/>
              <a:gd name="csY20" fmla="*/ 211455 h 662338"/>
              <a:gd name="csX21" fmla="*/ 706755 w 708935"/>
              <a:gd name="csY21" fmla="*/ 156210 h 662338"/>
              <a:gd name="csX22" fmla="*/ 708660 w 708935"/>
              <a:gd name="csY22" fmla="*/ 106680 h 662338"/>
              <a:gd name="csX23" fmla="*/ 685800 w 708935"/>
              <a:gd name="csY23" fmla="*/ 47625 h 662338"/>
              <a:gd name="csX24" fmla="*/ 676275 w 708935"/>
              <a:gd name="csY24" fmla="*/ 30480 h 662338"/>
              <a:gd name="csX25" fmla="*/ 645795 w 708935"/>
              <a:gd name="csY25" fmla="*/ 5715 h 662338"/>
              <a:gd name="csX26" fmla="*/ 622935 w 708935"/>
              <a:gd name="csY26" fmla="*/ 0 h 662338"/>
              <a:gd name="csX27" fmla="*/ 554355 w 708935"/>
              <a:gd name="csY27" fmla="*/ 11430 h 662338"/>
              <a:gd name="csX28" fmla="*/ 535305 w 708935"/>
              <a:gd name="csY28" fmla="*/ 20955 h 662338"/>
              <a:gd name="csX29" fmla="*/ 478155 w 708935"/>
              <a:gd name="csY29" fmla="*/ 74295 h 662338"/>
              <a:gd name="csX30" fmla="*/ 466725 w 708935"/>
              <a:gd name="csY30" fmla="*/ 104775 h 662338"/>
              <a:gd name="csX31" fmla="*/ 455295 w 708935"/>
              <a:gd name="csY31" fmla="*/ 146685 h 662338"/>
              <a:gd name="csX0" fmla="*/ 466725 w 708935"/>
              <a:gd name="csY0" fmla="*/ 104775 h 662338"/>
              <a:gd name="csX1" fmla="*/ 457200 w 708935"/>
              <a:gd name="csY1" fmla="*/ 152400 h 662338"/>
              <a:gd name="csX2" fmla="*/ 415290 w 708935"/>
              <a:gd name="csY2" fmla="*/ 211455 h 662338"/>
              <a:gd name="csX3" fmla="*/ 400050 w 708935"/>
              <a:gd name="csY3" fmla="*/ 236220 h 662338"/>
              <a:gd name="csX4" fmla="*/ 388620 w 708935"/>
              <a:gd name="csY4" fmla="*/ 243840 h 662338"/>
              <a:gd name="csX5" fmla="*/ 312420 w 708935"/>
              <a:gd name="csY5" fmla="*/ 215265 h 662338"/>
              <a:gd name="csX6" fmla="*/ 226695 w 708935"/>
              <a:gd name="csY6" fmla="*/ 194310 h 662338"/>
              <a:gd name="csX7" fmla="*/ 133350 w 708935"/>
              <a:gd name="csY7" fmla="*/ 196215 h 662338"/>
              <a:gd name="csX8" fmla="*/ 40005 w 708935"/>
              <a:gd name="csY8" fmla="*/ 222885 h 662338"/>
              <a:gd name="csX9" fmla="*/ 19050 w 708935"/>
              <a:gd name="csY9" fmla="*/ 241935 h 662338"/>
              <a:gd name="csX10" fmla="*/ 0 w 708935"/>
              <a:gd name="csY10" fmla="*/ 295275 h 662338"/>
              <a:gd name="csX11" fmla="*/ 9525 w 708935"/>
              <a:gd name="csY11" fmla="*/ 381000 h 662338"/>
              <a:gd name="csX12" fmla="*/ 22860 w 708935"/>
              <a:gd name="csY12" fmla="*/ 421005 h 662338"/>
              <a:gd name="csX13" fmla="*/ 81915 w 708935"/>
              <a:gd name="csY13" fmla="*/ 533400 h 662338"/>
              <a:gd name="csX14" fmla="*/ 182880 w 708935"/>
              <a:gd name="csY14" fmla="*/ 628650 h 662338"/>
              <a:gd name="csX15" fmla="*/ 354330 w 708935"/>
              <a:gd name="csY15" fmla="*/ 661035 h 662338"/>
              <a:gd name="csX16" fmla="*/ 508635 w 708935"/>
              <a:gd name="csY16" fmla="*/ 653415 h 662338"/>
              <a:gd name="csX17" fmla="*/ 546735 w 708935"/>
              <a:gd name="csY17" fmla="*/ 598170 h 662338"/>
              <a:gd name="csX18" fmla="*/ 603885 w 708935"/>
              <a:gd name="csY18" fmla="*/ 483870 h 662338"/>
              <a:gd name="csX19" fmla="*/ 687705 w 708935"/>
              <a:gd name="csY19" fmla="*/ 295275 h 662338"/>
              <a:gd name="csX20" fmla="*/ 704850 w 708935"/>
              <a:gd name="csY20" fmla="*/ 211455 h 662338"/>
              <a:gd name="csX21" fmla="*/ 706755 w 708935"/>
              <a:gd name="csY21" fmla="*/ 156210 h 662338"/>
              <a:gd name="csX22" fmla="*/ 708660 w 708935"/>
              <a:gd name="csY22" fmla="*/ 106680 h 662338"/>
              <a:gd name="csX23" fmla="*/ 685800 w 708935"/>
              <a:gd name="csY23" fmla="*/ 47625 h 662338"/>
              <a:gd name="csX24" fmla="*/ 676275 w 708935"/>
              <a:gd name="csY24" fmla="*/ 30480 h 662338"/>
              <a:gd name="csX25" fmla="*/ 645795 w 708935"/>
              <a:gd name="csY25" fmla="*/ 5715 h 662338"/>
              <a:gd name="csX26" fmla="*/ 622935 w 708935"/>
              <a:gd name="csY26" fmla="*/ 0 h 662338"/>
              <a:gd name="csX27" fmla="*/ 554355 w 708935"/>
              <a:gd name="csY27" fmla="*/ 11430 h 662338"/>
              <a:gd name="csX28" fmla="*/ 535305 w 708935"/>
              <a:gd name="csY28" fmla="*/ 20955 h 662338"/>
              <a:gd name="csX29" fmla="*/ 478155 w 708935"/>
              <a:gd name="csY29" fmla="*/ 74295 h 662338"/>
              <a:gd name="csX30" fmla="*/ 466725 w 708935"/>
              <a:gd name="csY30" fmla="*/ 104775 h 662338"/>
              <a:gd name="csX0" fmla="*/ 466725 w 708935"/>
              <a:gd name="csY0" fmla="*/ 104775 h 662338"/>
              <a:gd name="csX1" fmla="*/ 457200 w 708935"/>
              <a:gd name="csY1" fmla="*/ 152400 h 662338"/>
              <a:gd name="csX2" fmla="*/ 415290 w 708935"/>
              <a:gd name="csY2" fmla="*/ 211455 h 662338"/>
              <a:gd name="csX3" fmla="*/ 400050 w 708935"/>
              <a:gd name="csY3" fmla="*/ 236220 h 662338"/>
              <a:gd name="csX4" fmla="*/ 312420 w 708935"/>
              <a:gd name="csY4" fmla="*/ 215265 h 662338"/>
              <a:gd name="csX5" fmla="*/ 226695 w 708935"/>
              <a:gd name="csY5" fmla="*/ 194310 h 662338"/>
              <a:gd name="csX6" fmla="*/ 133350 w 708935"/>
              <a:gd name="csY6" fmla="*/ 196215 h 662338"/>
              <a:gd name="csX7" fmla="*/ 40005 w 708935"/>
              <a:gd name="csY7" fmla="*/ 222885 h 662338"/>
              <a:gd name="csX8" fmla="*/ 19050 w 708935"/>
              <a:gd name="csY8" fmla="*/ 241935 h 662338"/>
              <a:gd name="csX9" fmla="*/ 0 w 708935"/>
              <a:gd name="csY9" fmla="*/ 295275 h 662338"/>
              <a:gd name="csX10" fmla="*/ 9525 w 708935"/>
              <a:gd name="csY10" fmla="*/ 381000 h 662338"/>
              <a:gd name="csX11" fmla="*/ 22860 w 708935"/>
              <a:gd name="csY11" fmla="*/ 421005 h 662338"/>
              <a:gd name="csX12" fmla="*/ 81915 w 708935"/>
              <a:gd name="csY12" fmla="*/ 533400 h 662338"/>
              <a:gd name="csX13" fmla="*/ 182880 w 708935"/>
              <a:gd name="csY13" fmla="*/ 628650 h 662338"/>
              <a:gd name="csX14" fmla="*/ 354330 w 708935"/>
              <a:gd name="csY14" fmla="*/ 661035 h 662338"/>
              <a:gd name="csX15" fmla="*/ 508635 w 708935"/>
              <a:gd name="csY15" fmla="*/ 653415 h 662338"/>
              <a:gd name="csX16" fmla="*/ 546735 w 708935"/>
              <a:gd name="csY16" fmla="*/ 598170 h 662338"/>
              <a:gd name="csX17" fmla="*/ 603885 w 708935"/>
              <a:gd name="csY17" fmla="*/ 483870 h 662338"/>
              <a:gd name="csX18" fmla="*/ 687705 w 708935"/>
              <a:gd name="csY18" fmla="*/ 295275 h 662338"/>
              <a:gd name="csX19" fmla="*/ 704850 w 708935"/>
              <a:gd name="csY19" fmla="*/ 211455 h 662338"/>
              <a:gd name="csX20" fmla="*/ 706755 w 708935"/>
              <a:gd name="csY20" fmla="*/ 156210 h 662338"/>
              <a:gd name="csX21" fmla="*/ 708660 w 708935"/>
              <a:gd name="csY21" fmla="*/ 106680 h 662338"/>
              <a:gd name="csX22" fmla="*/ 685800 w 708935"/>
              <a:gd name="csY22" fmla="*/ 47625 h 662338"/>
              <a:gd name="csX23" fmla="*/ 676275 w 708935"/>
              <a:gd name="csY23" fmla="*/ 30480 h 662338"/>
              <a:gd name="csX24" fmla="*/ 645795 w 708935"/>
              <a:gd name="csY24" fmla="*/ 5715 h 662338"/>
              <a:gd name="csX25" fmla="*/ 622935 w 708935"/>
              <a:gd name="csY25" fmla="*/ 0 h 662338"/>
              <a:gd name="csX26" fmla="*/ 554355 w 708935"/>
              <a:gd name="csY26" fmla="*/ 11430 h 662338"/>
              <a:gd name="csX27" fmla="*/ 535305 w 708935"/>
              <a:gd name="csY27" fmla="*/ 20955 h 662338"/>
              <a:gd name="csX28" fmla="*/ 478155 w 708935"/>
              <a:gd name="csY28" fmla="*/ 74295 h 662338"/>
              <a:gd name="csX29" fmla="*/ 466725 w 708935"/>
              <a:gd name="csY29" fmla="*/ 104775 h 662338"/>
              <a:gd name="csX0" fmla="*/ 466725 w 708935"/>
              <a:gd name="csY0" fmla="*/ 104775 h 662338"/>
              <a:gd name="csX1" fmla="*/ 457200 w 708935"/>
              <a:gd name="csY1" fmla="*/ 152400 h 662338"/>
              <a:gd name="csX2" fmla="*/ 415290 w 708935"/>
              <a:gd name="csY2" fmla="*/ 211455 h 662338"/>
              <a:gd name="csX3" fmla="*/ 312420 w 708935"/>
              <a:gd name="csY3" fmla="*/ 215265 h 662338"/>
              <a:gd name="csX4" fmla="*/ 226695 w 708935"/>
              <a:gd name="csY4" fmla="*/ 194310 h 662338"/>
              <a:gd name="csX5" fmla="*/ 133350 w 708935"/>
              <a:gd name="csY5" fmla="*/ 196215 h 662338"/>
              <a:gd name="csX6" fmla="*/ 40005 w 708935"/>
              <a:gd name="csY6" fmla="*/ 222885 h 662338"/>
              <a:gd name="csX7" fmla="*/ 19050 w 708935"/>
              <a:gd name="csY7" fmla="*/ 241935 h 662338"/>
              <a:gd name="csX8" fmla="*/ 0 w 708935"/>
              <a:gd name="csY8" fmla="*/ 295275 h 662338"/>
              <a:gd name="csX9" fmla="*/ 9525 w 708935"/>
              <a:gd name="csY9" fmla="*/ 381000 h 662338"/>
              <a:gd name="csX10" fmla="*/ 22860 w 708935"/>
              <a:gd name="csY10" fmla="*/ 421005 h 662338"/>
              <a:gd name="csX11" fmla="*/ 81915 w 708935"/>
              <a:gd name="csY11" fmla="*/ 533400 h 662338"/>
              <a:gd name="csX12" fmla="*/ 182880 w 708935"/>
              <a:gd name="csY12" fmla="*/ 628650 h 662338"/>
              <a:gd name="csX13" fmla="*/ 354330 w 708935"/>
              <a:gd name="csY13" fmla="*/ 661035 h 662338"/>
              <a:gd name="csX14" fmla="*/ 508635 w 708935"/>
              <a:gd name="csY14" fmla="*/ 653415 h 662338"/>
              <a:gd name="csX15" fmla="*/ 546735 w 708935"/>
              <a:gd name="csY15" fmla="*/ 598170 h 662338"/>
              <a:gd name="csX16" fmla="*/ 603885 w 708935"/>
              <a:gd name="csY16" fmla="*/ 483870 h 662338"/>
              <a:gd name="csX17" fmla="*/ 687705 w 708935"/>
              <a:gd name="csY17" fmla="*/ 295275 h 662338"/>
              <a:gd name="csX18" fmla="*/ 704850 w 708935"/>
              <a:gd name="csY18" fmla="*/ 211455 h 662338"/>
              <a:gd name="csX19" fmla="*/ 706755 w 708935"/>
              <a:gd name="csY19" fmla="*/ 156210 h 662338"/>
              <a:gd name="csX20" fmla="*/ 708660 w 708935"/>
              <a:gd name="csY20" fmla="*/ 106680 h 662338"/>
              <a:gd name="csX21" fmla="*/ 685800 w 708935"/>
              <a:gd name="csY21" fmla="*/ 47625 h 662338"/>
              <a:gd name="csX22" fmla="*/ 676275 w 708935"/>
              <a:gd name="csY22" fmla="*/ 30480 h 662338"/>
              <a:gd name="csX23" fmla="*/ 645795 w 708935"/>
              <a:gd name="csY23" fmla="*/ 5715 h 662338"/>
              <a:gd name="csX24" fmla="*/ 622935 w 708935"/>
              <a:gd name="csY24" fmla="*/ 0 h 662338"/>
              <a:gd name="csX25" fmla="*/ 554355 w 708935"/>
              <a:gd name="csY25" fmla="*/ 11430 h 662338"/>
              <a:gd name="csX26" fmla="*/ 535305 w 708935"/>
              <a:gd name="csY26" fmla="*/ 20955 h 662338"/>
              <a:gd name="csX27" fmla="*/ 478155 w 708935"/>
              <a:gd name="csY27" fmla="*/ 74295 h 662338"/>
              <a:gd name="csX28" fmla="*/ 466725 w 708935"/>
              <a:gd name="csY28" fmla="*/ 104775 h 662338"/>
              <a:gd name="csX0" fmla="*/ 466725 w 708935"/>
              <a:gd name="csY0" fmla="*/ 104775 h 668138"/>
              <a:gd name="csX1" fmla="*/ 457200 w 708935"/>
              <a:gd name="csY1" fmla="*/ 152400 h 668138"/>
              <a:gd name="csX2" fmla="*/ 415290 w 708935"/>
              <a:gd name="csY2" fmla="*/ 211455 h 668138"/>
              <a:gd name="csX3" fmla="*/ 312420 w 708935"/>
              <a:gd name="csY3" fmla="*/ 215265 h 668138"/>
              <a:gd name="csX4" fmla="*/ 226695 w 708935"/>
              <a:gd name="csY4" fmla="*/ 194310 h 668138"/>
              <a:gd name="csX5" fmla="*/ 133350 w 708935"/>
              <a:gd name="csY5" fmla="*/ 196215 h 668138"/>
              <a:gd name="csX6" fmla="*/ 40005 w 708935"/>
              <a:gd name="csY6" fmla="*/ 222885 h 668138"/>
              <a:gd name="csX7" fmla="*/ 19050 w 708935"/>
              <a:gd name="csY7" fmla="*/ 241935 h 668138"/>
              <a:gd name="csX8" fmla="*/ 0 w 708935"/>
              <a:gd name="csY8" fmla="*/ 295275 h 668138"/>
              <a:gd name="csX9" fmla="*/ 9525 w 708935"/>
              <a:gd name="csY9" fmla="*/ 381000 h 668138"/>
              <a:gd name="csX10" fmla="*/ 22860 w 708935"/>
              <a:gd name="csY10" fmla="*/ 421005 h 668138"/>
              <a:gd name="csX11" fmla="*/ 81915 w 708935"/>
              <a:gd name="csY11" fmla="*/ 533400 h 668138"/>
              <a:gd name="csX12" fmla="*/ 182880 w 708935"/>
              <a:gd name="csY12" fmla="*/ 628650 h 668138"/>
              <a:gd name="csX13" fmla="*/ 354330 w 708935"/>
              <a:gd name="csY13" fmla="*/ 661035 h 668138"/>
              <a:gd name="csX14" fmla="*/ 508635 w 708935"/>
              <a:gd name="csY14" fmla="*/ 653415 h 668138"/>
              <a:gd name="csX15" fmla="*/ 603885 w 708935"/>
              <a:gd name="csY15" fmla="*/ 483870 h 668138"/>
              <a:gd name="csX16" fmla="*/ 687705 w 708935"/>
              <a:gd name="csY16" fmla="*/ 295275 h 668138"/>
              <a:gd name="csX17" fmla="*/ 704850 w 708935"/>
              <a:gd name="csY17" fmla="*/ 211455 h 668138"/>
              <a:gd name="csX18" fmla="*/ 706755 w 708935"/>
              <a:gd name="csY18" fmla="*/ 156210 h 668138"/>
              <a:gd name="csX19" fmla="*/ 708660 w 708935"/>
              <a:gd name="csY19" fmla="*/ 106680 h 668138"/>
              <a:gd name="csX20" fmla="*/ 685800 w 708935"/>
              <a:gd name="csY20" fmla="*/ 47625 h 668138"/>
              <a:gd name="csX21" fmla="*/ 676275 w 708935"/>
              <a:gd name="csY21" fmla="*/ 30480 h 668138"/>
              <a:gd name="csX22" fmla="*/ 645795 w 708935"/>
              <a:gd name="csY22" fmla="*/ 5715 h 668138"/>
              <a:gd name="csX23" fmla="*/ 622935 w 708935"/>
              <a:gd name="csY23" fmla="*/ 0 h 668138"/>
              <a:gd name="csX24" fmla="*/ 554355 w 708935"/>
              <a:gd name="csY24" fmla="*/ 11430 h 668138"/>
              <a:gd name="csX25" fmla="*/ 535305 w 708935"/>
              <a:gd name="csY25" fmla="*/ 20955 h 668138"/>
              <a:gd name="csX26" fmla="*/ 478155 w 708935"/>
              <a:gd name="csY26" fmla="*/ 74295 h 668138"/>
              <a:gd name="csX27" fmla="*/ 466725 w 708935"/>
              <a:gd name="csY27" fmla="*/ 104775 h 668138"/>
              <a:gd name="csX0" fmla="*/ 466725 w 708935"/>
              <a:gd name="csY0" fmla="*/ 104775 h 682004"/>
              <a:gd name="csX1" fmla="*/ 457200 w 708935"/>
              <a:gd name="csY1" fmla="*/ 152400 h 682004"/>
              <a:gd name="csX2" fmla="*/ 415290 w 708935"/>
              <a:gd name="csY2" fmla="*/ 211455 h 682004"/>
              <a:gd name="csX3" fmla="*/ 312420 w 708935"/>
              <a:gd name="csY3" fmla="*/ 215265 h 682004"/>
              <a:gd name="csX4" fmla="*/ 226695 w 708935"/>
              <a:gd name="csY4" fmla="*/ 194310 h 682004"/>
              <a:gd name="csX5" fmla="*/ 133350 w 708935"/>
              <a:gd name="csY5" fmla="*/ 196215 h 682004"/>
              <a:gd name="csX6" fmla="*/ 40005 w 708935"/>
              <a:gd name="csY6" fmla="*/ 222885 h 682004"/>
              <a:gd name="csX7" fmla="*/ 19050 w 708935"/>
              <a:gd name="csY7" fmla="*/ 241935 h 682004"/>
              <a:gd name="csX8" fmla="*/ 0 w 708935"/>
              <a:gd name="csY8" fmla="*/ 295275 h 682004"/>
              <a:gd name="csX9" fmla="*/ 9525 w 708935"/>
              <a:gd name="csY9" fmla="*/ 381000 h 682004"/>
              <a:gd name="csX10" fmla="*/ 22860 w 708935"/>
              <a:gd name="csY10" fmla="*/ 421005 h 682004"/>
              <a:gd name="csX11" fmla="*/ 81915 w 708935"/>
              <a:gd name="csY11" fmla="*/ 533400 h 682004"/>
              <a:gd name="csX12" fmla="*/ 182880 w 708935"/>
              <a:gd name="csY12" fmla="*/ 628650 h 682004"/>
              <a:gd name="csX13" fmla="*/ 354330 w 708935"/>
              <a:gd name="csY13" fmla="*/ 661035 h 682004"/>
              <a:gd name="csX14" fmla="*/ 508635 w 708935"/>
              <a:gd name="csY14" fmla="*/ 653415 h 682004"/>
              <a:gd name="csX15" fmla="*/ 687705 w 708935"/>
              <a:gd name="csY15" fmla="*/ 295275 h 682004"/>
              <a:gd name="csX16" fmla="*/ 704850 w 708935"/>
              <a:gd name="csY16" fmla="*/ 211455 h 682004"/>
              <a:gd name="csX17" fmla="*/ 706755 w 708935"/>
              <a:gd name="csY17" fmla="*/ 156210 h 682004"/>
              <a:gd name="csX18" fmla="*/ 708660 w 708935"/>
              <a:gd name="csY18" fmla="*/ 106680 h 682004"/>
              <a:gd name="csX19" fmla="*/ 685800 w 708935"/>
              <a:gd name="csY19" fmla="*/ 47625 h 682004"/>
              <a:gd name="csX20" fmla="*/ 676275 w 708935"/>
              <a:gd name="csY20" fmla="*/ 30480 h 682004"/>
              <a:gd name="csX21" fmla="*/ 645795 w 708935"/>
              <a:gd name="csY21" fmla="*/ 5715 h 682004"/>
              <a:gd name="csX22" fmla="*/ 622935 w 708935"/>
              <a:gd name="csY22" fmla="*/ 0 h 682004"/>
              <a:gd name="csX23" fmla="*/ 554355 w 708935"/>
              <a:gd name="csY23" fmla="*/ 11430 h 682004"/>
              <a:gd name="csX24" fmla="*/ 535305 w 708935"/>
              <a:gd name="csY24" fmla="*/ 20955 h 682004"/>
              <a:gd name="csX25" fmla="*/ 478155 w 708935"/>
              <a:gd name="csY25" fmla="*/ 74295 h 682004"/>
              <a:gd name="csX26" fmla="*/ 466725 w 708935"/>
              <a:gd name="csY26" fmla="*/ 104775 h 682004"/>
              <a:gd name="csX0" fmla="*/ 466725 w 710609"/>
              <a:gd name="csY0" fmla="*/ 104775 h 682004"/>
              <a:gd name="csX1" fmla="*/ 457200 w 710609"/>
              <a:gd name="csY1" fmla="*/ 152400 h 682004"/>
              <a:gd name="csX2" fmla="*/ 415290 w 710609"/>
              <a:gd name="csY2" fmla="*/ 211455 h 682004"/>
              <a:gd name="csX3" fmla="*/ 312420 w 710609"/>
              <a:gd name="csY3" fmla="*/ 215265 h 682004"/>
              <a:gd name="csX4" fmla="*/ 226695 w 710609"/>
              <a:gd name="csY4" fmla="*/ 194310 h 682004"/>
              <a:gd name="csX5" fmla="*/ 133350 w 710609"/>
              <a:gd name="csY5" fmla="*/ 196215 h 682004"/>
              <a:gd name="csX6" fmla="*/ 40005 w 710609"/>
              <a:gd name="csY6" fmla="*/ 222885 h 682004"/>
              <a:gd name="csX7" fmla="*/ 19050 w 710609"/>
              <a:gd name="csY7" fmla="*/ 241935 h 682004"/>
              <a:gd name="csX8" fmla="*/ 0 w 710609"/>
              <a:gd name="csY8" fmla="*/ 295275 h 682004"/>
              <a:gd name="csX9" fmla="*/ 9525 w 710609"/>
              <a:gd name="csY9" fmla="*/ 381000 h 682004"/>
              <a:gd name="csX10" fmla="*/ 22860 w 710609"/>
              <a:gd name="csY10" fmla="*/ 421005 h 682004"/>
              <a:gd name="csX11" fmla="*/ 81915 w 710609"/>
              <a:gd name="csY11" fmla="*/ 533400 h 682004"/>
              <a:gd name="csX12" fmla="*/ 182880 w 710609"/>
              <a:gd name="csY12" fmla="*/ 628650 h 682004"/>
              <a:gd name="csX13" fmla="*/ 354330 w 710609"/>
              <a:gd name="csY13" fmla="*/ 661035 h 682004"/>
              <a:gd name="csX14" fmla="*/ 508635 w 710609"/>
              <a:gd name="csY14" fmla="*/ 653415 h 682004"/>
              <a:gd name="csX15" fmla="*/ 687705 w 710609"/>
              <a:gd name="csY15" fmla="*/ 295275 h 682004"/>
              <a:gd name="csX16" fmla="*/ 704850 w 710609"/>
              <a:gd name="csY16" fmla="*/ 211455 h 682004"/>
              <a:gd name="csX17" fmla="*/ 706755 w 710609"/>
              <a:gd name="csY17" fmla="*/ 156210 h 682004"/>
              <a:gd name="csX18" fmla="*/ 708660 w 710609"/>
              <a:gd name="csY18" fmla="*/ 106680 h 682004"/>
              <a:gd name="csX19" fmla="*/ 676275 w 710609"/>
              <a:gd name="csY19" fmla="*/ 30480 h 682004"/>
              <a:gd name="csX20" fmla="*/ 645795 w 710609"/>
              <a:gd name="csY20" fmla="*/ 5715 h 682004"/>
              <a:gd name="csX21" fmla="*/ 622935 w 710609"/>
              <a:gd name="csY21" fmla="*/ 0 h 682004"/>
              <a:gd name="csX22" fmla="*/ 554355 w 710609"/>
              <a:gd name="csY22" fmla="*/ 11430 h 682004"/>
              <a:gd name="csX23" fmla="*/ 535305 w 710609"/>
              <a:gd name="csY23" fmla="*/ 20955 h 682004"/>
              <a:gd name="csX24" fmla="*/ 478155 w 710609"/>
              <a:gd name="csY24" fmla="*/ 74295 h 682004"/>
              <a:gd name="csX25" fmla="*/ 466725 w 710609"/>
              <a:gd name="csY25" fmla="*/ 104775 h 682004"/>
              <a:gd name="csX0" fmla="*/ 466725 w 710609"/>
              <a:gd name="csY0" fmla="*/ 104775 h 665241"/>
              <a:gd name="csX1" fmla="*/ 457200 w 710609"/>
              <a:gd name="csY1" fmla="*/ 152400 h 665241"/>
              <a:gd name="csX2" fmla="*/ 415290 w 710609"/>
              <a:gd name="csY2" fmla="*/ 211455 h 665241"/>
              <a:gd name="csX3" fmla="*/ 312420 w 710609"/>
              <a:gd name="csY3" fmla="*/ 215265 h 665241"/>
              <a:gd name="csX4" fmla="*/ 226695 w 710609"/>
              <a:gd name="csY4" fmla="*/ 194310 h 665241"/>
              <a:gd name="csX5" fmla="*/ 133350 w 710609"/>
              <a:gd name="csY5" fmla="*/ 196215 h 665241"/>
              <a:gd name="csX6" fmla="*/ 40005 w 710609"/>
              <a:gd name="csY6" fmla="*/ 222885 h 665241"/>
              <a:gd name="csX7" fmla="*/ 19050 w 710609"/>
              <a:gd name="csY7" fmla="*/ 241935 h 665241"/>
              <a:gd name="csX8" fmla="*/ 0 w 710609"/>
              <a:gd name="csY8" fmla="*/ 295275 h 665241"/>
              <a:gd name="csX9" fmla="*/ 9525 w 710609"/>
              <a:gd name="csY9" fmla="*/ 381000 h 665241"/>
              <a:gd name="csX10" fmla="*/ 22860 w 710609"/>
              <a:gd name="csY10" fmla="*/ 421005 h 665241"/>
              <a:gd name="csX11" fmla="*/ 81915 w 710609"/>
              <a:gd name="csY11" fmla="*/ 533400 h 665241"/>
              <a:gd name="csX12" fmla="*/ 182880 w 710609"/>
              <a:gd name="csY12" fmla="*/ 628650 h 665241"/>
              <a:gd name="csX13" fmla="*/ 354330 w 710609"/>
              <a:gd name="csY13" fmla="*/ 661035 h 665241"/>
              <a:gd name="csX14" fmla="*/ 508635 w 710609"/>
              <a:gd name="csY14" fmla="*/ 653415 h 665241"/>
              <a:gd name="csX15" fmla="*/ 687705 w 710609"/>
              <a:gd name="csY15" fmla="*/ 295275 h 665241"/>
              <a:gd name="csX16" fmla="*/ 704850 w 710609"/>
              <a:gd name="csY16" fmla="*/ 211455 h 665241"/>
              <a:gd name="csX17" fmla="*/ 706755 w 710609"/>
              <a:gd name="csY17" fmla="*/ 156210 h 665241"/>
              <a:gd name="csX18" fmla="*/ 708660 w 710609"/>
              <a:gd name="csY18" fmla="*/ 106680 h 665241"/>
              <a:gd name="csX19" fmla="*/ 676275 w 710609"/>
              <a:gd name="csY19" fmla="*/ 30480 h 665241"/>
              <a:gd name="csX20" fmla="*/ 645795 w 710609"/>
              <a:gd name="csY20" fmla="*/ 5715 h 665241"/>
              <a:gd name="csX21" fmla="*/ 622935 w 710609"/>
              <a:gd name="csY21" fmla="*/ 0 h 665241"/>
              <a:gd name="csX22" fmla="*/ 554355 w 710609"/>
              <a:gd name="csY22" fmla="*/ 11430 h 665241"/>
              <a:gd name="csX23" fmla="*/ 535305 w 710609"/>
              <a:gd name="csY23" fmla="*/ 20955 h 665241"/>
              <a:gd name="csX24" fmla="*/ 478155 w 710609"/>
              <a:gd name="csY24" fmla="*/ 74295 h 665241"/>
              <a:gd name="csX25" fmla="*/ 466725 w 710609"/>
              <a:gd name="csY25" fmla="*/ 104775 h 665241"/>
              <a:gd name="csX0" fmla="*/ 466725 w 710599"/>
              <a:gd name="csY0" fmla="*/ 104775 h 665241"/>
              <a:gd name="csX1" fmla="*/ 457200 w 710599"/>
              <a:gd name="csY1" fmla="*/ 152400 h 665241"/>
              <a:gd name="csX2" fmla="*/ 415290 w 710599"/>
              <a:gd name="csY2" fmla="*/ 211455 h 665241"/>
              <a:gd name="csX3" fmla="*/ 312420 w 710599"/>
              <a:gd name="csY3" fmla="*/ 215265 h 665241"/>
              <a:gd name="csX4" fmla="*/ 226695 w 710599"/>
              <a:gd name="csY4" fmla="*/ 194310 h 665241"/>
              <a:gd name="csX5" fmla="*/ 133350 w 710599"/>
              <a:gd name="csY5" fmla="*/ 196215 h 665241"/>
              <a:gd name="csX6" fmla="*/ 40005 w 710599"/>
              <a:gd name="csY6" fmla="*/ 222885 h 665241"/>
              <a:gd name="csX7" fmla="*/ 19050 w 710599"/>
              <a:gd name="csY7" fmla="*/ 241935 h 665241"/>
              <a:gd name="csX8" fmla="*/ 0 w 710599"/>
              <a:gd name="csY8" fmla="*/ 295275 h 665241"/>
              <a:gd name="csX9" fmla="*/ 9525 w 710599"/>
              <a:gd name="csY9" fmla="*/ 381000 h 665241"/>
              <a:gd name="csX10" fmla="*/ 22860 w 710599"/>
              <a:gd name="csY10" fmla="*/ 421005 h 665241"/>
              <a:gd name="csX11" fmla="*/ 81915 w 710599"/>
              <a:gd name="csY11" fmla="*/ 533400 h 665241"/>
              <a:gd name="csX12" fmla="*/ 182880 w 710599"/>
              <a:gd name="csY12" fmla="*/ 628650 h 665241"/>
              <a:gd name="csX13" fmla="*/ 354330 w 710599"/>
              <a:gd name="csY13" fmla="*/ 661035 h 665241"/>
              <a:gd name="csX14" fmla="*/ 508635 w 710599"/>
              <a:gd name="csY14" fmla="*/ 653415 h 665241"/>
              <a:gd name="csX15" fmla="*/ 687705 w 710599"/>
              <a:gd name="csY15" fmla="*/ 295275 h 665241"/>
              <a:gd name="csX16" fmla="*/ 704850 w 710599"/>
              <a:gd name="csY16" fmla="*/ 211455 h 665241"/>
              <a:gd name="csX17" fmla="*/ 708660 w 710599"/>
              <a:gd name="csY17" fmla="*/ 106680 h 665241"/>
              <a:gd name="csX18" fmla="*/ 676275 w 710599"/>
              <a:gd name="csY18" fmla="*/ 30480 h 665241"/>
              <a:gd name="csX19" fmla="*/ 645795 w 710599"/>
              <a:gd name="csY19" fmla="*/ 5715 h 665241"/>
              <a:gd name="csX20" fmla="*/ 622935 w 710599"/>
              <a:gd name="csY20" fmla="*/ 0 h 665241"/>
              <a:gd name="csX21" fmla="*/ 554355 w 710599"/>
              <a:gd name="csY21" fmla="*/ 11430 h 665241"/>
              <a:gd name="csX22" fmla="*/ 535305 w 710599"/>
              <a:gd name="csY22" fmla="*/ 20955 h 665241"/>
              <a:gd name="csX23" fmla="*/ 478155 w 710599"/>
              <a:gd name="csY23" fmla="*/ 74295 h 665241"/>
              <a:gd name="csX24" fmla="*/ 466725 w 710599"/>
              <a:gd name="csY24" fmla="*/ 104775 h 665241"/>
              <a:gd name="csX0" fmla="*/ 466725 w 711716"/>
              <a:gd name="csY0" fmla="*/ 104775 h 665241"/>
              <a:gd name="csX1" fmla="*/ 457200 w 711716"/>
              <a:gd name="csY1" fmla="*/ 152400 h 665241"/>
              <a:gd name="csX2" fmla="*/ 415290 w 711716"/>
              <a:gd name="csY2" fmla="*/ 211455 h 665241"/>
              <a:gd name="csX3" fmla="*/ 312420 w 711716"/>
              <a:gd name="csY3" fmla="*/ 215265 h 665241"/>
              <a:gd name="csX4" fmla="*/ 226695 w 711716"/>
              <a:gd name="csY4" fmla="*/ 194310 h 665241"/>
              <a:gd name="csX5" fmla="*/ 133350 w 711716"/>
              <a:gd name="csY5" fmla="*/ 196215 h 665241"/>
              <a:gd name="csX6" fmla="*/ 40005 w 711716"/>
              <a:gd name="csY6" fmla="*/ 222885 h 665241"/>
              <a:gd name="csX7" fmla="*/ 19050 w 711716"/>
              <a:gd name="csY7" fmla="*/ 241935 h 665241"/>
              <a:gd name="csX8" fmla="*/ 0 w 711716"/>
              <a:gd name="csY8" fmla="*/ 295275 h 665241"/>
              <a:gd name="csX9" fmla="*/ 9525 w 711716"/>
              <a:gd name="csY9" fmla="*/ 381000 h 665241"/>
              <a:gd name="csX10" fmla="*/ 22860 w 711716"/>
              <a:gd name="csY10" fmla="*/ 421005 h 665241"/>
              <a:gd name="csX11" fmla="*/ 81915 w 711716"/>
              <a:gd name="csY11" fmla="*/ 533400 h 665241"/>
              <a:gd name="csX12" fmla="*/ 182880 w 711716"/>
              <a:gd name="csY12" fmla="*/ 628650 h 665241"/>
              <a:gd name="csX13" fmla="*/ 354330 w 711716"/>
              <a:gd name="csY13" fmla="*/ 661035 h 665241"/>
              <a:gd name="csX14" fmla="*/ 508635 w 711716"/>
              <a:gd name="csY14" fmla="*/ 653415 h 665241"/>
              <a:gd name="csX15" fmla="*/ 687705 w 711716"/>
              <a:gd name="csY15" fmla="*/ 295275 h 665241"/>
              <a:gd name="csX16" fmla="*/ 708660 w 711716"/>
              <a:gd name="csY16" fmla="*/ 106680 h 665241"/>
              <a:gd name="csX17" fmla="*/ 676275 w 711716"/>
              <a:gd name="csY17" fmla="*/ 30480 h 665241"/>
              <a:gd name="csX18" fmla="*/ 645795 w 711716"/>
              <a:gd name="csY18" fmla="*/ 5715 h 665241"/>
              <a:gd name="csX19" fmla="*/ 622935 w 711716"/>
              <a:gd name="csY19" fmla="*/ 0 h 665241"/>
              <a:gd name="csX20" fmla="*/ 554355 w 711716"/>
              <a:gd name="csY20" fmla="*/ 11430 h 665241"/>
              <a:gd name="csX21" fmla="*/ 535305 w 711716"/>
              <a:gd name="csY21" fmla="*/ 20955 h 665241"/>
              <a:gd name="csX22" fmla="*/ 478155 w 711716"/>
              <a:gd name="csY22" fmla="*/ 74295 h 665241"/>
              <a:gd name="csX23" fmla="*/ 466725 w 711716"/>
              <a:gd name="csY23" fmla="*/ 104775 h 665241"/>
              <a:gd name="csX0" fmla="*/ 466725 w 711716"/>
              <a:gd name="csY0" fmla="*/ 99930 h 660396"/>
              <a:gd name="csX1" fmla="*/ 457200 w 711716"/>
              <a:gd name="csY1" fmla="*/ 147555 h 660396"/>
              <a:gd name="csX2" fmla="*/ 415290 w 711716"/>
              <a:gd name="csY2" fmla="*/ 206610 h 660396"/>
              <a:gd name="csX3" fmla="*/ 312420 w 711716"/>
              <a:gd name="csY3" fmla="*/ 210420 h 660396"/>
              <a:gd name="csX4" fmla="*/ 226695 w 711716"/>
              <a:gd name="csY4" fmla="*/ 189465 h 660396"/>
              <a:gd name="csX5" fmla="*/ 133350 w 711716"/>
              <a:gd name="csY5" fmla="*/ 191370 h 660396"/>
              <a:gd name="csX6" fmla="*/ 40005 w 711716"/>
              <a:gd name="csY6" fmla="*/ 218040 h 660396"/>
              <a:gd name="csX7" fmla="*/ 19050 w 711716"/>
              <a:gd name="csY7" fmla="*/ 237090 h 660396"/>
              <a:gd name="csX8" fmla="*/ 0 w 711716"/>
              <a:gd name="csY8" fmla="*/ 290430 h 660396"/>
              <a:gd name="csX9" fmla="*/ 9525 w 711716"/>
              <a:gd name="csY9" fmla="*/ 376155 h 660396"/>
              <a:gd name="csX10" fmla="*/ 22860 w 711716"/>
              <a:gd name="csY10" fmla="*/ 416160 h 660396"/>
              <a:gd name="csX11" fmla="*/ 81915 w 711716"/>
              <a:gd name="csY11" fmla="*/ 528555 h 660396"/>
              <a:gd name="csX12" fmla="*/ 182880 w 711716"/>
              <a:gd name="csY12" fmla="*/ 623805 h 660396"/>
              <a:gd name="csX13" fmla="*/ 354330 w 711716"/>
              <a:gd name="csY13" fmla="*/ 656190 h 660396"/>
              <a:gd name="csX14" fmla="*/ 508635 w 711716"/>
              <a:gd name="csY14" fmla="*/ 648570 h 660396"/>
              <a:gd name="csX15" fmla="*/ 687705 w 711716"/>
              <a:gd name="csY15" fmla="*/ 290430 h 660396"/>
              <a:gd name="csX16" fmla="*/ 708660 w 711716"/>
              <a:gd name="csY16" fmla="*/ 101835 h 660396"/>
              <a:gd name="csX17" fmla="*/ 676275 w 711716"/>
              <a:gd name="csY17" fmla="*/ 25635 h 660396"/>
              <a:gd name="csX18" fmla="*/ 645795 w 711716"/>
              <a:gd name="csY18" fmla="*/ 870 h 660396"/>
              <a:gd name="csX19" fmla="*/ 554355 w 711716"/>
              <a:gd name="csY19" fmla="*/ 6585 h 660396"/>
              <a:gd name="csX20" fmla="*/ 535305 w 711716"/>
              <a:gd name="csY20" fmla="*/ 16110 h 660396"/>
              <a:gd name="csX21" fmla="*/ 478155 w 711716"/>
              <a:gd name="csY21" fmla="*/ 69450 h 660396"/>
              <a:gd name="csX22" fmla="*/ 466725 w 711716"/>
              <a:gd name="csY22" fmla="*/ 99930 h 660396"/>
              <a:gd name="csX0" fmla="*/ 466725 w 711716"/>
              <a:gd name="csY0" fmla="*/ 99333 h 659799"/>
              <a:gd name="csX1" fmla="*/ 457200 w 711716"/>
              <a:gd name="csY1" fmla="*/ 146958 h 659799"/>
              <a:gd name="csX2" fmla="*/ 415290 w 711716"/>
              <a:gd name="csY2" fmla="*/ 206013 h 659799"/>
              <a:gd name="csX3" fmla="*/ 312420 w 711716"/>
              <a:gd name="csY3" fmla="*/ 209823 h 659799"/>
              <a:gd name="csX4" fmla="*/ 226695 w 711716"/>
              <a:gd name="csY4" fmla="*/ 188868 h 659799"/>
              <a:gd name="csX5" fmla="*/ 133350 w 711716"/>
              <a:gd name="csY5" fmla="*/ 190773 h 659799"/>
              <a:gd name="csX6" fmla="*/ 40005 w 711716"/>
              <a:gd name="csY6" fmla="*/ 217443 h 659799"/>
              <a:gd name="csX7" fmla="*/ 19050 w 711716"/>
              <a:gd name="csY7" fmla="*/ 236493 h 659799"/>
              <a:gd name="csX8" fmla="*/ 0 w 711716"/>
              <a:gd name="csY8" fmla="*/ 289833 h 659799"/>
              <a:gd name="csX9" fmla="*/ 9525 w 711716"/>
              <a:gd name="csY9" fmla="*/ 375558 h 659799"/>
              <a:gd name="csX10" fmla="*/ 22860 w 711716"/>
              <a:gd name="csY10" fmla="*/ 415563 h 659799"/>
              <a:gd name="csX11" fmla="*/ 81915 w 711716"/>
              <a:gd name="csY11" fmla="*/ 527958 h 659799"/>
              <a:gd name="csX12" fmla="*/ 182880 w 711716"/>
              <a:gd name="csY12" fmla="*/ 623208 h 659799"/>
              <a:gd name="csX13" fmla="*/ 354330 w 711716"/>
              <a:gd name="csY13" fmla="*/ 655593 h 659799"/>
              <a:gd name="csX14" fmla="*/ 508635 w 711716"/>
              <a:gd name="csY14" fmla="*/ 647973 h 659799"/>
              <a:gd name="csX15" fmla="*/ 687705 w 711716"/>
              <a:gd name="csY15" fmla="*/ 289833 h 659799"/>
              <a:gd name="csX16" fmla="*/ 708660 w 711716"/>
              <a:gd name="csY16" fmla="*/ 101238 h 659799"/>
              <a:gd name="csX17" fmla="*/ 676275 w 711716"/>
              <a:gd name="csY17" fmla="*/ 25038 h 659799"/>
              <a:gd name="csX18" fmla="*/ 645795 w 711716"/>
              <a:gd name="csY18" fmla="*/ 273 h 659799"/>
              <a:gd name="csX19" fmla="*/ 535305 w 711716"/>
              <a:gd name="csY19" fmla="*/ 15513 h 659799"/>
              <a:gd name="csX20" fmla="*/ 478155 w 711716"/>
              <a:gd name="csY20" fmla="*/ 68853 h 659799"/>
              <a:gd name="csX21" fmla="*/ 466725 w 711716"/>
              <a:gd name="csY21" fmla="*/ 99333 h 659799"/>
              <a:gd name="csX0" fmla="*/ 478155 w 711716"/>
              <a:gd name="csY0" fmla="*/ 68853 h 659799"/>
              <a:gd name="csX1" fmla="*/ 457200 w 711716"/>
              <a:gd name="csY1" fmla="*/ 146958 h 659799"/>
              <a:gd name="csX2" fmla="*/ 415290 w 711716"/>
              <a:gd name="csY2" fmla="*/ 206013 h 659799"/>
              <a:gd name="csX3" fmla="*/ 312420 w 711716"/>
              <a:gd name="csY3" fmla="*/ 209823 h 659799"/>
              <a:gd name="csX4" fmla="*/ 226695 w 711716"/>
              <a:gd name="csY4" fmla="*/ 188868 h 659799"/>
              <a:gd name="csX5" fmla="*/ 133350 w 711716"/>
              <a:gd name="csY5" fmla="*/ 190773 h 659799"/>
              <a:gd name="csX6" fmla="*/ 40005 w 711716"/>
              <a:gd name="csY6" fmla="*/ 217443 h 659799"/>
              <a:gd name="csX7" fmla="*/ 19050 w 711716"/>
              <a:gd name="csY7" fmla="*/ 236493 h 659799"/>
              <a:gd name="csX8" fmla="*/ 0 w 711716"/>
              <a:gd name="csY8" fmla="*/ 289833 h 659799"/>
              <a:gd name="csX9" fmla="*/ 9525 w 711716"/>
              <a:gd name="csY9" fmla="*/ 375558 h 659799"/>
              <a:gd name="csX10" fmla="*/ 22860 w 711716"/>
              <a:gd name="csY10" fmla="*/ 415563 h 659799"/>
              <a:gd name="csX11" fmla="*/ 81915 w 711716"/>
              <a:gd name="csY11" fmla="*/ 527958 h 659799"/>
              <a:gd name="csX12" fmla="*/ 182880 w 711716"/>
              <a:gd name="csY12" fmla="*/ 623208 h 659799"/>
              <a:gd name="csX13" fmla="*/ 354330 w 711716"/>
              <a:gd name="csY13" fmla="*/ 655593 h 659799"/>
              <a:gd name="csX14" fmla="*/ 508635 w 711716"/>
              <a:gd name="csY14" fmla="*/ 647973 h 659799"/>
              <a:gd name="csX15" fmla="*/ 687705 w 711716"/>
              <a:gd name="csY15" fmla="*/ 289833 h 659799"/>
              <a:gd name="csX16" fmla="*/ 708660 w 711716"/>
              <a:gd name="csY16" fmla="*/ 101238 h 659799"/>
              <a:gd name="csX17" fmla="*/ 676275 w 711716"/>
              <a:gd name="csY17" fmla="*/ 25038 h 659799"/>
              <a:gd name="csX18" fmla="*/ 645795 w 711716"/>
              <a:gd name="csY18" fmla="*/ 273 h 659799"/>
              <a:gd name="csX19" fmla="*/ 535305 w 711716"/>
              <a:gd name="csY19" fmla="*/ 15513 h 659799"/>
              <a:gd name="csX20" fmla="*/ 478155 w 711716"/>
              <a:gd name="csY20" fmla="*/ 68853 h 65979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226695 w 713905"/>
              <a:gd name="csY4" fmla="*/ 193858 h 664789"/>
              <a:gd name="csX5" fmla="*/ 133350 w 713905"/>
              <a:gd name="csY5" fmla="*/ 195763 h 664789"/>
              <a:gd name="csX6" fmla="*/ 40005 w 713905"/>
              <a:gd name="csY6" fmla="*/ 222433 h 664789"/>
              <a:gd name="csX7" fmla="*/ 19050 w 713905"/>
              <a:gd name="csY7" fmla="*/ 241483 h 664789"/>
              <a:gd name="csX8" fmla="*/ 0 w 713905"/>
              <a:gd name="csY8" fmla="*/ 294823 h 664789"/>
              <a:gd name="csX9" fmla="*/ 9525 w 713905"/>
              <a:gd name="csY9" fmla="*/ 380548 h 664789"/>
              <a:gd name="csX10" fmla="*/ 22860 w 713905"/>
              <a:gd name="csY10" fmla="*/ 420553 h 664789"/>
              <a:gd name="csX11" fmla="*/ 81915 w 713905"/>
              <a:gd name="csY11" fmla="*/ 532948 h 664789"/>
              <a:gd name="csX12" fmla="*/ 182880 w 713905"/>
              <a:gd name="csY12" fmla="*/ 628198 h 664789"/>
              <a:gd name="csX13" fmla="*/ 354330 w 713905"/>
              <a:gd name="csY13" fmla="*/ 660583 h 664789"/>
              <a:gd name="csX14" fmla="*/ 508635 w 713905"/>
              <a:gd name="csY14" fmla="*/ 652963 h 664789"/>
              <a:gd name="csX15" fmla="*/ 687705 w 713905"/>
              <a:gd name="csY15" fmla="*/ 294823 h 664789"/>
              <a:gd name="csX16" fmla="*/ 708660 w 713905"/>
              <a:gd name="csY16" fmla="*/ 106228 h 664789"/>
              <a:gd name="csX17" fmla="*/ 645795 w 713905"/>
              <a:gd name="csY17" fmla="*/ 5263 h 664789"/>
              <a:gd name="csX18" fmla="*/ 535305 w 713905"/>
              <a:gd name="csY18" fmla="*/ 20503 h 664789"/>
              <a:gd name="csX19" fmla="*/ 478155 w 713905"/>
              <a:gd name="csY19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226695 w 713905"/>
              <a:gd name="csY4" fmla="*/ 193858 h 664789"/>
              <a:gd name="csX5" fmla="*/ 133350 w 713905"/>
              <a:gd name="csY5" fmla="*/ 195763 h 664789"/>
              <a:gd name="csX6" fmla="*/ 40005 w 713905"/>
              <a:gd name="csY6" fmla="*/ 222433 h 664789"/>
              <a:gd name="csX7" fmla="*/ 0 w 713905"/>
              <a:gd name="csY7" fmla="*/ 294823 h 664789"/>
              <a:gd name="csX8" fmla="*/ 9525 w 713905"/>
              <a:gd name="csY8" fmla="*/ 380548 h 664789"/>
              <a:gd name="csX9" fmla="*/ 22860 w 713905"/>
              <a:gd name="csY9" fmla="*/ 420553 h 664789"/>
              <a:gd name="csX10" fmla="*/ 81915 w 713905"/>
              <a:gd name="csY10" fmla="*/ 532948 h 664789"/>
              <a:gd name="csX11" fmla="*/ 182880 w 713905"/>
              <a:gd name="csY11" fmla="*/ 628198 h 664789"/>
              <a:gd name="csX12" fmla="*/ 354330 w 713905"/>
              <a:gd name="csY12" fmla="*/ 660583 h 664789"/>
              <a:gd name="csX13" fmla="*/ 508635 w 713905"/>
              <a:gd name="csY13" fmla="*/ 652963 h 664789"/>
              <a:gd name="csX14" fmla="*/ 687705 w 713905"/>
              <a:gd name="csY14" fmla="*/ 294823 h 664789"/>
              <a:gd name="csX15" fmla="*/ 708660 w 713905"/>
              <a:gd name="csY15" fmla="*/ 106228 h 664789"/>
              <a:gd name="csX16" fmla="*/ 645795 w 713905"/>
              <a:gd name="csY16" fmla="*/ 5263 h 664789"/>
              <a:gd name="csX17" fmla="*/ 535305 w 713905"/>
              <a:gd name="csY17" fmla="*/ 20503 h 664789"/>
              <a:gd name="csX18" fmla="*/ 478155 w 713905"/>
              <a:gd name="csY18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226695 w 713905"/>
              <a:gd name="csY4" fmla="*/ 193858 h 664789"/>
              <a:gd name="csX5" fmla="*/ 133350 w 713905"/>
              <a:gd name="csY5" fmla="*/ 195763 h 664789"/>
              <a:gd name="csX6" fmla="*/ 40005 w 713905"/>
              <a:gd name="csY6" fmla="*/ 222433 h 664789"/>
              <a:gd name="csX7" fmla="*/ 0 w 713905"/>
              <a:gd name="csY7" fmla="*/ 294823 h 664789"/>
              <a:gd name="csX8" fmla="*/ 9525 w 713905"/>
              <a:gd name="csY8" fmla="*/ 380548 h 664789"/>
              <a:gd name="csX9" fmla="*/ 81915 w 713905"/>
              <a:gd name="csY9" fmla="*/ 532948 h 664789"/>
              <a:gd name="csX10" fmla="*/ 182880 w 713905"/>
              <a:gd name="csY10" fmla="*/ 628198 h 664789"/>
              <a:gd name="csX11" fmla="*/ 354330 w 713905"/>
              <a:gd name="csY11" fmla="*/ 660583 h 664789"/>
              <a:gd name="csX12" fmla="*/ 508635 w 713905"/>
              <a:gd name="csY12" fmla="*/ 652963 h 664789"/>
              <a:gd name="csX13" fmla="*/ 687705 w 713905"/>
              <a:gd name="csY13" fmla="*/ 294823 h 664789"/>
              <a:gd name="csX14" fmla="*/ 708660 w 713905"/>
              <a:gd name="csY14" fmla="*/ 106228 h 664789"/>
              <a:gd name="csX15" fmla="*/ 645795 w 713905"/>
              <a:gd name="csY15" fmla="*/ 5263 h 664789"/>
              <a:gd name="csX16" fmla="*/ 535305 w 713905"/>
              <a:gd name="csY16" fmla="*/ 20503 h 664789"/>
              <a:gd name="csX17" fmla="*/ 478155 w 713905"/>
              <a:gd name="csY17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133350 w 713905"/>
              <a:gd name="csY4" fmla="*/ 195763 h 664789"/>
              <a:gd name="csX5" fmla="*/ 40005 w 713905"/>
              <a:gd name="csY5" fmla="*/ 222433 h 664789"/>
              <a:gd name="csX6" fmla="*/ 0 w 713905"/>
              <a:gd name="csY6" fmla="*/ 294823 h 664789"/>
              <a:gd name="csX7" fmla="*/ 9525 w 713905"/>
              <a:gd name="csY7" fmla="*/ 380548 h 664789"/>
              <a:gd name="csX8" fmla="*/ 81915 w 713905"/>
              <a:gd name="csY8" fmla="*/ 532948 h 664789"/>
              <a:gd name="csX9" fmla="*/ 182880 w 713905"/>
              <a:gd name="csY9" fmla="*/ 628198 h 664789"/>
              <a:gd name="csX10" fmla="*/ 354330 w 713905"/>
              <a:gd name="csY10" fmla="*/ 660583 h 664789"/>
              <a:gd name="csX11" fmla="*/ 508635 w 713905"/>
              <a:gd name="csY11" fmla="*/ 652963 h 664789"/>
              <a:gd name="csX12" fmla="*/ 687705 w 713905"/>
              <a:gd name="csY12" fmla="*/ 294823 h 664789"/>
              <a:gd name="csX13" fmla="*/ 708660 w 713905"/>
              <a:gd name="csY13" fmla="*/ 106228 h 664789"/>
              <a:gd name="csX14" fmla="*/ 645795 w 713905"/>
              <a:gd name="csY14" fmla="*/ 5263 h 664789"/>
              <a:gd name="csX15" fmla="*/ 535305 w 713905"/>
              <a:gd name="csY15" fmla="*/ 20503 h 664789"/>
              <a:gd name="csX16" fmla="*/ 478155 w 713905"/>
              <a:gd name="csY16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182880 w 713905"/>
              <a:gd name="csY4" fmla="*/ 195763 h 664789"/>
              <a:gd name="csX5" fmla="*/ 40005 w 713905"/>
              <a:gd name="csY5" fmla="*/ 222433 h 664789"/>
              <a:gd name="csX6" fmla="*/ 0 w 713905"/>
              <a:gd name="csY6" fmla="*/ 294823 h 664789"/>
              <a:gd name="csX7" fmla="*/ 9525 w 713905"/>
              <a:gd name="csY7" fmla="*/ 380548 h 664789"/>
              <a:gd name="csX8" fmla="*/ 81915 w 713905"/>
              <a:gd name="csY8" fmla="*/ 532948 h 664789"/>
              <a:gd name="csX9" fmla="*/ 182880 w 713905"/>
              <a:gd name="csY9" fmla="*/ 628198 h 664789"/>
              <a:gd name="csX10" fmla="*/ 354330 w 713905"/>
              <a:gd name="csY10" fmla="*/ 660583 h 664789"/>
              <a:gd name="csX11" fmla="*/ 508635 w 713905"/>
              <a:gd name="csY11" fmla="*/ 652963 h 664789"/>
              <a:gd name="csX12" fmla="*/ 687705 w 713905"/>
              <a:gd name="csY12" fmla="*/ 294823 h 664789"/>
              <a:gd name="csX13" fmla="*/ 708660 w 713905"/>
              <a:gd name="csY13" fmla="*/ 106228 h 664789"/>
              <a:gd name="csX14" fmla="*/ 645795 w 713905"/>
              <a:gd name="csY14" fmla="*/ 5263 h 664789"/>
              <a:gd name="csX15" fmla="*/ 535305 w 713905"/>
              <a:gd name="csY15" fmla="*/ 20503 h 664789"/>
              <a:gd name="csX16" fmla="*/ 478155 w 713905"/>
              <a:gd name="csY16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167640 w 713905"/>
              <a:gd name="csY4" fmla="*/ 191953 h 664789"/>
              <a:gd name="csX5" fmla="*/ 40005 w 713905"/>
              <a:gd name="csY5" fmla="*/ 222433 h 664789"/>
              <a:gd name="csX6" fmla="*/ 0 w 713905"/>
              <a:gd name="csY6" fmla="*/ 294823 h 664789"/>
              <a:gd name="csX7" fmla="*/ 9525 w 713905"/>
              <a:gd name="csY7" fmla="*/ 380548 h 664789"/>
              <a:gd name="csX8" fmla="*/ 81915 w 713905"/>
              <a:gd name="csY8" fmla="*/ 532948 h 664789"/>
              <a:gd name="csX9" fmla="*/ 182880 w 713905"/>
              <a:gd name="csY9" fmla="*/ 628198 h 664789"/>
              <a:gd name="csX10" fmla="*/ 354330 w 713905"/>
              <a:gd name="csY10" fmla="*/ 660583 h 664789"/>
              <a:gd name="csX11" fmla="*/ 508635 w 713905"/>
              <a:gd name="csY11" fmla="*/ 652963 h 664789"/>
              <a:gd name="csX12" fmla="*/ 687705 w 713905"/>
              <a:gd name="csY12" fmla="*/ 294823 h 664789"/>
              <a:gd name="csX13" fmla="*/ 708660 w 713905"/>
              <a:gd name="csY13" fmla="*/ 106228 h 664789"/>
              <a:gd name="csX14" fmla="*/ 645795 w 713905"/>
              <a:gd name="csY14" fmla="*/ 5263 h 664789"/>
              <a:gd name="csX15" fmla="*/ 535305 w 713905"/>
              <a:gd name="csY15" fmla="*/ 20503 h 664789"/>
              <a:gd name="csX16" fmla="*/ 478155 w 713905"/>
              <a:gd name="csY16" fmla="*/ 73843 h 664789"/>
              <a:gd name="csX0" fmla="*/ 478155 w 713905"/>
              <a:gd name="csY0" fmla="*/ 73843 h 664789"/>
              <a:gd name="csX1" fmla="*/ 457200 w 713905"/>
              <a:gd name="csY1" fmla="*/ 151948 h 664789"/>
              <a:gd name="csX2" fmla="*/ 415290 w 713905"/>
              <a:gd name="csY2" fmla="*/ 211003 h 664789"/>
              <a:gd name="csX3" fmla="*/ 312420 w 713905"/>
              <a:gd name="csY3" fmla="*/ 214813 h 664789"/>
              <a:gd name="csX4" fmla="*/ 167640 w 713905"/>
              <a:gd name="csY4" fmla="*/ 191953 h 664789"/>
              <a:gd name="csX5" fmla="*/ 51435 w 713905"/>
              <a:gd name="csY5" fmla="*/ 222433 h 664789"/>
              <a:gd name="csX6" fmla="*/ 0 w 713905"/>
              <a:gd name="csY6" fmla="*/ 294823 h 664789"/>
              <a:gd name="csX7" fmla="*/ 9525 w 713905"/>
              <a:gd name="csY7" fmla="*/ 380548 h 664789"/>
              <a:gd name="csX8" fmla="*/ 81915 w 713905"/>
              <a:gd name="csY8" fmla="*/ 532948 h 664789"/>
              <a:gd name="csX9" fmla="*/ 182880 w 713905"/>
              <a:gd name="csY9" fmla="*/ 628198 h 664789"/>
              <a:gd name="csX10" fmla="*/ 354330 w 713905"/>
              <a:gd name="csY10" fmla="*/ 660583 h 664789"/>
              <a:gd name="csX11" fmla="*/ 508635 w 713905"/>
              <a:gd name="csY11" fmla="*/ 652963 h 664789"/>
              <a:gd name="csX12" fmla="*/ 687705 w 713905"/>
              <a:gd name="csY12" fmla="*/ 294823 h 664789"/>
              <a:gd name="csX13" fmla="*/ 708660 w 713905"/>
              <a:gd name="csY13" fmla="*/ 106228 h 664789"/>
              <a:gd name="csX14" fmla="*/ 645795 w 713905"/>
              <a:gd name="csY14" fmla="*/ 5263 h 664789"/>
              <a:gd name="csX15" fmla="*/ 535305 w 713905"/>
              <a:gd name="csY15" fmla="*/ 20503 h 664789"/>
              <a:gd name="csX16" fmla="*/ 478155 w 713905"/>
              <a:gd name="csY16" fmla="*/ 73843 h 664789"/>
              <a:gd name="csX0" fmla="*/ 478155 w 713905"/>
              <a:gd name="csY0" fmla="*/ 73843 h 664789"/>
              <a:gd name="csX1" fmla="*/ 415290 w 713905"/>
              <a:gd name="csY1" fmla="*/ 211003 h 664789"/>
              <a:gd name="csX2" fmla="*/ 312420 w 713905"/>
              <a:gd name="csY2" fmla="*/ 214813 h 664789"/>
              <a:gd name="csX3" fmla="*/ 167640 w 713905"/>
              <a:gd name="csY3" fmla="*/ 191953 h 664789"/>
              <a:gd name="csX4" fmla="*/ 51435 w 713905"/>
              <a:gd name="csY4" fmla="*/ 222433 h 664789"/>
              <a:gd name="csX5" fmla="*/ 0 w 713905"/>
              <a:gd name="csY5" fmla="*/ 294823 h 664789"/>
              <a:gd name="csX6" fmla="*/ 9525 w 713905"/>
              <a:gd name="csY6" fmla="*/ 380548 h 664789"/>
              <a:gd name="csX7" fmla="*/ 81915 w 713905"/>
              <a:gd name="csY7" fmla="*/ 532948 h 664789"/>
              <a:gd name="csX8" fmla="*/ 182880 w 713905"/>
              <a:gd name="csY8" fmla="*/ 628198 h 664789"/>
              <a:gd name="csX9" fmla="*/ 354330 w 713905"/>
              <a:gd name="csY9" fmla="*/ 660583 h 664789"/>
              <a:gd name="csX10" fmla="*/ 508635 w 713905"/>
              <a:gd name="csY10" fmla="*/ 652963 h 664789"/>
              <a:gd name="csX11" fmla="*/ 687705 w 713905"/>
              <a:gd name="csY11" fmla="*/ 294823 h 664789"/>
              <a:gd name="csX12" fmla="*/ 708660 w 713905"/>
              <a:gd name="csY12" fmla="*/ 106228 h 664789"/>
              <a:gd name="csX13" fmla="*/ 645795 w 713905"/>
              <a:gd name="csY13" fmla="*/ 5263 h 664789"/>
              <a:gd name="csX14" fmla="*/ 535305 w 713905"/>
              <a:gd name="csY14" fmla="*/ 20503 h 664789"/>
              <a:gd name="csX15" fmla="*/ 478155 w 713905"/>
              <a:gd name="csY15" fmla="*/ 73843 h 664789"/>
              <a:gd name="csX0" fmla="*/ 478155 w 713905"/>
              <a:gd name="csY0" fmla="*/ 73843 h 664789"/>
              <a:gd name="csX1" fmla="*/ 415290 w 713905"/>
              <a:gd name="csY1" fmla="*/ 211003 h 664789"/>
              <a:gd name="csX2" fmla="*/ 167640 w 713905"/>
              <a:gd name="csY2" fmla="*/ 191953 h 664789"/>
              <a:gd name="csX3" fmla="*/ 51435 w 713905"/>
              <a:gd name="csY3" fmla="*/ 222433 h 664789"/>
              <a:gd name="csX4" fmla="*/ 0 w 713905"/>
              <a:gd name="csY4" fmla="*/ 294823 h 664789"/>
              <a:gd name="csX5" fmla="*/ 9525 w 713905"/>
              <a:gd name="csY5" fmla="*/ 380548 h 664789"/>
              <a:gd name="csX6" fmla="*/ 81915 w 713905"/>
              <a:gd name="csY6" fmla="*/ 532948 h 664789"/>
              <a:gd name="csX7" fmla="*/ 182880 w 713905"/>
              <a:gd name="csY7" fmla="*/ 628198 h 664789"/>
              <a:gd name="csX8" fmla="*/ 354330 w 713905"/>
              <a:gd name="csY8" fmla="*/ 660583 h 664789"/>
              <a:gd name="csX9" fmla="*/ 508635 w 713905"/>
              <a:gd name="csY9" fmla="*/ 652963 h 664789"/>
              <a:gd name="csX10" fmla="*/ 687705 w 713905"/>
              <a:gd name="csY10" fmla="*/ 294823 h 664789"/>
              <a:gd name="csX11" fmla="*/ 708660 w 713905"/>
              <a:gd name="csY11" fmla="*/ 106228 h 664789"/>
              <a:gd name="csX12" fmla="*/ 645795 w 713905"/>
              <a:gd name="csY12" fmla="*/ 5263 h 664789"/>
              <a:gd name="csX13" fmla="*/ 535305 w 713905"/>
              <a:gd name="csY13" fmla="*/ 20503 h 664789"/>
              <a:gd name="csX14" fmla="*/ 478155 w 713905"/>
              <a:gd name="csY14" fmla="*/ 73843 h 664789"/>
              <a:gd name="csX0" fmla="*/ 535305 w 713905"/>
              <a:gd name="csY0" fmla="*/ 26053 h 670339"/>
              <a:gd name="csX1" fmla="*/ 415290 w 713905"/>
              <a:gd name="csY1" fmla="*/ 216553 h 670339"/>
              <a:gd name="csX2" fmla="*/ 167640 w 713905"/>
              <a:gd name="csY2" fmla="*/ 197503 h 670339"/>
              <a:gd name="csX3" fmla="*/ 51435 w 713905"/>
              <a:gd name="csY3" fmla="*/ 227983 h 670339"/>
              <a:gd name="csX4" fmla="*/ 0 w 713905"/>
              <a:gd name="csY4" fmla="*/ 300373 h 670339"/>
              <a:gd name="csX5" fmla="*/ 9525 w 713905"/>
              <a:gd name="csY5" fmla="*/ 386098 h 670339"/>
              <a:gd name="csX6" fmla="*/ 81915 w 713905"/>
              <a:gd name="csY6" fmla="*/ 538498 h 670339"/>
              <a:gd name="csX7" fmla="*/ 182880 w 713905"/>
              <a:gd name="csY7" fmla="*/ 633748 h 670339"/>
              <a:gd name="csX8" fmla="*/ 354330 w 713905"/>
              <a:gd name="csY8" fmla="*/ 666133 h 670339"/>
              <a:gd name="csX9" fmla="*/ 508635 w 713905"/>
              <a:gd name="csY9" fmla="*/ 658513 h 670339"/>
              <a:gd name="csX10" fmla="*/ 687705 w 713905"/>
              <a:gd name="csY10" fmla="*/ 300373 h 670339"/>
              <a:gd name="csX11" fmla="*/ 708660 w 713905"/>
              <a:gd name="csY11" fmla="*/ 111778 h 670339"/>
              <a:gd name="csX12" fmla="*/ 645795 w 713905"/>
              <a:gd name="csY12" fmla="*/ 10813 h 670339"/>
              <a:gd name="csX13" fmla="*/ 535305 w 713905"/>
              <a:gd name="csY13" fmla="*/ 26053 h 670339"/>
              <a:gd name="csX0" fmla="*/ 547584 w 726184"/>
              <a:gd name="csY0" fmla="*/ 26053 h 670339"/>
              <a:gd name="csX1" fmla="*/ 427569 w 726184"/>
              <a:gd name="csY1" fmla="*/ 216553 h 670339"/>
              <a:gd name="csX2" fmla="*/ 179919 w 726184"/>
              <a:gd name="csY2" fmla="*/ 197503 h 670339"/>
              <a:gd name="csX3" fmla="*/ 12279 w 726184"/>
              <a:gd name="csY3" fmla="*/ 300373 h 670339"/>
              <a:gd name="csX4" fmla="*/ 21804 w 726184"/>
              <a:gd name="csY4" fmla="*/ 386098 h 670339"/>
              <a:gd name="csX5" fmla="*/ 94194 w 726184"/>
              <a:gd name="csY5" fmla="*/ 538498 h 670339"/>
              <a:gd name="csX6" fmla="*/ 195159 w 726184"/>
              <a:gd name="csY6" fmla="*/ 633748 h 670339"/>
              <a:gd name="csX7" fmla="*/ 366609 w 726184"/>
              <a:gd name="csY7" fmla="*/ 666133 h 670339"/>
              <a:gd name="csX8" fmla="*/ 520914 w 726184"/>
              <a:gd name="csY8" fmla="*/ 658513 h 670339"/>
              <a:gd name="csX9" fmla="*/ 699984 w 726184"/>
              <a:gd name="csY9" fmla="*/ 300373 h 670339"/>
              <a:gd name="csX10" fmla="*/ 720939 w 726184"/>
              <a:gd name="csY10" fmla="*/ 111778 h 670339"/>
              <a:gd name="csX11" fmla="*/ 658074 w 726184"/>
              <a:gd name="csY11" fmla="*/ 10813 h 670339"/>
              <a:gd name="csX12" fmla="*/ 547584 w 726184"/>
              <a:gd name="csY12" fmla="*/ 26053 h 670339"/>
              <a:gd name="csX0" fmla="*/ 537310 w 715910"/>
              <a:gd name="csY0" fmla="*/ 26053 h 670339"/>
              <a:gd name="csX1" fmla="*/ 417295 w 715910"/>
              <a:gd name="csY1" fmla="*/ 216553 h 670339"/>
              <a:gd name="csX2" fmla="*/ 169645 w 715910"/>
              <a:gd name="csY2" fmla="*/ 197503 h 670339"/>
              <a:gd name="csX3" fmla="*/ 2005 w 715910"/>
              <a:gd name="csY3" fmla="*/ 300373 h 670339"/>
              <a:gd name="csX4" fmla="*/ 83920 w 715910"/>
              <a:gd name="csY4" fmla="*/ 538498 h 670339"/>
              <a:gd name="csX5" fmla="*/ 184885 w 715910"/>
              <a:gd name="csY5" fmla="*/ 633748 h 670339"/>
              <a:gd name="csX6" fmla="*/ 356335 w 715910"/>
              <a:gd name="csY6" fmla="*/ 666133 h 670339"/>
              <a:gd name="csX7" fmla="*/ 510640 w 715910"/>
              <a:gd name="csY7" fmla="*/ 658513 h 670339"/>
              <a:gd name="csX8" fmla="*/ 689710 w 715910"/>
              <a:gd name="csY8" fmla="*/ 300373 h 670339"/>
              <a:gd name="csX9" fmla="*/ 710665 w 715910"/>
              <a:gd name="csY9" fmla="*/ 111778 h 670339"/>
              <a:gd name="csX10" fmla="*/ 647800 w 715910"/>
              <a:gd name="csY10" fmla="*/ 10813 h 670339"/>
              <a:gd name="csX11" fmla="*/ 537310 w 715910"/>
              <a:gd name="csY11" fmla="*/ 26053 h 670339"/>
              <a:gd name="csX0" fmla="*/ 535353 w 713953"/>
              <a:gd name="csY0" fmla="*/ 26053 h 671476"/>
              <a:gd name="csX1" fmla="*/ 415338 w 713953"/>
              <a:gd name="csY1" fmla="*/ 216553 h 671476"/>
              <a:gd name="csX2" fmla="*/ 167688 w 713953"/>
              <a:gd name="csY2" fmla="*/ 197503 h 671476"/>
              <a:gd name="csX3" fmla="*/ 48 w 713953"/>
              <a:gd name="csY3" fmla="*/ 300373 h 671476"/>
              <a:gd name="csX4" fmla="*/ 182928 w 713953"/>
              <a:gd name="csY4" fmla="*/ 633748 h 671476"/>
              <a:gd name="csX5" fmla="*/ 354378 w 713953"/>
              <a:gd name="csY5" fmla="*/ 666133 h 671476"/>
              <a:gd name="csX6" fmla="*/ 508683 w 713953"/>
              <a:gd name="csY6" fmla="*/ 658513 h 671476"/>
              <a:gd name="csX7" fmla="*/ 687753 w 713953"/>
              <a:gd name="csY7" fmla="*/ 300373 h 671476"/>
              <a:gd name="csX8" fmla="*/ 708708 w 713953"/>
              <a:gd name="csY8" fmla="*/ 111778 h 671476"/>
              <a:gd name="csX9" fmla="*/ 645843 w 713953"/>
              <a:gd name="csY9" fmla="*/ 10813 h 671476"/>
              <a:gd name="csX10" fmla="*/ 535353 w 713953"/>
              <a:gd name="csY10" fmla="*/ 26053 h 671476"/>
              <a:gd name="csX0" fmla="*/ 535353 w 713953"/>
              <a:gd name="csY0" fmla="*/ 26053 h 690992"/>
              <a:gd name="csX1" fmla="*/ 415338 w 713953"/>
              <a:gd name="csY1" fmla="*/ 216553 h 690992"/>
              <a:gd name="csX2" fmla="*/ 167688 w 713953"/>
              <a:gd name="csY2" fmla="*/ 197503 h 690992"/>
              <a:gd name="csX3" fmla="*/ 48 w 713953"/>
              <a:gd name="csY3" fmla="*/ 300373 h 690992"/>
              <a:gd name="csX4" fmla="*/ 182928 w 713953"/>
              <a:gd name="csY4" fmla="*/ 633748 h 690992"/>
              <a:gd name="csX5" fmla="*/ 508683 w 713953"/>
              <a:gd name="csY5" fmla="*/ 658513 h 690992"/>
              <a:gd name="csX6" fmla="*/ 687753 w 713953"/>
              <a:gd name="csY6" fmla="*/ 300373 h 690992"/>
              <a:gd name="csX7" fmla="*/ 708708 w 713953"/>
              <a:gd name="csY7" fmla="*/ 111778 h 690992"/>
              <a:gd name="csX8" fmla="*/ 645843 w 713953"/>
              <a:gd name="csY8" fmla="*/ 10813 h 690992"/>
              <a:gd name="csX9" fmla="*/ 535353 w 713953"/>
              <a:gd name="csY9" fmla="*/ 26053 h 690992"/>
              <a:gd name="csX0" fmla="*/ 535353 w 714001"/>
              <a:gd name="csY0" fmla="*/ 26053 h 704657"/>
              <a:gd name="csX1" fmla="*/ 415338 w 714001"/>
              <a:gd name="csY1" fmla="*/ 216553 h 704657"/>
              <a:gd name="csX2" fmla="*/ 167688 w 714001"/>
              <a:gd name="csY2" fmla="*/ 197503 h 704657"/>
              <a:gd name="csX3" fmla="*/ 48 w 714001"/>
              <a:gd name="csY3" fmla="*/ 300373 h 704657"/>
              <a:gd name="csX4" fmla="*/ 182928 w 714001"/>
              <a:gd name="csY4" fmla="*/ 633748 h 704657"/>
              <a:gd name="csX5" fmla="*/ 508683 w 714001"/>
              <a:gd name="csY5" fmla="*/ 658513 h 704657"/>
              <a:gd name="csX6" fmla="*/ 708708 w 714001"/>
              <a:gd name="csY6" fmla="*/ 111778 h 704657"/>
              <a:gd name="csX7" fmla="*/ 645843 w 714001"/>
              <a:gd name="csY7" fmla="*/ 10813 h 704657"/>
              <a:gd name="csX8" fmla="*/ 535353 w 714001"/>
              <a:gd name="csY8" fmla="*/ 26053 h 704657"/>
              <a:gd name="csX0" fmla="*/ 535353 w 739462"/>
              <a:gd name="csY0" fmla="*/ 38304 h 704475"/>
              <a:gd name="csX1" fmla="*/ 415338 w 739462"/>
              <a:gd name="csY1" fmla="*/ 228804 h 704475"/>
              <a:gd name="csX2" fmla="*/ 167688 w 739462"/>
              <a:gd name="csY2" fmla="*/ 209754 h 704475"/>
              <a:gd name="csX3" fmla="*/ 48 w 739462"/>
              <a:gd name="csY3" fmla="*/ 312624 h 704475"/>
              <a:gd name="csX4" fmla="*/ 182928 w 739462"/>
              <a:gd name="csY4" fmla="*/ 645999 h 704475"/>
              <a:gd name="csX5" fmla="*/ 508683 w 739462"/>
              <a:gd name="csY5" fmla="*/ 670764 h 704475"/>
              <a:gd name="csX6" fmla="*/ 735378 w 739462"/>
              <a:gd name="csY6" fmla="*/ 295479 h 704475"/>
              <a:gd name="csX7" fmla="*/ 645843 w 739462"/>
              <a:gd name="csY7" fmla="*/ 23064 h 704475"/>
              <a:gd name="csX8" fmla="*/ 535353 w 739462"/>
              <a:gd name="csY8" fmla="*/ 38304 h 704475"/>
              <a:gd name="csX0" fmla="*/ 645843 w 740432"/>
              <a:gd name="csY0" fmla="*/ 479 h 681890"/>
              <a:gd name="csX1" fmla="*/ 415338 w 740432"/>
              <a:gd name="csY1" fmla="*/ 206219 h 681890"/>
              <a:gd name="csX2" fmla="*/ 167688 w 740432"/>
              <a:gd name="csY2" fmla="*/ 187169 h 681890"/>
              <a:gd name="csX3" fmla="*/ 48 w 740432"/>
              <a:gd name="csY3" fmla="*/ 290039 h 681890"/>
              <a:gd name="csX4" fmla="*/ 182928 w 740432"/>
              <a:gd name="csY4" fmla="*/ 623414 h 681890"/>
              <a:gd name="csX5" fmla="*/ 508683 w 740432"/>
              <a:gd name="csY5" fmla="*/ 648179 h 681890"/>
              <a:gd name="csX6" fmla="*/ 735378 w 740432"/>
              <a:gd name="csY6" fmla="*/ 272894 h 681890"/>
              <a:gd name="csX7" fmla="*/ 645843 w 740432"/>
              <a:gd name="csY7" fmla="*/ 479 h 681890"/>
              <a:gd name="csX0" fmla="*/ 645843 w 740432"/>
              <a:gd name="csY0" fmla="*/ 646 h 682057"/>
              <a:gd name="csX1" fmla="*/ 415338 w 740432"/>
              <a:gd name="csY1" fmla="*/ 206386 h 682057"/>
              <a:gd name="csX2" fmla="*/ 167688 w 740432"/>
              <a:gd name="csY2" fmla="*/ 187336 h 682057"/>
              <a:gd name="csX3" fmla="*/ 48 w 740432"/>
              <a:gd name="csY3" fmla="*/ 290206 h 682057"/>
              <a:gd name="csX4" fmla="*/ 182928 w 740432"/>
              <a:gd name="csY4" fmla="*/ 623581 h 682057"/>
              <a:gd name="csX5" fmla="*/ 508683 w 740432"/>
              <a:gd name="csY5" fmla="*/ 648346 h 682057"/>
              <a:gd name="csX6" fmla="*/ 735378 w 740432"/>
              <a:gd name="csY6" fmla="*/ 273061 h 682057"/>
              <a:gd name="csX7" fmla="*/ 645843 w 740432"/>
              <a:gd name="csY7" fmla="*/ 646 h 682057"/>
              <a:gd name="csX0" fmla="*/ 645843 w 740432"/>
              <a:gd name="csY0" fmla="*/ 2074 h 683485"/>
              <a:gd name="csX1" fmla="*/ 415338 w 740432"/>
              <a:gd name="csY1" fmla="*/ 207814 h 683485"/>
              <a:gd name="csX2" fmla="*/ 167688 w 740432"/>
              <a:gd name="csY2" fmla="*/ 188764 h 683485"/>
              <a:gd name="csX3" fmla="*/ 48 w 740432"/>
              <a:gd name="csY3" fmla="*/ 291634 h 683485"/>
              <a:gd name="csX4" fmla="*/ 182928 w 740432"/>
              <a:gd name="csY4" fmla="*/ 625009 h 683485"/>
              <a:gd name="csX5" fmla="*/ 508683 w 740432"/>
              <a:gd name="csY5" fmla="*/ 649774 h 683485"/>
              <a:gd name="csX6" fmla="*/ 735378 w 740432"/>
              <a:gd name="csY6" fmla="*/ 274489 h 683485"/>
              <a:gd name="csX7" fmla="*/ 645843 w 740432"/>
              <a:gd name="csY7" fmla="*/ 2074 h 683485"/>
              <a:gd name="csX0" fmla="*/ 645843 w 747766"/>
              <a:gd name="csY0" fmla="*/ 3921 h 685332"/>
              <a:gd name="csX1" fmla="*/ 415338 w 747766"/>
              <a:gd name="csY1" fmla="*/ 209661 h 685332"/>
              <a:gd name="csX2" fmla="*/ 167688 w 747766"/>
              <a:gd name="csY2" fmla="*/ 190611 h 685332"/>
              <a:gd name="csX3" fmla="*/ 48 w 747766"/>
              <a:gd name="csY3" fmla="*/ 293481 h 685332"/>
              <a:gd name="csX4" fmla="*/ 182928 w 747766"/>
              <a:gd name="csY4" fmla="*/ 626856 h 685332"/>
              <a:gd name="csX5" fmla="*/ 508683 w 747766"/>
              <a:gd name="csY5" fmla="*/ 651621 h 685332"/>
              <a:gd name="csX6" fmla="*/ 735378 w 747766"/>
              <a:gd name="csY6" fmla="*/ 276336 h 685332"/>
              <a:gd name="csX7" fmla="*/ 645843 w 747766"/>
              <a:gd name="csY7" fmla="*/ 3921 h 685332"/>
              <a:gd name="csX0" fmla="*/ 645843 w 758921"/>
              <a:gd name="csY0" fmla="*/ 22371 h 703782"/>
              <a:gd name="csX1" fmla="*/ 415338 w 758921"/>
              <a:gd name="csY1" fmla="*/ 228111 h 703782"/>
              <a:gd name="csX2" fmla="*/ 167688 w 758921"/>
              <a:gd name="csY2" fmla="*/ 209061 h 703782"/>
              <a:gd name="csX3" fmla="*/ 48 w 758921"/>
              <a:gd name="csY3" fmla="*/ 311931 h 703782"/>
              <a:gd name="csX4" fmla="*/ 182928 w 758921"/>
              <a:gd name="csY4" fmla="*/ 645306 h 703782"/>
              <a:gd name="csX5" fmla="*/ 508683 w 758921"/>
              <a:gd name="csY5" fmla="*/ 670071 h 703782"/>
              <a:gd name="csX6" fmla="*/ 735378 w 758921"/>
              <a:gd name="csY6" fmla="*/ 294786 h 703782"/>
              <a:gd name="csX7" fmla="*/ 645843 w 758921"/>
              <a:gd name="csY7" fmla="*/ 22371 h 703782"/>
              <a:gd name="csX0" fmla="*/ 645843 w 756536"/>
              <a:gd name="csY0" fmla="*/ 22371 h 703782"/>
              <a:gd name="csX1" fmla="*/ 415338 w 756536"/>
              <a:gd name="csY1" fmla="*/ 228111 h 703782"/>
              <a:gd name="csX2" fmla="*/ 167688 w 756536"/>
              <a:gd name="csY2" fmla="*/ 209061 h 703782"/>
              <a:gd name="csX3" fmla="*/ 48 w 756536"/>
              <a:gd name="csY3" fmla="*/ 311931 h 703782"/>
              <a:gd name="csX4" fmla="*/ 182928 w 756536"/>
              <a:gd name="csY4" fmla="*/ 645306 h 703782"/>
              <a:gd name="csX5" fmla="*/ 508683 w 756536"/>
              <a:gd name="csY5" fmla="*/ 670071 h 703782"/>
              <a:gd name="csX6" fmla="*/ 735378 w 756536"/>
              <a:gd name="csY6" fmla="*/ 294786 h 703782"/>
              <a:gd name="csX7" fmla="*/ 645843 w 756536"/>
              <a:gd name="csY7" fmla="*/ 22371 h 703782"/>
              <a:gd name="csX0" fmla="*/ 645843 w 731351"/>
              <a:gd name="csY0" fmla="*/ 2479 h 677097"/>
              <a:gd name="csX1" fmla="*/ 415338 w 731351"/>
              <a:gd name="csY1" fmla="*/ 208219 h 677097"/>
              <a:gd name="csX2" fmla="*/ 167688 w 731351"/>
              <a:gd name="csY2" fmla="*/ 189169 h 677097"/>
              <a:gd name="csX3" fmla="*/ 48 w 731351"/>
              <a:gd name="csY3" fmla="*/ 292039 h 677097"/>
              <a:gd name="csX4" fmla="*/ 182928 w 731351"/>
              <a:gd name="csY4" fmla="*/ 625414 h 677097"/>
              <a:gd name="csX5" fmla="*/ 508683 w 731351"/>
              <a:gd name="csY5" fmla="*/ 650179 h 677097"/>
              <a:gd name="csX6" fmla="*/ 727758 w 731351"/>
              <a:gd name="csY6" fmla="*/ 370144 h 677097"/>
              <a:gd name="csX7" fmla="*/ 645843 w 731351"/>
              <a:gd name="csY7" fmla="*/ 2479 h 677097"/>
              <a:gd name="csX0" fmla="*/ 645843 w 747913"/>
              <a:gd name="csY0" fmla="*/ 3858 h 678476"/>
              <a:gd name="csX1" fmla="*/ 415338 w 747913"/>
              <a:gd name="csY1" fmla="*/ 209598 h 678476"/>
              <a:gd name="csX2" fmla="*/ 167688 w 747913"/>
              <a:gd name="csY2" fmla="*/ 190548 h 678476"/>
              <a:gd name="csX3" fmla="*/ 48 w 747913"/>
              <a:gd name="csY3" fmla="*/ 293418 h 678476"/>
              <a:gd name="csX4" fmla="*/ 182928 w 747913"/>
              <a:gd name="csY4" fmla="*/ 626793 h 678476"/>
              <a:gd name="csX5" fmla="*/ 508683 w 747913"/>
              <a:gd name="csY5" fmla="*/ 651558 h 678476"/>
              <a:gd name="csX6" fmla="*/ 727758 w 747913"/>
              <a:gd name="csY6" fmla="*/ 371523 h 678476"/>
              <a:gd name="csX7" fmla="*/ 645843 w 747913"/>
              <a:gd name="csY7" fmla="*/ 3858 h 678476"/>
              <a:gd name="csX0" fmla="*/ 645843 w 747913"/>
              <a:gd name="csY0" fmla="*/ 17941 h 692559"/>
              <a:gd name="csX1" fmla="*/ 415338 w 747913"/>
              <a:gd name="csY1" fmla="*/ 223681 h 692559"/>
              <a:gd name="csX2" fmla="*/ 167688 w 747913"/>
              <a:gd name="csY2" fmla="*/ 204631 h 692559"/>
              <a:gd name="csX3" fmla="*/ 48 w 747913"/>
              <a:gd name="csY3" fmla="*/ 307501 h 692559"/>
              <a:gd name="csX4" fmla="*/ 182928 w 747913"/>
              <a:gd name="csY4" fmla="*/ 640876 h 692559"/>
              <a:gd name="csX5" fmla="*/ 508683 w 747913"/>
              <a:gd name="csY5" fmla="*/ 665641 h 692559"/>
              <a:gd name="csX6" fmla="*/ 727758 w 747913"/>
              <a:gd name="csY6" fmla="*/ 385606 h 692559"/>
              <a:gd name="csX7" fmla="*/ 645843 w 747913"/>
              <a:gd name="csY7" fmla="*/ 17941 h 692559"/>
              <a:gd name="csX0" fmla="*/ 628707 w 730777"/>
              <a:gd name="csY0" fmla="*/ 17941 h 688141"/>
              <a:gd name="csX1" fmla="*/ 398202 w 730777"/>
              <a:gd name="csY1" fmla="*/ 223681 h 688141"/>
              <a:gd name="csX2" fmla="*/ 150552 w 730777"/>
              <a:gd name="csY2" fmla="*/ 204631 h 688141"/>
              <a:gd name="csX3" fmla="*/ 57 w 730777"/>
              <a:gd name="csY3" fmla="*/ 400846 h 688141"/>
              <a:gd name="csX4" fmla="*/ 165792 w 730777"/>
              <a:gd name="csY4" fmla="*/ 640876 h 688141"/>
              <a:gd name="csX5" fmla="*/ 491547 w 730777"/>
              <a:gd name="csY5" fmla="*/ 665641 h 688141"/>
              <a:gd name="csX6" fmla="*/ 710622 w 730777"/>
              <a:gd name="csY6" fmla="*/ 385606 h 688141"/>
              <a:gd name="csX7" fmla="*/ 628707 w 730777"/>
              <a:gd name="csY7" fmla="*/ 17941 h 688141"/>
              <a:gd name="csX0" fmla="*/ 636753 w 738823"/>
              <a:gd name="csY0" fmla="*/ 17941 h 688141"/>
              <a:gd name="csX1" fmla="*/ 406248 w 738823"/>
              <a:gd name="csY1" fmla="*/ 223681 h 688141"/>
              <a:gd name="csX2" fmla="*/ 158598 w 738823"/>
              <a:gd name="csY2" fmla="*/ 204631 h 688141"/>
              <a:gd name="csX3" fmla="*/ 8103 w 738823"/>
              <a:gd name="csY3" fmla="*/ 400846 h 688141"/>
              <a:gd name="csX4" fmla="*/ 173838 w 738823"/>
              <a:gd name="csY4" fmla="*/ 640876 h 688141"/>
              <a:gd name="csX5" fmla="*/ 499593 w 738823"/>
              <a:gd name="csY5" fmla="*/ 665641 h 688141"/>
              <a:gd name="csX6" fmla="*/ 718668 w 738823"/>
              <a:gd name="csY6" fmla="*/ 385606 h 688141"/>
              <a:gd name="csX7" fmla="*/ 636753 w 738823"/>
              <a:gd name="csY7" fmla="*/ 17941 h 688141"/>
              <a:gd name="csX0" fmla="*/ 636753 w 738823"/>
              <a:gd name="csY0" fmla="*/ 17941 h 688141"/>
              <a:gd name="csX1" fmla="*/ 406248 w 738823"/>
              <a:gd name="csY1" fmla="*/ 223681 h 688141"/>
              <a:gd name="csX2" fmla="*/ 158598 w 738823"/>
              <a:gd name="csY2" fmla="*/ 204631 h 688141"/>
              <a:gd name="csX3" fmla="*/ 8103 w 738823"/>
              <a:gd name="csY3" fmla="*/ 400846 h 688141"/>
              <a:gd name="csX4" fmla="*/ 173838 w 738823"/>
              <a:gd name="csY4" fmla="*/ 640876 h 688141"/>
              <a:gd name="csX5" fmla="*/ 499593 w 738823"/>
              <a:gd name="csY5" fmla="*/ 665641 h 688141"/>
              <a:gd name="csX6" fmla="*/ 718668 w 738823"/>
              <a:gd name="csY6" fmla="*/ 385606 h 688141"/>
              <a:gd name="csX7" fmla="*/ 636753 w 738823"/>
              <a:gd name="csY7" fmla="*/ 17941 h 688141"/>
              <a:gd name="csX0" fmla="*/ 636753 w 738823"/>
              <a:gd name="csY0" fmla="*/ 17941 h 692088"/>
              <a:gd name="csX1" fmla="*/ 406248 w 738823"/>
              <a:gd name="csY1" fmla="*/ 223681 h 692088"/>
              <a:gd name="csX2" fmla="*/ 158598 w 738823"/>
              <a:gd name="csY2" fmla="*/ 204631 h 692088"/>
              <a:gd name="csX3" fmla="*/ 8103 w 738823"/>
              <a:gd name="csY3" fmla="*/ 400846 h 692088"/>
              <a:gd name="csX4" fmla="*/ 204318 w 738823"/>
              <a:gd name="csY4" fmla="*/ 650401 h 692088"/>
              <a:gd name="csX5" fmla="*/ 499593 w 738823"/>
              <a:gd name="csY5" fmla="*/ 665641 h 692088"/>
              <a:gd name="csX6" fmla="*/ 718668 w 738823"/>
              <a:gd name="csY6" fmla="*/ 385606 h 692088"/>
              <a:gd name="csX7" fmla="*/ 636753 w 738823"/>
              <a:gd name="csY7" fmla="*/ 17941 h 692088"/>
              <a:gd name="csX0" fmla="*/ 636753 w 738823"/>
              <a:gd name="csY0" fmla="*/ 17941 h 665666"/>
              <a:gd name="csX1" fmla="*/ 406248 w 738823"/>
              <a:gd name="csY1" fmla="*/ 223681 h 665666"/>
              <a:gd name="csX2" fmla="*/ 158598 w 738823"/>
              <a:gd name="csY2" fmla="*/ 204631 h 665666"/>
              <a:gd name="csX3" fmla="*/ 8103 w 738823"/>
              <a:gd name="csY3" fmla="*/ 400846 h 665666"/>
              <a:gd name="csX4" fmla="*/ 499593 w 738823"/>
              <a:gd name="csY4" fmla="*/ 665641 h 665666"/>
              <a:gd name="csX5" fmla="*/ 718668 w 738823"/>
              <a:gd name="csY5" fmla="*/ 385606 h 665666"/>
              <a:gd name="csX6" fmla="*/ 636753 w 738823"/>
              <a:gd name="csY6" fmla="*/ 17941 h 665666"/>
              <a:gd name="csX0" fmla="*/ 636753 w 738823"/>
              <a:gd name="csY0" fmla="*/ 17941 h 665679"/>
              <a:gd name="csX1" fmla="*/ 406248 w 738823"/>
              <a:gd name="csY1" fmla="*/ 223681 h 665679"/>
              <a:gd name="csX2" fmla="*/ 158598 w 738823"/>
              <a:gd name="csY2" fmla="*/ 204631 h 665679"/>
              <a:gd name="csX3" fmla="*/ 8103 w 738823"/>
              <a:gd name="csY3" fmla="*/ 400846 h 665679"/>
              <a:gd name="csX4" fmla="*/ 499593 w 738823"/>
              <a:gd name="csY4" fmla="*/ 665641 h 665679"/>
              <a:gd name="csX5" fmla="*/ 718668 w 738823"/>
              <a:gd name="csY5" fmla="*/ 385606 h 665679"/>
              <a:gd name="csX6" fmla="*/ 636753 w 738823"/>
              <a:gd name="csY6" fmla="*/ 17941 h 665679"/>
              <a:gd name="csX0" fmla="*/ 635327 w 737397"/>
              <a:gd name="csY0" fmla="*/ 17941 h 665679"/>
              <a:gd name="csX1" fmla="*/ 404822 w 737397"/>
              <a:gd name="csY1" fmla="*/ 223681 h 665679"/>
              <a:gd name="csX2" fmla="*/ 157172 w 737397"/>
              <a:gd name="csY2" fmla="*/ 204631 h 665679"/>
              <a:gd name="csX3" fmla="*/ 6677 w 737397"/>
              <a:gd name="csY3" fmla="*/ 400846 h 665679"/>
              <a:gd name="csX4" fmla="*/ 498167 w 737397"/>
              <a:gd name="csY4" fmla="*/ 665641 h 665679"/>
              <a:gd name="csX5" fmla="*/ 717242 w 737397"/>
              <a:gd name="csY5" fmla="*/ 385606 h 665679"/>
              <a:gd name="csX6" fmla="*/ 635327 w 737397"/>
              <a:gd name="csY6" fmla="*/ 17941 h 665679"/>
              <a:gd name="csX0" fmla="*/ 635327 w 737397"/>
              <a:gd name="csY0" fmla="*/ 17941 h 665679"/>
              <a:gd name="csX1" fmla="*/ 404822 w 737397"/>
              <a:gd name="csY1" fmla="*/ 223681 h 665679"/>
              <a:gd name="csX2" fmla="*/ 157172 w 737397"/>
              <a:gd name="csY2" fmla="*/ 204631 h 665679"/>
              <a:gd name="csX3" fmla="*/ 6677 w 737397"/>
              <a:gd name="csY3" fmla="*/ 400846 h 665679"/>
              <a:gd name="csX4" fmla="*/ 498167 w 737397"/>
              <a:gd name="csY4" fmla="*/ 665641 h 665679"/>
              <a:gd name="csX5" fmla="*/ 717242 w 737397"/>
              <a:gd name="csY5" fmla="*/ 385606 h 665679"/>
              <a:gd name="csX6" fmla="*/ 635327 w 737397"/>
              <a:gd name="csY6" fmla="*/ 17941 h 665679"/>
              <a:gd name="csX0" fmla="*/ 635327 w 737397"/>
              <a:gd name="csY0" fmla="*/ 17941 h 665679"/>
              <a:gd name="csX1" fmla="*/ 404822 w 737397"/>
              <a:gd name="csY1" fmla="*/ 223681 h 665679"/>
              <a:gd name="csX2" fmla="*/ 157172 w 737397"/>
              <a:gd name="csY2" fmla="*/ 204631 h 665679"/>
              <a:gd name="csX3" fmla="*/ 6677 w 737397"/>
              <a:gd name="csY3" fmla="*/ 400846 h 665679"/>
              <a:gd name="csX4" fmla="*/ 498167 w 737397"/>
              <a:gd name="csY4" fmla="*/ 665641 h 665679"/>
              <a:gd name="csX5" fmla="*/ 717242 w 737397"/>
              <a:gd name="csY5" fmla="*/ 385606 h 665679"/>
              <a:gd name="csX6" fmla="*/ 635327 w 737397"/>
              <a:gd name="csY6" fmla="*/ 17941 h 665679"/>
              <a:gd name="csX0" fmla="*/ 635327 w 734721"/>
              <a:gd name="csY0" fmla="*/ 17941 h 665679"/>
              <a:gd name="csX1" fmla="*/ 404822 w 734721"/>
              <a:gd name="csY1" fmla="*/ 223681 h 665679"/>
              <a:gd name="csX2" fmla="*/ 157172 w 734721"/>
              <a:gd name="csY2" fmla="*/ 204631 h 665679"/>
              <a:gd name="csX3" fmla="*/ 6677 w 734721"/>
              <a:gd name="csY3" fmla="*/ 400846 h 665679"/>
              <a:gd name="csX4" fmla="*/ 498167 w 734721"/>
              <a:gd name="csY4" fmla="*/ 665641 h 665679"/>
              <a:gd name="csX5" fmla="*/ 717242 w 734721"/>
              <a:gd name="csY5" fmla="*/ 385606 h 665679"/>
              <a:gd name="csX6" fmla="*/ 635327 w 734721"/>
              <a:gd name="csY6" fmla="*/ 17941 h 665679"/>
              <a:gd name="csX0" fmla="*/ 635327 w 734721"/>
              <a:gd name="csY0" fmla="*/ 17941 h 665679"/>
              <a:gd name="csX1" fmla="*/ 404822 w 734721"/>
              <a:gd name="csY1" fmla="*/ 223681 h 665679"/>
              <a:gd name="csX2" fmla="*/ 157172 w 734721"/>
              <a:gd name="csY2" fmla="*/ 204631 h 665679"/>
              <a:gd name="csX3" fmla="*/ 6677 w 734721"/>
              <a:gd name="csY3" fmla="*/ 400846 h 665679"/>
              <a:gd name="csX4" fmla="*/ 498167 w 734721"/>
              <a:gd name="csY4" fmla="*/ 665641 h 665679"/>
              <a:gd name="csX5" fmla="*/ 717242 w 734721"/>
              <a:gd name="csY5" fmla="*/ 385606 h 665679"/>
              <a:gd name="csX6" fmla="*/ 635327 w 734721"/>
              <a:gd name="csY6" fmla="*/ 17941 h 665679"/>
              <a:gd name="csX0" fmla="*/ 635327 w 734721"/>
              <a:gd name="csY0" fmla="*/ 17941 h 665679"/>
              <a:gd name="csX1" fmla="*/ 404822 w 734721"/>
              <a:gd name="csY1" fmla="*/ 223681 h 665679"/>
              <a:gd name="csX2" fmla="*/ 157172 w 734721"/>
              <a:gd name="csY2" fmla="*/ 204631 h 665679"/>
              <a:gd name="csX3" fmla="*/ 6677 w 734721"/>
              <a:gd name="csY3" fmla="*/ 400846 h 665679"/>
              <a:gd name="csX4" fmla="*/ 498167 w 734721"/>
              <a:gd name="csY4" fmla="*/ 665641 h 665679"/>
              <a:gd name="csX5" fmla="*/ 717242 w 734721"/>
              <a:gd name="csY5" fmla="*/ 385606 h 665679"/>
              <a:gd name="csX6" fmla="*/ 635327 w 734721"/>
              <a:gd name="csY6" fmla="*/ 17941 h 665679"/>
              <a:gd name="csX0" fmla="*/ 635327 w 638197"/>
              <a:gd name="csY0" fmla="*/ 13592 h 661330"/>
              <a:gd name="csX1" fmla="*/ 404822 w 638197"/>
              <a:gd name="csY1" fmla="*/ 219332 h 661330"/>
              <a:gd name="csX2" fmla="*/ 157172 w 638197"/>
              <a:gd name="csY2" fmla="*/ 200282 h 661330"/>
              <a:gd name="csX3" fmla="*/ 6677 w 638197"/>
              <a:gd name="csY3" fmla="*/ 396497 h 661330"/>
              <a:gd name="csX4" fmla="*/ 498167 w 638197"/>
              <a:gd name="csY4" fmla="*/ 661292 h 661330"/>
              <a:gd name="csX5" fmla="*/ 635327 w 638197"/>
              <a:gd name="csY5" fmla="*/ 13592 h 661330"/>
              <a:gd name="csX0" fmla="*/ 635327 w 709095"/>
              <a:gd name="csY0" fmla="*/ 32403 h 680141"/>
              <a:gd name="csX1" fmla="*/ 404822 w 709095"/>
              <a:gd name="csY1" fmla="*/ 238143 h 680141"/>
              <a:gd name="csX2" fmla="*/ 157172 w 709095"/>
              <a:gd name="csY2" fmla="*/ 219093 h 680141"/>
              <a:gd name="csX3" fmla="*/ 6677 w 709095"/>
              <a:gd name="csY3" fmla="*/ 415308 h 680141"/>
              <a:gd name="csX4" fmla="*/ 498167 w 709095"/>
              <a:gd name="csY4" fmla="*/ 680103 h 680141"/>
              <a:gd name="csX5" fmla="*/ 635327 w 709095"/>
              <a:gd name="csY5" fmla="*/ 32403 h 680141"/>
              <a:gd name="csX0" fmla="*/ 635327 w 709095"/>
              <a:gd name="csY0" fmla="*/ 32403 h 693066"/>
              <a:gd name="csX1" fmla="*/ 404822 w 709095"/>
              <a:gd name="csY1" fmla="*/ 238143 h 693066"/>
              <a:gd name="csX2" fmla="*/ 157172 w 709095"/>
              <a:gd name="csY2" fmla="*/ 219093 h 693066"/>
              <a:gd name="csX3" fmla="*/ 6677 w 709095"/>
              <a:gd name="csY3" fmla="*/ 415308 h 693066"/>
              <a:gd name="csX4" fmla="*/ 498167 w 709095"/>
              <a:gd name="csY4" fmla="*/ 680103 h 693066"/>
              <a:gd name="csX5" fmla="*/ 635327 w 709095"/>
              <a:gd name="csY5" fmla="*/ 32403 h 693066"/>
              <a:gd name="csX0" fmla="*/ 644827 w 655679"/>
              <a:gd name="csY0" fmla="*/ 11506 h 627071"/>
              <a:gd name="csX1" fmla="*/ 414322 w 655679"/>
              <a:gd name="csY1" fmla="*/ 217246 h 627071"/>
              <a:gd name="csX2" fmla="*/ 166672 w 655679"/>
              <a:gd name="csY2" fmla="*/ 198196 h 627071"/>
              <a:gd name="csX3" fmla="*/ 16177 w 655679"/>
              <a:gd name="csY3" fmla="*/ 394411 h 627071"/>
              <a:gd name="csX4" fmla="*/ 555292 w 655679"/>
              <a:gd name="csY4" fmla="*/ 615391 h 627071"/>
              <a:gd name="csX5" fmla="*/ 644827 w 655679"/>
              <a:gd name="csY5" fmla="*/ 11506 h 627071"/>
              <a:gd name="csX0" fmla="*/ 644827 w 655679"/>
              <a:gd name="csY0" fmla="*/ 11506 h 627071"/>
              <a:gd name="csX1" fmla="*/ 414322 w 655679"/>
              <a:gd name="csY1" fmla="*/ 217246 h 627071"/>
              <a:gd name="csX2" fmla="*/ 166672 w 655679"/>
              <a:gd name="csY2" fmla="*/ 198196 h 627071"/>
              <a:gd name="csX3" fmla="*/ 16177 w 655679"/>
              <a:gd name="csY3" fmla="*/ 394411 h 627071"/>
              <a:gd name="csX4" fmla="*/ 555292 w 655679"/>
              <a:gd name="csY4" fmla="*/ 615391 h 627071"/>
              <a:gd name="csX5" fmla="*/ 644827 w 655679"/>
              <a:gd name="csY5" fmla="*/ 11506 h 627071"/>
              <a:gd name="csX0" fmla="*/ 644827 w 706244"/>
              <a:gd name="csY0" fmla="*/ 20770 h 636335"/>
              <a:gd name="csX1" fmla="*/ 414322 w 706244"/>
              <a:gd name="csY1" fmla="*/ 226510 h 636335"/>
              <a:gd name="csX2" fmla="*/ 166672 w 706244"/>
              <a:gd name="csY2" fmla="*/ 207460 h 636335"/>
              <a:gd name="csX3" fmla="*/ 16177 w 706244"/>
              <a:gd name="csY3" fmla="*/ 403675 h 636335"/>
              <a:gd name="csX4" fmla="*/ 555292 w 706244"/>
              <a:gd name="csY4" fmla="*/ 624655 h 636335"/>
              <a:gd name="csX5" fmla="*/ 644827 w 706244"/>
              <a:gd name="csY5" fmla="*/ 20770 h 636335"/>
              <a:gd name="csX0" fmla="*/ 634868 w 696285"/>
              <a:gd name="csY0" fmla="*/ 20770 h 641919"/>
              <a:gd name="csX1" fmla="*/ 404363 w 696285"/>
              <a:gd name="csY1" fmla="*/ 226510 h 641919"/>
              <a:gd name="csX2" fmla="*/ 156713 w 696285"/>
              <a:gd name="csY2" fmla="*/ 207460 h 641919"/>
              <a:gd name="csX3" fmla="*/ 6218 w 696285"/>
              <a:gd name="csY3" fmla="*/ 403675 h 641919"/>
              <a:gd name="csX4" fmla="*/ 545333 w 696285"/>
              <a:gd name="csY4" fmla="*/ 624655 h 641919"/>
              <a:gd name="csX5" fmla="*/ 634868 w 696285"/>
              <a:gd name="csY5" fmla="*/ 20770 h 641919"/>
              <a:gd name="csX0" fmla="*/ 629891 w 691308"/>
              <a:gd name="csY0" fmla="*/ 22818 h 638251"/>
              <a:gd name="csX1" fmla="*/ 399386 w 691308"/>
              <a:gd name="csY1" fmla="*/ 228558 h 638251"/>
              <a:gd name="csX2" fmla="*/ 1241 w 691308"/>
              <a:gd name="csY2" fmla="*/ 405723 h 638251"/>
              <a:gd name="csX3" fmla="*/ 540356 w 691308"/>
              <a:gd name="csY3" fmla="*/ 626703 h 638251"/>
              <a:gd name="csX4" fmla="*/ 629891 w 691308"/>
              <a:gd name="csY4" fmla="*/ 22818 h 638251"/>
              <a:gd name="csX0" fmla="*/ 635027 w 696444"/>
              <a:gd name="csY0" fmla="*/ 22818 h 661256"/>
              <a:gd name="csX1" fmla="*/ 404522 w 696444"/>
              <a:gd name="csY1" fmla="*/ 228558 h 661256"/>
              <a:gd name="csX2" fmla="*/ 6377 w 696444"/>
              <a:gd name="csY2" fmla="*/ 405723 h 661256"/>
              <a:gd name="csX3" fmla="*/ 545492 w 696444"/>
              <a:gd name="csY3" fmla="*/ 626703 h 661256"/>
              <a:gd name="csX4" fmla="*/ 635027 w 696444"/>
              <a:gd name="csY4" fmla="*/ 22818 h 661256"/>
              <a:gd name="csX0" fmla="*/ 635027 w 638834"/>
              <a:gd name="csY0" fmla="*/ 22818 h 676420"/>
              <a:gd name="csX1" fmla="*/ 404522 w 638834"/>
              <a:gd name="csY1" fmla="*/ 228558 h 676420"/>
              <a:gd name="csX2" fmla="*/ 6377 w 638834"/>
              <a:gd name="csY2" fmla="*/ 405723 h 676420"/>
              <a:gd name="csX3" fmla="*/ 545492 w 638834"/>
              <a:gd name="csY3" fmla="*/ 626703 h 676420"/>
              <a:gd name="csX4" fmla="*/ 548029 w 638834"/>
              <a:gd name="csY4" fmla="*/ 620352 h 676420"/>
              <a:gd name="csX5" fmla="*/ 635027 w 638834"/>
              <a:gd name="csY5" fmla="*/ 22818 h 676420"/>
              <a:gd name="csX0" fmla="*/ 635027 w 644290"/>
              <a:gd name="csY0" fmla="*/ 8148 h 619206"/>
              <a:gd name="csX1" fmla="*/ 404522 w 644290"/>
              <a:gd name="csY1" fmla="*/ 213888 h 619206"/>
              <a:gd name="csX2" fmla="*/ 6377 w 644290"/>
              <a:gd name="csY2" fmla="*/ 391053 h 619206"/>
              <a:gd name="csX3" fmla="*/ 545492 w 644290"/>
              <a:gd name="csY3" fmla="*/ 612033 h 619206"/>
              <a:gd name="csX4" fmla="*/ 593749 w 644290"/>
              <a:gd name="csY4" fmla="*/ 512337 h 619206"/>
              <a:gd name="csX5" fmla="*/ 635027 w 644290"/>
              <a:gd name="csY5" fmla="*/ 8148 h 619206"/>
              <a:gd name="csX0" fmla="*/ 635027 w 656193"/>
              <a:gd name="csY0" fmla="*/ 4499 h 612279"/>
              <a:gd name="csX1" fmla="*/ 404522 w 656193"/>
              <a:gd name="csY1" fmla="*/ 210239 h 612279"/>
              <a:gd name="csX2" fmla="*/ 6377 w 656193"/>
              <a:gd name="csY2" fmla="*/ 387404 h 612279"/>
              <a:gd name="csX3" fmla="*/ 545492 w 656193"/>
              <a:gd name="csY3" fmla="*/ 608384 h 612279"/>
              <a:gd name="csX4" fmla="*/ 635659 w 656193"/>
              <a:gd name="csY4" fmla="*/ 419153 h 612279"/>
              <a:gd name="csX5" fmla="*/ 635027 w 656193"/>
              <a:gd name="csY5" fmla="*/ 4499 h 612279"/>
              <a:gd name="csX0" fmla="*/ 628655 w 649821"/>
              <a:gd name="csY0" fmla="*/ 4499 h 673283"/>
              <a:gd name="csX1" fmla="*/ 398150 w 649821"/>
              <a:gd name="csY1" fmla="*/ 210239 h 673283"/>
              <a:gd name="csX2" fmla="*/ 5 w 649821"/>
              <a:gd name="csY2" fmla="*/ 387404 h 673283"/>
              <a:gd name="csX3" fmla="*/ 405770 w 649821"/>
              <a:gd name="csY3" fmla="*/ 673154 h 673283"/>
              <a:gd name="csX4" fmla="*/ 629287 w 649821"/>
              <a:gd name="csY4" fmla="*/ 419153 h 673283"/>
              <a:gd name="csX5" fmla="*/ 628655 w 649821"/>
              <a:gd name="csY5" fmla="*/ 4499 h 673283"/>
              <a:gd name="csX0" fmla="*/ 628655 w 649821"/>
              <a:gd name="csY0" fmla="*/ 4499 h 677363"/>
              <a:gd name="csX1" fmla="*/ 398150 w 649821"/>
              <a:gd name="csY1" fmla="*/ 210239 h 677363"/>
              <a:gd name="csX2" fmla="*/ 5 w 649821"/>
              <a:gd name="csY2" fmla="*/ 387404 h 677363"/>
              <a:gd name="csX3" fmla="*/ 405770 w 649821"/>
              <a:gd name="csY3" fmla="*/ 673154 h 677363"/>
              <a:gd name="csX4" fmla="*/ 575947 w 649821"/>
              <a:gd name="csY4" fmla="*/ 548693 h 677363"/>
              <a:gd name="csX5" fmla="*/ 629287 w 649821"/>
              <a:gd name="csY5" fmla="*/ 419153 h 677363"/>
              <a:gd name="csX6" fmla="*/ 628655 w 649821"/>
              <a:gd name="csY6" fmla="*/ 4499 h 677363"/>
              <a:gd name="csX0" fmla="*/ 628655 w 649821"/>
              <a:gd name="csY0" fmla="*/ 4499 h 673647"/>
              <a:gd name="csX1" fmla="*/ 398150 w 649821"/>
              <a:gd name="csY1" fmla="*/ 210239 h 673647"/>
              <a:gd name="csX2" fmla="*/ 5 w 649821"/>
              <a:gd name="csY2" fmla="*/ 387404 h 673647"/>
              <a:gd name="csX3" fmla="*/ 405770 w 649821"/>
              <a:gd name="csY3" fmla="*/ 673154 h 673647"/>
              <a:gd name="csX4" fmla="*/ 465457 w 649821"/>
              <a:gd name="csY4" fmla="*/ 455348 h 673647"/>
              <a:gd name="csX5" fmla="*/ 629287 w 649821"/>
              <a:gd name="csY5" fmla="*/ 419153 h 673647"/>
              <a:gd name="csX6" fmla="*/ 628655 w 649821"/>
              <a:gd name="csY6" fmla="*/ 4499 h 673647"/>
              <a:gd name="csX0" fmla="*/ 632759 w 653925"/>
              <a:gd name="csY0" fmla="*/ 4499 h 673647"/>
              <a:gd name="csX1" fmla="*/ 402254 w 653925"/>
              <a:gd name="csY1" fmla="*/ 210239 h 673647"/>
              <a:gd name="csX2" fmla="*/ 4109 w 653925"/>
              <a:gd name="csY2" fmla="*/ 387404 h 673647"/>
              <a:gd name="csX3" fmla="*/ 409874 w 653925"/>
              <a:gd name="csY3" fmla="*/ 673154 h 673647"/>
              <a:gd name="csX4" fmla="*/ 469561 w 653925"/>
              <a:gd name="csY4" fmla="*/ 455348 h 673647"/>
              <a:gd name="csX5" fmla="*/ 633391 w 653925"/>
              <a:gd name="csY5" fmla="*/ 419153 h 673647"/>
              <a:gd name="csX6" fmla="*/ 632759 w 653925"/>
              <a:gd name="csY6" fmla="*/ 4499 h 673647"/>
              <a:gd name="csX0" fmla="*/ 632759 w 709368"/>
              <a:gd name="csY0" fmla="*/ 28495 h 697643"/>
              <a:gd name="csX1" fmla="*/ 402254 w 709368"/>
              <a:gd name="csY1" fmla="*/ 234235 h 697643"/>
              <a:gd name="csX2" fmla="*/ 4109 w 709368"/>
              <a:gd name="csY2" fmla="*/ 411400 h 697643"/>
              <a:gd name="csX3" fmla="*/ 409874 w 709368"/>
              <a:gd name="csY3" fmla="*/ 697150 h 697643"/>
              <a:gd name="csX4" fmla="*/ 469561 w 709368"/>
              <a:gd name="csY4" fmla="*/ 479344 h 697643"/>
              <a:gd name="csX5" fmla="*/ 633391 w 709368"/>
              <a:gd name="csY5" fmla="*/ 443149 h 697643"/>
              <a:gd name="csX6" fmla="*/ 632759 w 709368"/>
              <a:gd name="csY6" fmla="*/ 28495 h 697643"/>
              <a:gd name="csX0" fmla="*/ 632759 w 740352"/>
              <a:gd name="csY0" fmla="*/ 2817 h 671965"/>
              <a:gd name="csX1" fmla="*/ 402254 w 740352"/>
              <a:gd name="csY1" fmla="*/ 208557 h 671965"/>
              <a:gd name="csX2" fmla="*/ 4109 w 740352"/>
              <a:gd name="csY2" fmla="*/ 385722 h 671965"/>
              <a:gd name="csX3" fmla="*/ 409874 w 740352"/>
              <a:gd name="csY3" fmla="*/ 671472 h 671965"/>
              <a:gd name="csX4" fmla="*/ 469561 w 740352"/>
              <a:gd name="csY4" fmla="*/ 453666 h 671965"/>
              <a:gd name="csX5" fmla="*/ 738166 w 740352"/>
              <a:gd name="csY5" fmla="*/ 367941 h 671965"/>
              <a:gd name="csX6" fmla="*/ 632759 w 740352"/>
              <a:gd name="csY6" fmla="*/ 2817 h 671965"/>
              <a:gd name="csX0" fmla="*/ 632759 w 763987"/>
              <a:gd name="csY0" fmla="*/ 38842 h 707990"/>
              <a:gd name="csX1" fmla="*/ 402254 w 763987"/>
              <a:gd name="csY1" fmla="*/ 244582 h 707990"/>
              <a:gd name="csX2" fmla="*/ 4109 w 763987"/>
              <a:gd name="csY2" fmla="*/ 421747 h 707990"/>
              <a:gd name="csX3" fmla="*/ 409874 w 763987"/>
              <a:gd name="csY3" fmla="*/ 707497 h 707990"/>
              <a:gd name="csX4" fmla="*/ 469561 w 763987"/>
              <a:gd name="csY4" fmla="*/ 489691 h 707990"/>
              <a:gd name="csX5" fmla="*/ 738166 w 763987"/>
              <a:gd name="csY5" fmla="*/ 403966 h 707990"/>
              <a:gd name="csX6" fmla="*/ 632759 w 763987"/>
              <a:gd name="csY6" fmla="*/ 38842 h 707990"/>
              <a:gd name="csX0" fmla="*/ 632759 w 763987"/>
              <a:gd name="csY0" fmla="*/ 38842 h 716647"/>
              <a:gd name="csX1" fmla="*/ 402254 w 763987"/>
              <a:gd name="csY1" fmla="*/ 244582 h 716647"/>
              <a:gd name="csX2" fmla="*/ 4109 w 763987"/>
              <a:gd name="csY2" fmla="*/ 421747 h 716647"/>
              <a:gd name="csX3" fmla="*/ 409874 w 763987"/>
              <a:gd name="csY3" fmla="*/ 707497 h 716647"/>
              <a:gd name="csX4" fmla="*/ 469561 w 763987"/>
              <a:gd name="csY4" fmla="*/ 489691 h 716647"/>
              <a:gd name="csX5" fmla="*/ 738166 w 763987"/>
              <a:gd name="csY5" fmla="*/ 403966 h 716647"/>
              <a:gd name="csX6" fmla="*/ 632759 w 763987"/>
              <a:gd name="csY6" fmla="*/ 38842 h 716647"/>
              <a:gd name="csX0" fmla="*/ 632759 w 783801"/>
              <a:gd name="csY0" fmla="*/ 38842 h 716647"/>
              <a:gd name="csX1" fmla="*/ 402254 w 783801"/>
              <a:gd name="csY1" fmla="*/ 244582 h 716647"/>
              <a:gd name="csX2" fmla="*/ 4109 w 783801"/>
              <a:gd name="csY2" fmla="*/ 421747 h 716647"/>
              <a:gd name="csX3" fmla="*/ 409874 w 783801"/>
              <a:gd name="csY3" fmla="*/ 707497 h 716647"/>
              <a:gd name="csX4" fmla="*/ 469561 w 783801"/>
              <a:gd name="csY4" fmla="*/ 489691 h 716647"/>
              <a:gd name="csX5" fmla="*/ 738166 w 783801"/>
              <a:gd name="csY5" fmla="*/ 403966 h 716647"/>
              <a:gd name="csX6" fmla="*/ 632759 w 783801"/>
              <a:gd name="csY6" fmla="*/ 38842 h 716647"/>
              <a:gd name="csX0" fmla="*/ 632759 w 783801"/>
              <a:gd name="csY0" fmla="*/ 38842 h 716647"/>
              <a:gd name="csX1" fmla="*/ 402254 w 783801"/>
              <a:gd name="csY1" fmla="*/ 244582 h 716647"/>
              <a:gd name="csX2" fmla="*/ 4109 w 783801"/>
              <a:gd name="csY2" fmla="*/ 421747 h 716647"/>
              <a:gd name="csX3" fmla="*/ 409874 w 783801"/>
              <a:gd name="csY3" fmla="*/ 707497 h 716647"/>
              <a:gd name="csX4" fmla="*/ 469561 w 783801"/>
              <a:gd name="csY4" fmla="*/ 489691 h 716647"/>
              <a:gd name="csX5" fmla="*/ 738166 w 783801"/>
              <a:gd name="csY5" fmla="*/ 403966 h 716647"/>
              <a:gd name="csX6" fmla="*/ 632759 w 783801"/>
              <a:gd name="csY6" fmla="*/ 38842 h 716647"/>
              <a:gd name="csX0" fmla="*/ 632759 w 783801"/>
              <a:gd name="csY0" fmla="*/ 38842 h 716647"/>
              <a:gd name="csX1" fmla="*/ 402254 w 783801"/>
              <a:gd name="csY1" fmla="*/ 244582 h 716647"/>
              <a:gd name="csX2" fmla="*/ 4109 w 783801"/>
              <a:gd name="csY2" fmla="*/ 421747 h 716647"/>
              <a:gd name="csX3" fmla="*/ 409874 w 783801"/>
              <a:gd name="csY3" fmla="*/ 707497 h 716647"/>
              <a:gd name="csX4" fmla="*/ 469561 w 783801"/>
              <a:gd name="csY4" fmla="*/ 489691 h 716647"/>
              <a:gd name="csX5" fmla="*/ 738166 w 783801"/>
              <a:gd name="csY5" fmla="*/ 403966 h 716647"/>
              <a:gd name="csX6" fmla="*/ 632759 w 783801"/>
              <a:gd name="csY6" fmla="*/ 38842 h 716647"/>
              <a:gd name="csX0" fmla="*/ 632759 w 783801"/>
              <a:gd name="csY0" fmla="*/ 38842 h 716647"/>
              <a:gd name="csX1" fmla="*/ 402254 w 783801"/>
              <a:gd name="csY1" fmla="*/ 244582 h 716647"/>
              <a:gd name="csX2" fmla="*/ 4109 w 783801"/>
              <a:gd name="csY2" fmla="*/ 421747 h 716647"/>
              <a:gd name="csX3" fmla="*/ 409874 w 783801"/>
              <a:gd name="csY3" fmla="*/ 707497 h 716647"/>
              <a:gd name="csX4" fmla="*/ 469561 w 783801"/>
              <a:gd name="csY4" fmla="*/ 489691 h 716647"/>
              <a:gd name="csX5" fmla="*/ 738166 w 783801"/>
              <a:gd name="csY5" fmla="*/ 403966 h 716647"/>
              <a:gd name="csX6" fmla="*/ 632759 w 783801"/>
              <a:gd name="csY6" fmla="*/ 38842 h 716647"/>
              <a:gd name="csX0" fmla="*/ 632759 w 796876"/>
              <a:gd name="csY0" fmla="*/ 38842 h 716647"/>
              <a:gd name="csX1" fmla="*/ 402254 w 796876"/>
              <a:gd name="csY1" fmla="*/ 244582 h 716647"/>
              <a:gd name="csX2" fmla="*/ 4109 w 796876"/>
              <a:gd name="csY2" fmla="*/ 421747 h 716647"/>
              <a:gd name="csX3" fmla="*/ 409874 w 796876"/>
              <a:gd name="csY3" fmla="*/ 707497 h 716647"/>
              <a:gd name="csX4" fmla="*/ 469561 w 796876"/>
              <a:gd name="csY4" fmla="*/ 489691 h 716647"/>
              <a:gd name="csX5" fmla="*/ 738166 w 796876"/>
              <a:gd name="csY5" fmla="*/ 403966 h 716647"/>
              <a:gd name="csX6" fmla="*/ 632759 w 796876"/>
              <a:gd name="csY6" fmla="*/ 38842 h 7166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96876" h="716647">
                <a:moveTo>
                  <a:pt x="632759" y="38842"/>
                </a:moveTo>
                <a:cubicBezTo>
                  <a:pt x="439614" y="-102022"/>
                  <a:pt x="507029" y="180765"/>
                  <a:pt x="402254" y="244582"/>
                </a:cubicBezTo>
                <a:cubicBezTo>
                  <a:pt x="297479" y="308399"/>
                  <a:pt x="-40976" y="209340"/>
                  <a:pt x="4109" y="421747"/>
                </a:cubicBezTo>
                <a:cubicBezTo>
                  <a:pt x="49194" y="634154"/>
                  <a:pt x="317059" y="751418"/>
                  <a:pt x="409874" y="707497"/>
                </a:cubicBezTo>
                <a:cubicBezTo>
                  <a:pt x="502689" y="663576"/>
                  <a:pt x="432308" y="532025"/>
                  <a:pt x="469561" y="489691"/>
                </a:cubicBezTo>
                <a:cubicBezTo>
                  <a:pt x="506814" y="447357"/>
                  <a:pt x="645139" y="498898"/>
                  <a:pt x="738166" y="403966"/>
                </a:cubicBezTo>
                <a:cubicBezTo>
                  <a:pt x="831193" y="309034"/>
                  <a:pt x="825904" y="179706"/>
                  <a:pt x="632759" y="38842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40963223">
                  <a:custGeom>
                    <a:avLst/>
                    <a:gdLst>
                      <a:gd name="csX0" fmla="*/ 457200 w 708935"/>
                      <a:gd name="csY0" fmla="*/ 152400 h 662338"/>
                      <a:gd name="csX1" fmla="*/ 457200 w 708935"/>
                      <a:gd name="csY1" fmla="*/ 152400 h 662338"/>
                      <a:gd name="csX2" fmla="*/ 415290 w 708935"/>
                      <a:gd name="csY2" fmla="*/ 211455 h 662338"/>
                      <a:gd name="csX3" fmla="*/ 400050 w 708935"/>
                      <a:gd name="csY3" fmla="*/ 236220 h 662338"/>
                      <a:gd name="csX4" fmla="*/ 388620 w 708935"/>
                      <a:gd name="csY4" fmla="*/ 243840 h 662338"/>
                      <a:gd name="csX5" fmla="*/ 312420 w 708935"/>
                      <a:gd name="csY5" fmla="*/ 215265 h 662338"/>
                      <a:gd name="csX6" fmla="*/ 226695 w 708935"/>
                      <a:gd name="csY6" fmla="*/ 194310 h 662338"/>
                      <a:gd name="csX7" fmla="*/ 133350 w 708935"/>
                      <a:gd name="csY7" fmla="*/ 196215 h 662338"/>
                      <a:gd name="csX8" fmla="*/ 40005 w 708935"/>
                      <a:gd name="csY8" fmla="*/ 222885 h 662338"/>
                      <a:gd name="csX9" fmla="*/ 19050 w 708935"/>
                      <a:gd name="csY9" fmla="*/ 241935 h 662338"/>
                      <a:gd name="csX10" fmla="*/ 0 w 708935"/>
                      <a:gd name="csY10" fmla="*/ 295275 h 662338"/>
                      <a:gd name="csX11" fmla="*/ 9525 w 708935"/>
                      <a:gd name="csY11" fmla="*/ 381000 h 662338"/>
                      <a:gd name="csX12" fmla="*/ 22860 w 708935"/>
                      <a:gd name="csY12" fmla="*/ 421005 h 662338"/>
                      <a:gd name="csX13" fmla="*/ 81915 w 708935"/>
                      <a:gd name="csY13" fmla="*/ 533400 h 662338"/>
                      <a:gd name="csX14" fmla="*/ 182880 w 708935"/>
                      <a:gd name="csY14" fmla="*/ 628650 h 662338"/>
                      <a:gd name="csX15" fmla="*/ 354330 w 708935"/>
                      <a:gd name="csY15" fmla="*/ 661035 h 662338"/>
                      <a:gd name="csX16" fmla="*/ 508635 w 708935"/>
                      <a:gd name="csY16" fmla="*/ 653415 h 662338"/>
                      <a:gd name="csX17" fmla="*/ 546735 w 708935"/>
                      <a:gd name="csY17" fmla="*/ 598170 h 662338"/>
                      <a:gd name="csX18" fmla="*/ 603885 w 708935"/>
                      <a:gd name="csY18" fmla="*/ 483870 h 662338"/>
                      <a:gd name="csX19" fmla="*/ 687705 w 708935"/>
                      <a:gd name="csY19" fmla="*/ 295275 h 662338"/>
                      <a:gd name="csX20" fmla="*/ 704850 w 708935"/>
                      <a:gd name="csY20" fmla="*/ 211455 h 662338"/>
                      <a:gd name="csX21" fmla="*/ 706755 w 708935"/>
                      <a:gd name="csY21" fmla="*/ 156210 h 662338"/>
                      <a:gd name="csX22" fmla="*/ 708660 w 708935"/>
                      <a:gd name="csY22" fmla="*/ 106680 h 662338"/>
                      <a:gd name="csX23" fmla="*/ 685800 w 708935"/>
                      <a:gd name="csY23" fmla="*/ 47625 h 662338"/>
                      <a:gd name="csX24" fmla="*/ 676275 w 708935"/>
                      <a:gd name="csY24" fmla="*/ 30480 h 662338"/>
                      <a:gd name="csX25" fmla="*/ 645795 w 708935"/>
                      <a:gd name="csY25" fmla="*/ 5715 h 662338"/>
                      <a:gd name="csX26" fmla="*/ 622935 w 708935"/>
                      <a:gd name="csY26" fmla="*/ 0 h 662338"/>
                      <a:gd name="csX27" fmla="*/ 554355 w 708935"/>
                      <a:gd name="csY27" fmla="*/ 11430 h 662338"/>
                      <a:gd name="csX28" fmla="*/ 535305 w 708935"/>
                      <a:gd name="csY28" fmla="*/ 20955 h 662338"/>
                      <a:gd name="csX29" fmla="*/ 478155 w 708935"/>
                      <a:gd name="csY29" fmla="*/ 74295 h 662338"/>
                      <a:gd name="csX30" fmla="*/ 466725 w 708935"/>
                      <a:gd name="csY30" fmla="*/ 104775 h 662338"/>
                      <a:gd name="csX31" fmla="*/ 455295 w 708935"/>
                      <a:gd name="csY31" fmla="*/ 146685 h 662338"/>
                      <a:gd name="csX32" fmla="*/ 457200 w 708935"/>
                      <a:gd name="csY32" fmla="*/ 152400 h 66233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</a:cxnLst>
                    <a:rect l="l" t="t" r="r" b="b"/>
                    <a:pathLst>
                      <a:path w="708935" h="662338" fill="none" extrusionOk="0">
                        <a:moveTo>
                          <a:pt x="457200" y="152400"/>
                        </a:moveTo>
                        <a:lnTo>
                          <a:pt x="457200" y="152400"/>
                        </a:lnTo>
                        <a:cubicBezTo>
                          <a:pt x="443705" y="175532"/>
                          <a:pt x="428618" y="193968"/>
                          <a:pt x="415290" y="211455"/>
                        </a:cubicBezTo>
                        <a:cubicBezTo>
                          <a:pt x="413360" y="214654"/>
                          <a:pt x="403748" y="231816"/>
                          <a:pt x="400050" y="236220"/>
                        </a:cubicBezTo>
                        <a:cubicBezTo>
                          <a:pt x="396884" y="240312"/>
                          <a:pt x="391736" y="241322"/>
                          <a:pt x="388620" y="243840"/>
                        </a:cubicBezTo>
                        <a:cubicBezTo>
                          <a:pt x="333040" y="238694"/>
                          <a:pt x="385175" y="244342"/>
                          <a:pt x="312420" y="215265"/>
                        </a:cubicBezTo>
                        <a:cubicBezTo>
                          <a:pt x="272475" y="197285"/>
                          <a:pt x="269889" y="199401"/>
                          <a:pt x="226695" y="194310"/>
                        </a:cubicBezTo>
                        <a:cubicBezTo>
                          <a:pt x="184435" y="190549"/>
                          <a:pt x="165815" y="198005"/>
                          <a:pt x="133350" y="196215"/>
                        </a:cubicBezTo>
                        <a:cubicBezTo>
                          <a:pt x="93440" y="201534"/>
                          <a:pt x="71505" y="209073"/>
                          <a:pt x="40005" y="222885"/>
                        </a:cubicBezTo>
                        <a:cubicBezTo>
                          <a:pt x="32856" y="228388"/>
                          <a:pt x="23673" y="235358"/>
                          <a:pt x="19050" y="241935"/>
                        </a:cubicBezTo>
                        <a:cubicBezTo>
                          <a:pt x="3294" y="261758"/>
                          <a:pt x="4669" y="271297"/>
                          <a:pt x="0" y="295275"/>
                        </a:cubicBezTo>
                        <a:cubicBezTo>
                          <a:pt x="5818" y="324417"/>
                          <a:pt x="6424" y="349440"/>
                          <a:pt x="9525" y="381000"/>
                        </a:cubicBezTo>
                        <a:cubicBezTo>
                          <a:pt x="12161" y="394208"/>
                          <a:pt x="18090" y="407892"/>
                          <a:pt x="22860" y="421005"/>
                        </a:cubicBezTo>
                        <a:cubicBezTo>
                          <a:pt x="40891" y="454612"/>
                          <a:pt x="59702" y="496577"/>
                          <a:pt x="81915" y="533400"/>
                        </a:cubicBezTo>
                        <a:cubicBezTo>
                          <a:pt x="109356" y="577996"/>
                          <a:pt x="136121" y="612550"/>
                          <a:pt x="182880" y="628650"/>
                        </a:cubicBezTo>
                        <a:cubicBezTo>
                          <a:pt x="211976" y="638387"/>
                          <a:pt x="334983" y="658735"/>
                          <a:pt x="354330" y="661035"/>
                        </a:cubicBezTo>
                        <a:cubicBezTo>
                          <a:pt x="404411" y="653757"/>
                          <a:pt x="457292" y="663228"/>
                          <a:pt x="508635" y="653415"/>
                        </a:cubicBezTo>
                        <a:cubicBezTo>
                          <a:pt x="530143" y="649283"/>
                          <a:pt x="534998" y="617373"/>
                          <a:pt x="546735" y="598170"/>
                        </a:cubicBezTo>
                        <a:cubicBezTo>
                          <a:pt x="562823" y="560947"/>
                          <a:pt x="589883" y="519460"/>
                          <a:pt x="603885" y="483870"/>
                        </a:cubicBezTo>
                        <a:cubicBezTo>
                          <a:pt x="624614" y="428046"/>
                          <a:pt x="667033" y="360168"/>
                          <a:pt x="687705" y="295275"/>
                        </a:cubicBezTo>
                        <a:cubicBezTo>
                          <a:pt x="700371" y="239713"/>
                          <a:pt x="692379" y="266669"/>
                          <a:pt x="704850" y="211455"/>
                        </a:cubicBezTo>
                        <a:cubicBezTo>
                          <a:pt x="703883" y="194764"/>
                          <a:pt x="707771" y="173966"/>
                          <a:pt x="706755" y="156210"/>
                        </a:cubicBezTo>
                        <a:cubicBezTo>
                          <a:pt x="707888" y="139693"/>
                          <a:pt x="710719" y="122933"/>
                          <a:pt x="708660" y="106680"/>
                        </a:cubicBezTo>
                        <a:cubicBezTo>
                          <a:pt x="705971" y="65106"/>
                          <a:pt x="704285" y="76205"/>
                          <a:pt x="685800" y="47625"/>
                        </a:cubicBezTo>
                        <a:cubicBezTo>
                          <a:pt x="682254" y="42340"/>
                          <a:pt x="680691" y="34945"/>
                          <a:pt x="676275" y="30480"/>
                        </a:cubicBezTo>
                        <a:cubicBezTo>
                          <a:pt x="672007" y="22544"/>
                          <a:pt x="653290" y="9000"/>
                          <a:pt x="645795" y="5715"/>
                        </a:cubicBezTo>
                        <a:cubicBezTo>
                          <a:pt x="638919" y="2902"/>
                          <a:pt x="631264" y="2020"/>
                          <a:pt x="622935" y="0"/>
                        </a:cubicBezTo>
                        <a:cubicBezTo>
                          <a:pt x="602104" y="6801"/>
                          <a:pt x="577560" y="4649"/>
                          <a:pt x="554355" y="11430"/>
                        </a:cubicBezTo>
                        <a:cubicBezTo>
                          <a:pt x="547408" y="12784"/>
                          <a:pt x="540564" y="15902"/>
                          <a:pt x="535305" y="20955"/>
                        </a:cubicBezTo>
                        <a:cubicBezTo>
                          <a:pt x="494432" y="50648"/>
                          <a:pt x="499763" y="46089"/>
                          <a:pt x="478155" y="74295"/>
                        </a:cubicBezTo>
                        <a:cubicBezTo>
                          <a:pt x="475710" y="84417"/>
                          <a:pt x="469257" y="95812"/>
                          <a:pt x="466725" y="104775"/>
                        </a:cubicBezTo>
                        <a:cubicBezTo>
                          <a:pt x="460454" y="131813"/>
                          <a:pt x="462544" y="116573"/>
                          <a:pt x="455295" y="146685"/>
                        </a:cubicBezTo>
                        <a:cubicBezTo>
                          <a:pt x="459280" y="172710"/>
                          <a:pt x="456877" y="151380"/>
                          <a:pt x="457200" y="152400"/>
                        </a:cubicBezTo>
                        <a:close/>
                      </a:path>
                      <a:path w="708935" h="662338" stroke="0" extrusionOk="0">
                        <a:moveTo>
                          <a:pt x="457200" y="152400"/>
                        </a:moveTo>
                        <a:lnTo>
                          <a:pt x="457200" y="152400"/>
                        </a:lnTo>
                        <a:cubicBezTo>
                          <a:pt x="443609" y="172635"/>
                          <a:pt x="427901" y="187030"/>
                          <a:pt x="415290" y="211455"/>
                        </a:cubicBezTo>
                        <a:cubicBezTo>
                          <a:pt x="413377" y="214362"/>
                          <a:pt x="402604" y="232726"/>
                          <a:pt x="400050" y="236220"/>
                        </a:cubicBezTo>
                        <a:cubicBezTo>
                          <a:pt x="397126" y="240001"/>
                          <a:pt x="392807" y="241613"/>
                          <a:pt x="388620" y="243840"/>
                        </a:cubicBezTo>
                        <a:cubicBezTo>
                          <a:pt x="324880" y="240831"/>
                          <a:pt x="384346" y="245908"/>
                          <a:pt x="312420" y="215265"/>
                        </a:cubicBezTo>
                        <a:cubicBezTo>
                          <a:pt x="272440" y="197262"/>
                          <a:pt x="269348" y="199754"/>
                          <a:pt x="226695" y="194310"/>
                        </a:cubicBezTo>
                        <a:cubicBezTo>
                          <a:pt x="216308" y="188725"/>
                          <a:pt x="143683" y="190901"/>
                          <a:pt x="133350" y="196215"/>
                        </a:cubicBezTo>
                        <a:cubicBezTo>
                          <a:pt x="92964" y="201638"/>
                          <a:pt x="76674" y="206558"/>
                          <a:pt x="40005" y="222885"/>
                        </a:cubicBezTo>
                        <a:cubicBezTo>
                          <a:pt x="34411" y="230258"/>
                          <a:pt x="25379" y="232875"/>
                          <a:pt x="19050" y="241935"/>
                        </a:cubicBezTo>
                        <a:cubicBezTo>
                          <a:pt x="2553" y="258177"/>
                          <a:pt x="3996" y="272141"/>
                          <a:pt x="0" y="295275"/>
                        </a:cubicBezTo>
                        <a:cubicBezTo>
                          <a:pt x="1740" y="322078"/>
                          <a:pt x="3662" y="352692"/>
                          <a:pt x="9525" y="381000"/>
                        </a:cubicBezTo>
                        <a:cubicBezTo>
                          <a:pt x="11789" y="394723"/>
                          <a:pt x="17078" y="408318"/>
                          <a:pt x="22860" y="421005"/>
                        </a:cubicBezTo>
                        <a:cubicBezTo>
                          <a:pt x="38357" y="451882"/>
                          <a:pt x="62738" y="497092"/>
                          <a:pt x="81915" y="533400"/>
                        </a:cubicBezTo>
                        <a:cubicBezTo>
                          <a:pt x="116217" y="572324"/>
                          <a:pt x="134854" y="609192"/>
                          <a:pt x="182880" y="628650"/>
                        </a:cubicBezTo>
                        <a:cubicBezTo>
                          <a:pt x="209046" y="640079"/>
                          <a:pt x="331941" y="657761"/>
                          <a:pt x="354330" y="661035"/>
                        </a:cubicBezTo>
                        <a:cubicBezTo>
                          <a:pt x="408834" y="654427"/>
                          <a:pt x="461617" y="663115"/>
                          <a:pt x="508635" y="653415"/>
                        </a:cubicBezTo>
                        <a:cubicBezTo>
                          <a:pt x="530123" y="646637"/>
                          <a:pt x="537651" y="616052"/>
                          <a:pt x="546735" y="598170"/>
                        </a:cubicBezTo>
                        <a:cubicBezTo>
                          <a:pt x="562505" y="559038"/>
                          <a:pt x="583799" y="525481"/>
                          <a:pt x="603885" y="483870"/>
                        </a:cubicBezTo>
                        <a:cubicBezTo>
                          <a:pt x="636053" y="428625"/>
                          <a:pt x="672347" y="365523"/>
                          <a:pt x="687705" y="295275"/>
                        </a:cubicBezTo>
                        <a:cubicBezTo>
                          <a:pt x="702904" y="235751"/>
                          <a:pt x="697761" y="266217"/>
                          <a:pt x="704850" y="211455"/>
                        </a:cubicBezTo>
                        <a:cubicBezTo>
                          <a:pt x="702755" y="194703"/>
                          <a:pt x="702911" y="175156"/>
                          <a:pt x="706755" y="156210"/>
                        </a:cubicBezTo>
                        <a:cubicBezTo>
                          <a:pt x="705656" y="138430"/>
                          <a:pt x="710749" y="121800"/>
                          <a:pt x="708660" y="106680"/>
                        </a:cubicBezTo>
                        <a:cubicBezTo>
                          <a:pt x="707794" y="65782"/>
                          <a:pt x="705833" y="74871"/>
                          <a:pt x="685800" y="47625"/>
                        </a:cubicBezTo>
                        <a:cubicBezTo>
                          <a:pt x="682843" y="43016"/>
                          <a:pt x="680047" y="36108"/>
                          <a:pt x="676275" y="30480"/>
                        </a:cubicBezTo>
                        <a:cubicBezTo>
                          <a:pt x="671114" y="23593"/>
                          <a:pt x="652905" y="7961"/>
                          <a:pt x="645795" y="5715"/>
                        </a:cubicBezTo>
                        <a:cubicBezTo>
                          <a:pt x="638532" y="2774"/>
                          <a:pt x="630794" y="1913"/>
                          <a:pt x="622935" y="0"/>
                        </a:cubicBezTo>
                        <a:cubicBezTo>
                          <a:pt x="600332" y="4119"/>
                          <a:pt x="580135" y="2734"/>
                          <a:pt x="554355" y="11430"/>
                        </a:cubicBezTo>
                        <a:cubicBezTo>
                          <a:pt x="547364" y="13026"/>
                          <a:pt x="541638" y="17050"/>
                          <a:pt x="535305" y="20955"/>
                        </a:cubicBezTo>
                        <a:cubicBezTo>
                          <a:pt x="494471" y="49908"/>
                          <a:pt x="499643" y="46374"/>
                          <a:pt x="478155" y="74295"/>
                        </a:cubicBezTo>
                        <a:cubicBezTo>
                          <a:pt x="474609" y="83865"/>
                          <a:pt x="471713" y="94697"/>
                          <a:pt x="466725" y="104775"/>
                        </a:cubicBezTo>
                        <a:cubicBezTo>
                          <a:pt x="458777" y="131743"/>
                          <a:pt x="464903" y="116914"/>
                          <a:pt x="455295" y="146685"/>
                        </a:cubicBezTo>
                        <a:cubicBezTo>
                          <a:pt x="459318" y="172665"/>
                          <a:pt x="456799" y="151558"/>
                          <a:pt x="457200" y="1524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4FB1ECD-02D0-ECB0-96DB-AC42F0DBE9E7}"/>
              </a:ext>
            </a:extLst>
          </p:cNvPr>
          <p:cNvSpPr/>
          <p:nvPr/>
        </p:nvSpPr>
        <p:spPr>
          <a:xfrm>
            <a:off x="3258820" y="4298315"/>
            <a:ext cx="45719" cy="45719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1DD3788-59C6-FB6C-FB25-15629D077E50}"/>
              </a:ext>
            </a:extLst>
          </p:cNvPr>
          <p:cNvSpPr/>
          <p:nvPr/>
        </p:nvSpPr>
        <p:spPr>
          <a:xfrm>
            <a:off x="3134995" y="4534535"/>
            <a:ext cx="45719" cy="45719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E284E5F-C906-0AB4-1717-CFF4A96DA52F}"/>
              </a:ext>
            </a:extLst>
          </p:cNvPr>
          <p:cNvCxnSpPr>
            <a:cxnSpLocks/>
          </p:cNvCxnSpPr>
          <p:nvPr/>
        </p:nvCxnSpPr>
        <p:spPr>
          <a:xfrm flipH="1">
            <a:off x="1689100" y="4711700"/>
            <a:ext cx="1483360" cy="3276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21C04336-9371-F472-7D6A-34FF0978E2CB}"/>
              </a:ext>
            </a:extLst>
          </p:cNvPr>
          <p:cNvSpPr>
            <a:spLocks noChangeAspect="1"/>
          </p:cNvSpPr>
          <p:nvPr/>
        </p:nvSpPr>
        <p:spPr>
          <a:xfrm>
            <a:off x="2574929" y="4815056"/>
            <a:ext cx="45719" cy="4571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3957D6B-E53D-C8D2-DFCC-96BF1CE2CA5F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3152145" y="4685517"/>
            <a:ext cx="45719" cy="4571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8A5EF1B-32F0-AD60-7034-C2CBD197CE7B}"/>
              </a:ext>
            </a:extLst>
          </p:cNvPr>
          <p:cNvSpPr>
            <a:spLocks noChangeAspect="1"/>
          </p:cNvSpPr>
          <p:nvPr/>
        </p:nvSpPr>
        <p:spPr>
          <a:xfrm flipH="1">
            <a:off x="1666245" y="5016986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3309E21-EF48-FC9E-DFD7-7B9941D9D1B3}"/>
                  </a:ext>
                </a:extLst>
              </p:cNvPr>
              <p:cNvSpPr txBox="1"/>
              <p:nvPr/>
            </p:nvSpPr>
            <p:spPr>
              <a:xfrm>
                <a:off x="3186430" y="4425950"/>
                <a:ext cx="2705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63309E21-EF48-FC9E-DFD7-7B9941D9D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6430" y="4425950"/>
                <a:ext cx="27051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Isosceles Triangle 84">
            <a:extLst>
              <a:ext uri="{FF2B5EF4-FFF2-40B4-BE49-F238E27FC236}">
                <a16:creationId xmlns:a16="http://schemas.microsoft.com/office/drawing/2014/main" id="{E5145265-658B-19A7-D3FB-FE715548C928}"/>
              </a:ext>
            </a:extLst>
          </p:cNvPr>
          <p:cNvSpPr/>
          <p:nvPr/>
        </p:nvSpPr>
        <p:spPr>
          <a:xfrm>
            <a:off x="6694170" y="4392930"/>
            <a:ext cx="1607820" cy="138684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2474027-A62A-C602-D491-66CAD28E2153}"/>
                  </a:ext>
                </a:extLst>
              </p:cNvPr>
              <p:cNvSpPr txBox="1"/>
              <p:nvPr/>
            </p:nvSpPr>
            <p:spPr>
              <a:xfrm>
                <a:off x="1395730" y="4704080"/>
                <a:ext cx="2705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42474027-A62A-C602-D491-66CAD28E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730" y="4704080"/>
                <a:ext cx="270510" cy="369332"/>
              </a:xfrm>
              <a:prstGeom prst="rect">
                <a:avLst/>
              </a:prstGeom>
              <a:blipFill>
                <a:blip r:embed="rId5"/>
                <a:stretch>
                  <a:fillRect r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E6B6610-D439-379B-E79E-56A04FE06248}"/>
                  </a:ext>
                </a:extLst>
              </p:cNvPr>
              <p:cNvSpPr txBox="1"/>
              <p:nvPr/>
            </p:nvSpPr>
            <p:spPr>
              <a:xfrm>
                <a:off x="2081530" y="4883150"/>
                <a:ext cx="2857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E6B6610-D439-379B-E79E-56A04FE06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530" y="4883150"/>
                <a:ext cx="285750" cy="369332"/>
              </a:xfrm>
              <a:prstGeom prst="rect">
                <a:avLst/>
              </a:prstGeom>
              <a:blipFill>
                <a:blip r:embed="rId6"/>
                <a:stretch>
                  <a:fillRect r="-6383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916028C-3048-DC17-3E2E-00AEFF9FEC36}"/>
                  </a:ext>
                </a:extLst>
              </p:cNvPr>
              <p:cNvSpPr txBox="1"/>
              <p:nvPr/>
            </p:nvSpPr>
            <p:spPr>
              <a:xfrm>
                <a:off x="3373348" y="4921734"/>
                <a:ext cx="2971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64310F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US" dirty="0">
                  <a:solidFill>
                    <a:srgbClr val="64310F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916028C-3048-DC17-3E2E-00AEFF9FE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348" y="4921734"/>
                <a:ext cx="297180" cy="369332"/>
              </a:xfrm>
              <a:prstGeom prst="rect">
                <a:avLst/>
              </a:prstGeom>
              <a:blipFill>
                <a:blip r:embed="rId7"/>
                <a:stretch>
                  <a:fillRect r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672A7CA-2CC4-9341-001F-96BD2A7A08F9}"/>
                  </a:ext>
                </a:extLst>
              </p:cNvPr>
              <p:cNvSpPr txBox="1"/>
              <p:nvPr/>
            </p:nvSpPr>
            <p:spPr>
              <a:xfrm>
                <a:off x="3639820" y="3740150"/>
                <a:ext cx="9220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hull</m:t>
                      </m:r>
                      <m:r>
                        <a:rPr lang="en-US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b="0" i="1" smtClean="0">
                          <a:solidFill>
                            <a:srgbClr val="F6BE98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F6BE98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672A7CA-2CC4-9341-001F-96BD2A7A0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820" y="3740150"/>
                <a:ext cx="922020" cy="369332"/>
              </a:xfrm>
              <a:prstGeom prst="rect">
                <a:avLst/>
              </a:prstGeom>
              <a:blipFill>
                <a:blip r:embed="rId8"/>
                <a:stretch>
                  <a:fillRect r="-1325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825D0DB-3AEC-8B36-D686-815956891A06}"/>
              </a:ext>
            </a:extLst>
          </p:cNvPr>
          <p:cNvCxnSpPr>
            <a:cxnSpLocks/>
          </p:cNvCxnSpPr>
          <p:nvPr/>
        </p:nvCxnSpPr>
        <p:spPr>
          <a:xfrm flipH="1">
            <a:off x="3483610" y="4102100"/>
            <a:ext cx="320040" cy="560070"/>
          </a:xfrm>
          <a:prstGeom prst="straightConnector1">
            <a:avLst/>
          </a:prstGeom>
          <a:ln>
            <a:solidFill>
              <a:srgbClr val="64310F">
                <a:alpha val="50196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8322925-0827-FAA7-E4E0-C418F8EA0C7C}"/>
                  </a:ext>
                </a:extLst>
              </p:cNvPr>
              <p:cNvSpPr txBox="1"/>
              <p:nvPr/>
            </p:nvSpPr>
            <p:spPr>
              <a:xfrm>
                <a:off x="1990344" y="3846576"/>
                <a:ext cx="1933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ℰ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8322925-0827-FAA7-E4E0-C418F8EA0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344" y="3846576"/>
                <a:ext cx="193386" cy="276999"/>
              </a:xfrm>
              <a:prstGeom prst="rect">
                <a:avLst/>
              </a:prstGeom>
              <a:blipFill>
                <a:blip r:embed="rId9"/>
                <a:stretch>
                  <a:fillRect l="-32258" r="-2580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0407708-67E5-4943-BC0D-CD09D99ACDE8}"/>
              </a:ext>
            </a:extLst>
          </p:cNvPr>
          <p:cNvCxnSpPr>
            <a:cxnSpLocks/>
          </p:cNvCxnSpPr>
          <p:nvPr/>
        </p:nvCxnSpPr>
        <p:spPr>
          <a:xfrm flipV="1">
            <a:off x="6694170" y="4907280"/>
            <a:ext cx="1120140" cy="8858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521F8D9C-9C96-A58B-9940-10B268BCFFC5}"/>
              </a:ext>
            </a:extLst>
          </p:cNvPr>
          <p:cNvSpPr/>
          <p:nvPr/>
        </p:nvSpPr>
        <p:spPr>
          <a:xfrm>
            <a:off x="7435215" y="516826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7A2CBC1-D260-1147-EF3A-B7462EDF7047}"/>
              </a:ext>
            </a:extLst>
          </p:cNvPr>
          <p:cNvSpPr/>
          <p:nvPr/>
        </p:nvSpPr>
        <p:spPr>
          <a:xfrm>
            <a:off x="7789547" y="489394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7149927-D824-536E-F9DD-BC8846F5FE48}"/>
              </a:ext>
            </a:extLst>
          </p:cNvPr>
          <p:cNvSpPr/>
          <p:nvPr/>
        </p:nvSpPr>
        <p:spPr>
          <a:xfrm>
            <a:off x="6675120" y="5762624"/>
            <a:ext cx="45719" cy="4571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378F561-AF46-DA5C-9BCA-FD930BDF7123}"/>
                  </a:ext>
                </a:extLst>
              </p:cNvPr>
              <p:cNvSpPr txBox="1"/>
              <p:nvPr/>
            </p:nvSpPr>
            <p:spPr>
              <a:xfrm>
                <a:off x="7249477" y="4899779"/>
                <a:ext cx="1257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378F561-AF46-DA5C-9BCA-FD930BDF7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477" y="4899779"/>
                <a:ext cx="125730" cy="369332"/>
              </a:xfrm>
              <a:prstGeom prst="rect">
                <a:avLst/>
              </a:prstGeom>
              <a:blipFill>
                <a:blip r:embed="rId10"/>
                <a:stretch>
                  <a:fillRect r="-90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17A2D0D-98E2-E554-8BBD-30DD8C3B1B4A}"/>
                  </a:ext>
                </a:extLst>
              </p:cNvPr>
              <p:cNvSpPr txBox="1"/>
              <p:nvPr/>
            </p:nvSpPr>
            <p:spPr>
              <a:xfrm>
                <a:off x="7498079" y="4068705"/>
                <a:ext cx="1257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17A2D0D-98E2-E554-8BBD-30DD8C3B1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079" y="4068705"/>
                <a:ext cx="125730" cy="369332"/>
              </a:xfrm>
              <a:prstGeom prst="rect">
                <a:avLst/>
              </a:prstGeom>
              <a:blipFill>
                <a:blip r:embed="rId11"/>
                <a:stretch>
                  <a:fillRect r="-8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DEB233E-3132-A697-6C09-E2D9A82AEF54}"/>
                  </a:ext>
                </a:extLst>
              </p:cNvPr>
              <p:cNvSpPr txBox="1"/>
              <p:nvPr/>
            </p:nvSpPr>
            <p:spPr>
              <a:xfrm>
                <a:off x="8343899" y="5610085"/>
                <a:ext cx="1257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DEB233E-3132-A697-6C09-E2D9A82AE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899" y="5610085"/>
                <a:ext cx="125730" cy="369332"/>
              </a:xfrm>
              <a:prstGeom prst="rect">
                <a:avLst/>
              </a:prstGeom>
              <a:blipFill>
                <a:blip r:embed="rId12"/>
                <a:stretch>
                  <a:fillRect l="-20000" r="-1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F2967A5-9466-534C-B16D-E82F9FBAF17B}"/>
                  </a:ext>
                </a:extLst>
              </p:cNvPr>
              <p:cNvSpPr txBox="1"/>
              <p:nvPr/>
            </p:nvSpPr>
            <p:spPr>
              <a:xfrm>
                <a:off x="6456044" y="5675727"/>
                <a:ext cx="1257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F2967A5-9466-534C-B16D-E82F9FBAF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4" y="5675727"/>
                <a:ext cx="125730" cy="369332"/>
              </a:xfrm>
              <a:prstGeom prst="rect">
                <a:avLst/>
              </a:prstGeom>
              <a:blipFill>
                <a:blip r:embed="rId13"/>
                <a:stretch>
                  <a:fillRect r="-76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7E0454D-9D63-93EB-A4F2-8A9DAE5E68B0}"/>
                  </a:ext>
                </a:extLst>
              </p:cNvPr>
              <p:cNvSpPr txBox="1"/>
              <p:nvPr/>
            </p:nvSpPr>
            <p:spPr>
              <a:xfrm>
                <a:off x="7576095" y="4989015"/>
                <a:ext cx="12573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1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lang="en-US" sz="1100" b="0" dirty="0">
                  <a:solidFill>
                    <a:srgbClr val="7030A0"/>
                  </a:solidFill>
                </a:endParaRPr>
              </a:p>
              <a:p>
                <a:endParaRPr lang="en-US" sz="11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7E0454D-9D63-93EB-A4F2-8A9DAE5E6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095" y="4989015"/>
                <a:ext cx="125730" cy="430887"/>
              </a:xfrm>
              <a:prstGeom prst="rect">
                <a:avLst/>
              </a:prstGeom>
              <a:blipFill>
                <a:blip r:embed="rId14"/>
                <a:stretch>
                  <a:fillRect r="-8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4550CEDF-8F39-83F9-C84D-777599025338}"/>
                  </a:ext>
                </a:extLst>
              </p:cNvPr>
              <p:cNvSpPr txBox="1"/>
              <p:nvPr/>
            </p:nvSpPr>
            <p:spPr>
              <a:xfrm>
                <a:off x="6456044" y="5675727"/>
                <a:ext cx="1257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4550CEDF-8F39-83F9-C84D-777599025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4" y="5675727"/>
                <a:ext cx="125730" cy="369332"/>
              </a:xfrm>
              <a:prstGeom prst="rect">
                <a:avLst/>
              </a:prstGeom>
              <a:blipFill>
                <a:blip r:embed="rId15"/>
                <a:stretch>
                  <a:fillRect r="-76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416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92" grpId="0" animBg="1"/>
      <p:bldP spid="36" grpId="0"/>
      <p:bldP spid="50" grpId="0" animBg="1"/>
      <p:bldP spid="39" grpId="0" animBg="1"/>
      <p:bldP spid="40" grpId="0" animBg="1"/>
      <p:bldP spid="41" grpId="0" animBg="1"/>
      <p:bldP spid="54" grpId="0" animBg="1"/>
      <p:bldP spid="55" grpId="0" animBg="1"/>
      <p:bldP spid="56" grpId="0" animBg="1"/>
      <p:bldP spid="57" grpId="0"/>
      <p:bldP spid="85" grpId="0" animBg="1"/>
      <p:bldP spid="59" grpId="0"/>
      <p:bldP spid="60" grpId="0"/>
      <p:bldP spid="61" grpId="0"/>
      <p:bldP spid="62" grpId="0"/>
      <p:bldP spid="68" grpId="0"/>
      <p:bldP spid="73" grpId="0" animBg="1"/>
      <p:bldP spid="74" grpId="0" animBg="1"/>
      <p:bldP spid="76" grpId="0" animBg="1"/>
      <p:bldP spid="78" grpId="0"/>
      <p:bldP spid="79" grpId="0"/>
      <p:bldP spid="80" grpId="0"/>
      <p:bldP spid="81" grpId="0"/>
      <p:bldP spid="83" grpId="0"/>
      <p:bldP spid="9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A26B4-86CC-3F9C-9456-3F3B47B32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fraction capacity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C65B1D-3E83-4256-5660-ED04B97A76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ℰ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is</a:t>
                </a:r>
              </a:p>
              <a:p>
                <a:pPr lvl="1"/>
                <a:r>
                  <a:rPr lang="en-US" b="1" dirty="0"/>
                  <a:t>increasing</a:t>
                </a:r>
                <a:r>
                  <a:rPr lang="en-US" dirty="0"/>
                  <a:t>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 err="1"/>
                  <a:t>subadditive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b="1" dirty="0"/>
                  <a:t>additive</a:t>
                </a:r>
                <a:r>
                  <a:rPr lang="en-US" dirty="0"/>
                  <a:t> for orthogonal/mutually exclusive elements: </a:t>
                </a:r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hull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continuous from below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</a:t>
                </a:r>
                <a:r>
                  <a:rPr lang="en-US" dirty="0" err="1"/>
                  <a:t>subadditive</a:t>
                </a:r>
                <a:r>
                  <a:rPr lang="en-US" dirty="0"/>
                  <a:t>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C65B1D-3E83-4256-5660-ED04B97A76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1BB61F-D16B-DAB3-2C73-F33A24208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263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E6240-B9E1-E12A-F8EC-2C81CC7BB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4E045-68CE-8496-420A-328900B4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to Choquet theory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EEE9A5-98A4-5248-3340-735DB32BFE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Choquet theory:</a:t>
                </a:r>
              </a:p>
              <a:p>
                <a:pPr lvl="1"/>
                <a:r>
                  <a:rPr lang="en-US" dirty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is a compact convex subset of a LCTVS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be the set of extreme points. Then every probability measure represents an element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. That is, there exists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𝐹𝑑𝑝</m:t>
                        </m:r>
                      </m:e>
                    </m:nary>
                  </m:oMath>
                </a14:m>
                <a:r>
                  <a:rPr lang="en-US" dirty="0"/>
                  <a:t> for all continuous linear functionals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First theorem.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there exists a probability measure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that represents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Second theorem. The probability measure is unique if and only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is a simplex</a:t>
                </a:r>
              </a:p>
              <a:p>
                <a:r>
                  <a:rPr lang="en-US" dirty="0"/>
                  <a:t>Connection between fraction capacity and Choquet theory: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</m:oMath>
                </a14:m>
                <a:r>
                  <a:rPr lang="en-US" dirty="0"/>
                  <a:t> is the set of all (additive) probability measures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that represent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dirty="0"/>
                  <a:t>,</a:t>
                </a:r>
                <a:br>
                  <a:rPr lang="en-US" dirty="0"/>
                </a:br>
                <a:r>
                  <a:rPr lang="en-US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sup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</m:t>
                    </m:r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)|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m:rPr>
                        <m:lit/>
                      </m:rP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b="0" dirty="0"/>
                  <a:t>For a simplex </a:t>
                </a:r>
                <a:r>
                  <a:rPr lang="en-US" dirty="0"/>
                  <a:t>there is only one and additivity is recovered</a:t>
                </a:r>
                <a:endParaRPr lang="en-US" b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EEE9A5-98A4-5248-3340-735DB32BFE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97443-73BE-6FDC-33E8-5C59C97E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41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59970-5976-FBE9-7D05-C1BFD69E0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28803-6260-6ECA-CFE7-8E11D426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Generalization of Choquet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98A5B7-BC1D-F8F6-01FD-4E58EC860B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 need to generalize Choquet theory since</a:t>
                </a:r>
              </a:p>
              <a:p>
                <a:pPr lvl="1"/>
                <a:r>
                  <a:rPr lang="en-US" dirty="0"/>
                  <a:t>Ensemble spaces are not, in general, compact.</a:t>
                </a:r>
              </a:p>
              <a:p>
                <a:pPr lvl="2"/>
                <a:r>
                  <a:rPr lang="en-US" dirty="0"/>
                  <a:t>E.g. classical mechanics (probability measure of phase space)</a:t>
                </a:r>
              </a:p>
              <a:p>
                <a:pPr lvl="1"/>
                <a:r>
                  <a:rPr lang="en-US" dirty="0"/>
                  <a:t>Extreme points may not exist in the ensemble space</a:t>
                </a:r>
              </a:p>
              <a:p>
                <a:pPr lvl="2"/>
                <a:r>
                  <a:rPr lang="en-US" dirty="0"/>
                  <a:t>E.g. Dirac measure would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−∞</m:t>
                    </m:r>
                  </m:oMath>
                </a14:m>
                <a:r>
                  <a:rPr lang="en-US" dirty="0"/>
                  <a:t> entropy</a:t>
                </a:r>
              </a:p>
              <a:p>
                <a:r>
                  <a:rPr lang="en-US" dirty="0"/>
                  <a:t>How do we get the “extreme points” and their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-algebra?</a:t>
                </a:r>
              </a:p>
              <a:p>
                <a:pPr lvl="1"/>
                <a:r>
                  <a:rPr lang="en-US" dirty="0"/>
                  <a:t>Use the limit values of linear functionals?</a:t>
                </a:r>
              </a:p>
              <a:p>
                <a:pPr lvl="1"/>
                <a:r>
                  <a:rPr lang="en-US" dirty="0"/>
                  <a:t>Or should we simply use lattices?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98A5B7-BC1D-F8F6-01FD-4E58EC860B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11762-65CD-A619-2073-0C194F67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614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CF988-FFC5-0400-572E-AD8DADAAC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A303F-396E-4AAC-8930-09E90095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Generalization of Choquet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C5C7-A096-1926-ADCD-1C739E244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can we reformulate the idea of a simplex in a more general case?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3B3E22-24EB-5BDF-2B5A-EA45E8470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9DB3E-967E-7903-1B5B-930A54D8D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1" y="1741884"/>
            <a:ext cx="11411351" cy="2494213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5142C0-C32F-C04A-3350-22DC1B407DCF}"/>
              </a:ext>
            </a:extLst>
          </p:cNvPr>
          <p:cNvCxnSpPr/>
          <p:nvPr/>
        </p:nvCxnSpPr>
        <p:spPr>
          <a:xfrm flipH="1">
            <a:off x="4385388" y="2771192"/>
            <a:ext cx="2995126" cy="186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14D4B4-984E-7759-E747-1B52B0A496AB}"/>
                  </a:ext>
                </a:extLst>
              </p:cNvPr>
              <p:cNvSpPr txBox="1"/>
              <p:nvPr/>
            </p:nvSpPr>
            <p:spPr>
              <a:xfrm>
                <a:off x="7258050" y="2444949"/>
                <a:ext cx="4829995" cy="652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acc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must have a common component with 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14D4B4-984E-7759-E747-1B52B0A49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050" y="2444949"/>
                <a:ext cx="4829995" cy="652486"/>
              </a:xfrm>
              <a:prstGeom prst="rect">
                <a:avLst/>
              </a:prstGeom>
              <a:blipFill>
                <a:blip r:embed="rId3"/>
                <a:stretch>
                  <a:fillRect l="-1136" t="-3738" b="-14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45CAE1-DE69-97D2-DCF4-AE9D7D16E267}"/>
                  </a:ext>
                </a:extLst>
              </p:cNvPr>
              <p:cNvSpPr txBox="1"/>
              <p:nvPr/>
            </p:nvSpPr>
            <p:spPr>
              <a:xfrm>
                <a:off x="7159124" y="3367249"/>
                <a:ext cx="48299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nor/>
                      </m:rPr>
                      <a:rPr lang="en-US" dirty="0"/>
                      <m:t>⫪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nor/>
                      </m:rPr>
                      <a:rPr lang="en-US" dirty="0"/>
                      <m:t>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m:rPr>
                        <m:nor/>
                      </m:rPr>
                      <a:rPr lang="en-US" dirty="0"/>
                      <m:t>⫪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45CAE1-DE69-97D2-DCF4-AE9D7D16E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124" y="3367249"/>
                <a:ext cx="4829995" cy="369332"/>
              </a:xfrm>
              <a:prstGeom prst="rect">
                <a:avLst/>
              </a:prstGeom>
              <a:blipFill>
                <a:blip r:embed="rId4"/>
                <a:stretch>
                  <a:fillRect l="-100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184E82-3AD3-268D-F430-DFE93927702E}"/>
              </a:ext>
            </a:extLst>
          </p:cNvPr>
          <p:cNvCxnSpPr>
            <a:cxnSpLocks/>
          </p:cNvCxnSpPr>
          <p:nvPr/>
        </p:nvCxnSpPr>
        <p:spPr>
          <a:xfrm flipH="1" flipV="1">
            <a:off x="5775649" y="3367249"/>
            <a:ext cx="1383475" cy="159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0F644DF-9BF6-5737-42F5-C2B79EB512C9}"/>
              </a:ext>
            </a:extLst>
          </p:cNvPr>
          <p:cNvSpPr txBox="1"/>
          <p:nvPr/>
        </p:nvSpPr>
        <p:spPr>
          <a:xfrm>
            <a:off x="4954555" y="4379723"/>
            <a:ext cx="2762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Preliminary result</a:t>
            </a:r>
          </a:p>
        </p:txBody>
      </p:sp>
    </p:spTree>
    <p:extLst>
      <p:ext uri="{BB962C8B-B14F-4D97-AF65-F5344CB8AC3E}">
        <p14:creationId xmlns:p14="http://schemas.microsoft.com/office/powerpoint/2010/main" val="214473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1B48-2E06-69A2-A09C-1F670150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6785-6EB1-37BC-B884-0889D717D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 theory for all of physics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22376B-657E-CD61-EBBB-C692FD55E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40" y="1705580"/>
            <a:ext cx="8611802" cy="819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95544D-4305-5E9E-77BC-6FCE3F3BDAD0}"/>
              </a:ext>
            </a:extLst>
          </p:cNvPr>
          <p:cNvSpPr txBox="1"/>
          <p:nvPr/>
        </p:nvSpPr>
        <p:spPr>
          <a:xfrm>
            <a:off x="366651" y="1082466"/>
            <a:ext cx="11225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Collection of conditions that MUST be true in all physical theories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00B1FC-C09B-137D-A4DD-E3D22F8950A5}"/>
                  </a:ext>
                </a:extLst>
              </p:cNvPr>
              <p:cNvSpPr txBox="1"/>
              <p:nvPr/>
            </p:nvSpPr>
            <p:spPr>
              <a:xfrm>
                <a:off x="2547633" y="2630807"/>
                <a:ext cx="68634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C00000"/>
                    </a:solidFill>
                  </a:rPr>
                  <a:t>Base theory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3600" dirty="0">
                    <a:solidFill>
                      <a:srgbClr val="C00000"/>
                    </a:solidFill>
                  </a:rPr>
                  <a:t> Theory of everything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00B1FC-C09B-137D-A4DD-E3D22F895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633" y="2630807"/>
                <a:ext cx="6863417" cy="646331"/>
              </a:xfrm>
              <a:prstGeom prst="rect">
                <a:avLst/>
              </a:prstGeom>
              <a:blipFill>
                <a:blip r:embed="rId3"/>
                <a:stretch>
                  <a:fillRect l="-2753" t="-15094" r="-1510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99B11-22CC-DA0D-5646-EB7C5C0EB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A655C-53D5-7510-38DD-68B54409A60B}"/>
              </a:ext>
            </a:extLst>
          </p:cNvPr>
          <p:cNvSpPr txBox="1"/>
          <p:nvPr/>
        </p:nvSpPr>
        <p:spPr>
          <a:xfrm>
            <a:off x="644924" y="4484279"/>
            <a:ext cx="82293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Reverse Physics only works on theories we have,</a:t>
            </a:r>
            <a:br>
              <a:rPr lang="en-US" sz="3200" dirty="0"/>
            </a:br>
            <a:r>
              <a:rPr lang="en-US" sz="3200" dirty="0"/>
              <a:t>which is not enough!</a:t>
            </a:r>
          </a:p>
        </p:txBody>
      </p:sp>
    </p:spTree>
    <p:extLst>
      <p:ext uri="{BB962C8B-B14F-4D97-AF65-F5344CB8AC3E}">
        <p14:creationId xmlns:p14="http://schemas.microsoft.com/office/powerpoint/2010/main" val="1842987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3FFC6-2B7A-5497-B113-A7323817B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to imprecise probability?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A9BF9-B06A-2C6C-1B91-C1F7772C4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case where extreme points are definable, each ensemble can be understood as a collection of precise probabilities</a:t>
            </a:r>
          </a:p>
          <a:p>
            <a:pPr lvl="1"/>
            <a:r>
              <a:rPr lang="en-US" dirty="0"/>
              <a:t>Is this the upper probability in imprecise probability?</a:t>
            </a:r>
          </a:p>
          <a:p>
            <a:r>
              <a:rPr lang="en-US" dirty="0"/>
              <a:t>Can we say that, in the classical case, a state corresponds to a single precise probability, while in quantum mechanics it corresponds to an imprecise probability, where the </a:t>
            </a:r>
            <a:r>
              <a:rPr lang="en-US" dirty="0" err="1"/>
              <a:t>indeterminancy</a:t>
            </a:r>
            <a:r>
              <a:rPr lang="en-US" dirty="0"/>
              <a:t> is exactly the impossibility of recovering the precise preparation procedure?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6E802-DF49-5E25-455F-A4C72D3BC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4165305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A63B8-3853-AB00-5E1E-9C33B7329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45B1B-EA26-C84B-CC53-71DA244DE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to imprecise probability?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A5101-C542-21DE-F85E-2BA2FFB3C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Differently from imprecise probability, the different probability measures represent the same outcome. That is, there is no observable/random variable/process that can tell the difference</a:t>
            </a:r>
          </a:p>
          <a:p>
            <a:pPr lvl="1"/>
            <a:r>
              <a:rPr lang="en-US" dirty="0"/>
              <a:t>The ensemble is exactly the equivalence class of preparation probabilities that always give the same outcome</a:t>
            </a:r>
          </a:p>
          <a:p>
            <a:r>
              <a:rPr lang="en-US" dirty="0"/>
              <a:t>Can we say, in some precise sense, that the quantum indeterminacy is exactly that lost information?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F1BDF-6439-13C4-F0D2-A40A97A0E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7868863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4AB40-B825-D212-2174-8BDEF32D0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395B-AF69-DA16-7CD7-E74336EC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counting measure and</a:t>
            </a:r>
            <a:br>
              <a:rPr lang="en-US" dirty="0"/>
            </a:br>
            <a:r>
              <a:rPr lang="en-US" dirty="0"/>
              <a:t>state capacity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3CB7D-CC00-5415-ADF8-9DEBD4E0E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C38EE-73B2-4806-1D7F-D6E21385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598384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EFE04-DABF-140C-C611-8D1C71F0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39281-D389-827B-5B3B-B9B739912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capacity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E46934-69E8-4145-B236-B8591D8F19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How much is the “spread” of a target ensemble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Must be 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of the entropy with the following properties: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E46934-69E8-4145-B236-B8591D8F19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20956E-D6F4-6782-EBD5-7F02C7FE0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BFA5D0-9411-3B5D-C2E1-61D841AB8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60" y="2280009"/>
            <a:ext cx="10773303" cy="2199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65EBD9-8599-DEE1-CD2A-F27FF7A4D774}"/>
              </a:ext>
            </a:extLst>
          </p:cNvPr>
          <p:cNvSpPr txBox="1"/>
          <p:nvPr/>
        </p:nvSpPr>
        <p:spPr>
          <a:xfrm>
            <a:off x="4386806" y="2163905"/>
            <a:ext cx="525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Small change of entropy gives small change in spread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9CA2D4-45FD-DC93-5473-6F4FCAB7B010}"/>
              </a:ext>
            </a:extLst>
          </p:cNvPr>
          <p:cNvCxnSpPr/>
          <p:nvPr/>
        </p:nvCxnSpPr>
        <p:spPr>
          <a:xfrm flipH="1">
            <a:off x="2500132" y="2372810"/>
            <a:ext cx="1736202" cy="266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F31EA4A-194F-12A1-A12A-E53DB71A016E}"/>
              </a:ext>
            </a:extLst>
          </p:cNvPr>
          <p:cNvSpPr txBox="1"/>
          <p:nvPr/>
        </p:nvSpPr>
        <p:spPr>
          <a:xfrm>
            <a:off x="5518591" y="2614497"/>
            <a:ext cx="2437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 must be positive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08EC81-A846-EE2E-3F75-DA4FCDC24155}"/>
              </a:ext>
            </a:extLst>
          </p:cNvPr>
          <p:cNvSpPr txBox="1"/>
          <p:nvPr/>
        </p:nvSpPr>
        <p:spPr>
          <a:xfrm>
            <a:off x="8213473" y="2810738"/>
            <a:ext cx="2783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spread, more entropy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7C98A5-26C9-4AB2-1321-B005755AB107}"/>
              </a:ext>
            </a:extLst>
          </p:cNvPr>
          <p:cNvCxnSpPr/>
          <p:nvPr/>
        </p:nvCxnSpPr>
        <p:spPr>
          <a:xfrm flipH="1">
            <a:off x="4236334" y="2799163"/>
            <a:ext cx="1282257" cy="94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FA3AFEC-B5C7-EE6B-2F62-580513AE8896}"/>
              </a:ext>
            </a:extLst>
          </p:cNvPr>
          <p:cNvCxnSpPr/>
          <p:nvPr/>
        </p:nvCxnSpPr>
        <p:spPr>
          <a:xfrm flipH="1">
            <a:off x="5301205" y="2983829"/>
            <a:ext cx="2789499" cy="233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DF50480-D9FA-AAFF-8FE6-CB385B606A6F}"/>
              </a:ext>
            </a:extLst>
          </p:cNvPr>
          <p:cNvSpPr txBox="1"/>
          <p:nvPr/>
        </p:nvSpPr>
        <p:spPr>
          <a:xfrm>
            <a:off x="2307917" y="4977643"/>
            <a:ext cx="5986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 can at most sum, and it must sum under orthogonality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563FCF6-40E2-A70A-D591-C2D07D4E990F}"/>
              </a:ext>
            </a:extLst>
          </p:cNvPr>
          <p:cNvCxnSpPr>
            <a:cxnSpLocks/>
          </p:cNvCxnSpPr>
          <p:nvPr/>
        </p:nvCxnSpPr>
        <p:spPr>
          <a:xfrm flipH="1" flipV="1">
            <a:off x="3368233" y="4259484"/>
            <a:ext cx="1509229" cy="642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832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34EEE-89A6-867A-60EC-518F810FB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656-CEF0-8525-1694-6E38FFC5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the state capacity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BFC859-9A00-80BA-26AF-91DA5CD72A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(Preliminary) The “spread,” or ensemble volume, must be the exponential of the entropy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State capacity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defined as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sup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hull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</m:d>
                                  </m:e>
                                </m:d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∪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BFC859-9A00-80BA-26AF-91DA5CD72A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 r="-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11B0030-C574-3615-5329-6C23F9139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994" y="2138383"/>
            <a:ext cx="10438106" cy="142662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4B79B2-82F9-DDD7-49C6-52833946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987347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0314-8BDB-6FA7-6DA7-1398FED8E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capacity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3A238D-B3C3-BAEE-E261-4734E128AD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scap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ℰ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[0,∞]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lvl="1"/>
                <a:r>
                  <a:rPr lang="en-US" b="1" dirty="0"/>
                  <a:t>Increasing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 err="1"/>
                  <a:t>subadditive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b="1" dirty="0"/>
                  <a:t>additive</a:t>
                </a:r>
                <a:r>
                  <a:rPr lang="en-US" dirty="0"/>
                  <a:t> for orthogonal/mutually exclusive elements: </a:t>
                </a:r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b="1" dirty="0"/>
                  <a:t>continuous from below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</a:t>
                </a:r>
                <a:r>
                  <a:rPr lang="en-US" dirty="0" err="1"/>
                  <a:t>subadditive</a:t>
                </a:r>
                <a:r>
                  <a:rPr lang="en-US" dirty="0"/>
                  <a:t>?</a:t>
                </a:r>
              </a:p>
              <a:p>
                <a:r>
                  <a:rPr lang="en-US" dirty="0"/>
                  <a:t>Recovers the counting measure and the Liouville measure in the classical case</a:t>
                </a:r>
              </a:p>
              <a:p>
                <a:pPr lvl="1"/>
                <a:r>
                  <a:rPr lang="en-US" dirty="0"/>
                  <a:t>That is,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 dirty="0"/>
                      <m:t>⊥</m:t>
                    </m:r>
                    <m:r>
                      <m:rPr>
                        <m:nor/>
                      </m:rPr>
                      <a:rPr lang="en-US" dirty="0"/>
                      <m:t>Sub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Recovers the dimensionality of the subspace in the quantum case</a:t>
                </a:r>
              </a:p>
              <a:p>
                <a:pPr lvl="1"/>
                <a:r>
                  <a:rPr lang="en-US" dirty="0"/>
                  <a:t>That is,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scap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 dirty="0"/>
                      <m:t>⊥</m:t>
                    </m:r>
                    <m:r>
                      <m:rPr>
                        <m:nor/>
                      </m:rPr>
                      <a:rPr lang="en-US" dirty="0"/>
                      <m:t>Sub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3A238D-B3C3-BAEE-E261-4734E128AD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FD239A-5459-B0C6-7030-2896724AD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833753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7265-D84A-B328-2DA0-77BA6208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EE44-7FE4-2286-3697-586EF5744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Non-additive probability calculus?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646D1-DF51-BF26-411D-2F373E994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8106A-AB2E-8270-077A-DAA616C2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7825268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BBDDBD-FE1E-3E1A-F4D9-ECD38BD57B96}"/>
                  </a:ext>
                </a:extLst>
              </p:cNvPr>
              <p:cNvSpPr txBox="1"/>
              <p:nvPr/>
            </p:nvSpPr>
            <p:spPr>
              <a:xfrm>
                <a:off x="546100" y="355600"/>
                <a:ext cx="68634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Probability space: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→[0,1]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BBDDBD-FE1E-3E1A-F4D9-ECD38BD57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355600"/>
                <a:ext cx="6863417" cy="584775"/>
              </a:xfrm>
              <a:prstGeom prst="rect">
                <a:avLst/>
              </a:prstGeom>
              <a:blipFill>
                <a:blip r:embed="rId2"/>
                <a:stretch>
                  <a:fillRect l="-2311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B6BA82-D442-989A-BD39-DE3308E6C8FA}"/>
              </a:ext>
            </a:extLst>
          </p:cNvPr>
          <p:cNvCxnSpPr>
            <a:cxnSpLocks/>
          </p:cNvCxnSpPr>
          <p:nvPr/>
        </p:nvCxnSpPr>
        <p:spPr>
          <a:xfrm flipV="1">
            <a:off x="3168650" y="920750"/>
            <a:ext cx="673100" cy="520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9C44037-159B-C356-9844-4CDB0C6F3BCC}"/>
              </a:ext>
            </a:extLst>
          </p:cNvPr>
          <p:cNvSpPr txBox="1"/>
          <p:nvPr/>
        </p:nvSpPr>
        <p:spPr>
          <a:xfrm>
            <a:off x="1763094" y="1360269"/>
            <a:ext cx="18870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Sample space</a:t>
            </a:r>
          </a:p>
          <a:p>
            <a:pPr algn="ctr"/>
            <a:r>
              <a:rPr lang="en-US" dirty="0"/>
              <a:t>What can happen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691056-EDE6-3E4C-6338-77BA1F2ED5FB}"/>
              </a:ext>
            </a:extLst>
          </p:cNvPr>
          <p:cNvSpPr txBox="1"/>
          <p:nvPr/>
        </p:nvSpPr>
        <p:spPr>
          <a:xfrm>
            <a:off x="3895031" y="1360269"/>
            <a:ext cx="20101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Events</a:t>
            </a:r>
          </a:p>
          <a:p>
            <a:pPr algn="ctr"/>
            <a:r>
              <a:rPr lang="en-US" dirty="0"/>
              <a:t>What can be tested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39A31C-7D39-CD92-8F25-F57BA1F5671B}"/>
              </a:ext>
            </a:extLst>
          </p:cNvPr>
          <p:cNvCxnSpPr>
            <a:cxnSpLocks/>
          </p:cNvCxnSpPr>
          <p:nvPr/>
        </p:nvCxnSpPr>
        <p:spPr>
          <a:xfrm flipH="1" flipV="1">
            <a:off x="4356100" y="930563"/>
            <a:ext cx="381000" cy="429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A91C79-BBFE-E12A-826D-791FBA262EDA}"/>
              </a:ext>
            </a:extLst>
          </p:cNvPr>
          <p:cNvSpPr txBox="1"/>
          <p:nvPr/>
        </p:nvSpPr>
        <p:spPr>
          <a:xfrm>
            <a:off x="6815584" y="997693"/>
            <a:ext cx="26875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Probability measure</a:t>
            </a:r>
          </a:p>
          <a:p>
            <a:pPr algn="ctr"/>
            <a:r>
              <a:rPr lang="en-US" dirty="0"/>
              <a:t>Probability of positive</a:t>
            </a:r>
            <a:br>
              <a:rPr lang="en-US" dirty="0"/>
            </a:br>
            <a:r>
              <a:rPr lang="en-US" dirty="0"/>
              <a:t>outcome of a test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ADD8A0-AD04-16EB-83AC-9F8F9A5B600D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920750"/>
            <a:ext cx="719584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0B7298-6C51-7307-FE8B-F94C1CCE041F}"/>
                  </a:ext>
                </a:extLst>
              </p:cNvPr>
              <p:cNvSpPr txBox="1"/>
              <p:nvPr/>
            </p:nvSpPr>
            <p:spPr>
              <a:xfrm>
                <a:off x="546100" y="4679950"/>
                <a:ext cx="477393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Random variable: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80B7298-6C51-7307-FE8B-F94C1CCE0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4679950"/>
                <a:ext cx="4773936" cy="584775"/>
              </a:xfrm>
              <a:prstGeom prst="rect">
                <a:avLst/>
              </a:prstGeom>
              <a:blipFill>
                <a:blip r:embed="rId3"/>
                <a:stretch>
                  <a:fillRect l="-3321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A72834F6-CEAB-0799-D05E-89A6B8040686}"/>
              </a:ext>
            </a:extLst>
          </p:cNvPr>
          <p:cNvSpPr txBox="1"/>
          <p:nvPr/>
        </p:nvSpPr>
        <p:spPr>
          <a:xfrm>
            <a:off x="5518150" y="4641371"/>
            <a:ext cx="2409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Assigns a value to</a:t>
            </a:r>
            <a:br>
              <a:rPr lang="en-US" dirty="0"/>
            </a:br>
            <a:r>
              <a:rPr lang="en-US" dirty="0"/>
              <a:t>every possible outcome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50B21F-061D-8CD6-08BD-7E65B81A0FCC}"/>
                  </a:ext>
                </a:extLst>
              </p:cNvPr>
              <p:cNvSpPr txBox="1"/>
              <p:nvPr/>
            </p:nvSpPr>
            <p:spPr>
              <a:xfrm>
                <a:off x="546099" y="2505104"/>
                <a:ext cx="522232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State count: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→[0,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+∞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50B21F-061D-8CD6-08BD-7E65B81A0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9" y="2505104"/>
                <a:ext cx="5222327" cy="584775"/>
              </a:xfrm>
              <a:prstGeom prst="rect">
                <a:avLst/>
              </a:prstGeom>
              <a:blipFill>
                <a:blip r:embed="rId4"/>
                <a:stretch>
                  <a:fillRect l="-3037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E91F908-B058-08B6-517B-BD5F1B03FF03}"/>
              </a:ext>
            </a:extLst>
          </p:cNvPr>
          <p:cNvSpPr txBox="1"/>
          <p:nvPr/>
        </p:nvSpPr>
        <p:spPr>
          <a:xfrm>
            <a:off x="8159381" y="2351782"/>
            <a:ext cx="37864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Probability</a:t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in classical mechanics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E27B8F-49EA-2A74-9DEE-AD1754172375}"/>
              </a:ext>
            </a:extLst>
          </p:cNvPr>
          <p:cNvSpPr txBox="1"/>
          <p:nvPr/>
        </p:nvSpPr>
        <p:spPr>
          <a:xfrm>
            <a:off x="5657785" y="2416208"/>
            <a:ext cx="15960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 of states</a:t>
            </a:r>
            <a:br>
              <a:rPr lang="en-US" dirty="0"/>
            </a:br>
            <a:r>
              <a:rPr lang="en-US" dirty="0"/>
              <a:t>corresponding</a:t>
            </a:r>
            <a:br>
              <a:rPr lang="en-US" dirty="0"/>
            </a:br>
            <a:r>
              <a:rPr lang="en-US" dirty="0"/>
              <a:t>to each event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D43814-6E44-F9BB-1314-D7A95EF80918}"/>
                  </a:ext>
                </a:extLst>
              </p:cNvPr>
              <p:cNvSpPr txBox="1"/>
              <p:nvPr/>
            </p:nvSpPr>
            <p:spPr>
              <a:xfrm>
                <a:off x="1320800" y="3504594"/>
                <a:ext cx="1991827" cy="110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𝑑𝑝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D43814-6E44-F9BB-1314-D7A95EF80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800" y="3504594"/>
                <a:ext cx="1991827" cy="1104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852D7E38-A8A9-3F14-71C8-6EFFF0939F2A}"/>
              </a:ext>
            </a:extLst>
          </p:cNvPr>
          <p:cNvSpPr txBox="1"/>
          <p:nvPr/>
        </p:nvSpPr>
        <p:spPr>
          <a:xfrm>
            <a:off x="3566767" y="3687497"/>
            <a:ext cx="26666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Probability density</a:t>
            </a:r>
          </a:p>
          <a:p>
            <a:pPr algn="ctr"/>
            <a:r>
              <a:rPr lang="en-US" dirty="0"/>
              <a:t>Radon-Nikodym derivative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E82969F-056E-4488-D0AB-E8DD26EDCD2C}"/>
              </a:ext>
            </a:extLst>
          </p:cNvPr>
          <p:cNvCxnSpPr>
            <a:cxnSpLocks/>
          </p:cNvCxnSpPr>
          <p:nvPr/>
        </p:nvCxnSpPr>
        <p:spPr>
          <a:xfrm>
            <a:off x="2165019" y="3672135"/>
            <a:ext cx="432131" cy="93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D9143D-F694-21C0-5011-B19AB70B81DC}"/>
                  </a:ext>
                </a:extLst>
              </p:cNvPr>
              <p:cNvSpPr txBox="1"/>
              <p:nvPr/>
            </p:nvSpPr>
            <p:spPr>
              <a:xfrm>
                <a:off x="347385" y="3193534"/>
                <a:ext cx="235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Absolutely continuous</a:t>
                </a:r>
              </a:p>
              <a:p>
                <a:r>
                  <a:rPr lang="en-US" sz="1400" dirty="0"/>
                  <a:t>Zero states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400" dirty="0"/>
                  <a:t> zero probability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D9143D-F694-21C0-5011-B19AB70B8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5" y="3193534"/>
                <a:ext cx="2359236" cy="523220"/>
              </a:xfrm>
              <a:prstGeom prst="rect">
                <a:avLst/>
              </a:prstGeom>
              <a:blipFill>
                <a:blip r:embed="rId6"/>
                <a:stretch>
                  <a:fillRect l="-775"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DEC1E6-0BC5-353B-8DF4-901545B1519C}"/>
                  </a:ext>
                </a:extLst>
              </p:cNvPr>
              <p:cNvSpPr txBox="1"/>
              <p:nvPr/>
            </p:nvSpPr>
            <p:spPr>
              <a:xfrm>
                <a:off x="1226717" y="5534464"/>
                <a:ext cx="4875181" cy="6815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bHide m:val="on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=∫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𝑓𝑑𝑝</m:t>
                    </m:r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ADEC1E6-0BC5-353B-8DF4-901545B15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717" y="5534464"/>
                <a:ext cx="4875181" cy="681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1B589C11-8741-3C4B-AB2E-056D20D31942}"/>
              </a:ext>
            </a:extLst>
          </p:cNvPr>
          <p:cNvSpPr txBox="1"/>
          <p:nvPr/>
        </p:nvSpPr>
        <p:spPr>
          <a:xfrm>
            <a:off x="4980360" y="5754925"/>
            <a:ext cx="36929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Expectation</a:t>
            </a:r>
          </a:p>
          <a:p>
            <a:pPr algn="ctr"/>
            <a:r>
              <a:rPr lang="en-US" dirty="0"/>
              <a:t>Average value of the random variable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F93BD-5B65-C259-4F7E-64757E4DF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2421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9B15E-DF6F-A71F-2EAA-8C43B329B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4CEF5F-9D7D-E732-BCA1-EA838741D65B}"/>
                  </a:ext>
                </a:extLst>
              </p:cNvPr>
              <p:cNvSpPr txBox="1"/>
              <p:nvPr/>
            </p:nvSpPr>
            <p:spPr>
              <a:xfrm>
                <a:off x="1668844" y="355600"/>
                <a:ext cx="655628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??? space: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fcap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→[0,1]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4CEF5F-9D7D-E732-BCA1-EA838741D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844" y="355600"/>
                <a:ext cx="6556282" cy="584775"/>
              </a:xfrm>
              <a:prstGeom prst="rect">
                <a:avLst/>
              </a:prstGeom>
              <a:blipFill>
                <a:blip r:embed="rId2"/>
                <a:stretch>
                  <a:fillRect l="-2419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0DE4F27-4D7C-86E1-8F17-3EF818796DAE}"/>
              </a:ext>
            </a:extLst>
          </p:cNvPr>
          <p:cNvCxnSpPr>
            <a:cxnSpLocks/>
          </p:cNvCxnSpPr>
          <p:nvPr/>
        </p:nvCxnSpPr>
        <p:spPr>
          <a:xfrm flipV="1">
            <a:off x="3168650" y="920750"/>
            <a:ext cx="673100" cy="520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A3382C2-E74D-23A1-FABB-6437770B03BF}"/>
              </a:ext>
            </a:extLst>
          </p:cNvPr>
          <p:cNvSpPr txBox="1"/>
          <p:nvPr/>
        </p:nvSpPr>
        <p:spPr>
          <a:xfrm>
            <a:off x="1669930" y="1360269"/>
            <a:ext cx="207338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Extreme points</a:t>
            </a:r>
          </a:p>
          <a:p>
            <a:pPr algn="ctr"/>
            <a:r>
              <a:rPr lang="en-US" dirty="0"/>
              <a:t>Ideal preparations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0EE54E-4C05-B80A-EC56-C4BB787ECF37}"/>
              </a:ext>
            </a:extLst>
          </p:cNvPr>
          <p:cNvSpPr txBox="1"/>
          <p:nvPr/>
        </p:nvSpPr>
        <p:spPr>
          <a:xfrm>
            <a:off x="3949639" y="1360269"/>
            <a:ext cx="19009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Events</a:t>
            </a:r>
          </a:p>
          <a:p>
            <a:pPr algn="ctr"/>
            <a:r>
              <a:rPr lang="en-US" dirty="0"/>
              <a:t>Sets of ideal preps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7DF3D7-9F4A-63A7-45AD-819F2832E8E9}"/>
              </a:ext>
            </a:extLst>
          </p:cNvPr>
          <p:cNvCxnSpPr>
            <a:cxnSpLocks/>
          </p:cNvCxnSpPr>
          <p:nvPr/>
        </p:nvCxnSpPr>
        <p:spPr>
          <a:xfrm flipH="1" flipV="1">
            <a:off x="4356100" y="930563"/>
            <a:ext cx="381000" cy="429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E9E2DF2-E336-CB97-DA51-AC3FEF995885}"/>
              </a:ext>
            </a:extLst>
          </p:cNvPr>
          <p:cNvSpPr txBox="1"/>
          <p:nvPr/>
        </p:nvSpPr>
        <p:spPr>
          <a:xfrm>
            <a:off x="6674241" y="997693"/>
            <a:ext cx="29703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Fraction capacity</a:t>
            </a:r>
          </a:p>
          <a:p>
            <a:pPr algn="ctr"/>
            <a:r>
              <a:rPr lang="en-US" dirty="0"/>
              <a:t>Fraction that can be prepared</a:t>
            </a:r>
            <a:br>
              <a:rPr lang="en-US" dirty="0"/>
            </a:br>
            <a:r>
              <a:rPr lang="en-US" dirty="0"/>
              <a:t>from a set of preparations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04CEBD-AE12-1613-AB9F-1CC17E88B1AD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920750"/>
            <a:ext cx="719584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A3D25B1-8B77-FB26-CF06-1AFC6724F789}"/>
                  </a:ext>
                </a:extLst>
              </p:cNvPr>
              <p:cNvSpPr txBox="1"/>
              <p:nvPr/>
            </p:nvSpPr>
            <p:spPr>
              <a:xfrm>
                <a:off x="546100" y="4679950"/>
                <a:ext cx="49475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Statistical variable: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ℰ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A3D25B1-8B77-FB26-CF06-1AFC6724F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00" y="4679950"/>
                <a:ext cx="4947508" cy="584775"/>
              </a:xfrm>
              <a:prstGeom prst="rect">
                <a:avLst/>
              </a:prstGeom>
              <a:blipFill>
                <a:blip r:embed="rId3"/>
                <a:stretch>
                  <a:fillRect l="-3206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E398176B-8566-0383-C8B1-6291732CAA1C}"/>
              </a:ext>
            </a:extLst>
          </p:cNvPr>
          <p:cNvSpPr txBox="1"/>
          <p:nvPr/>
        </p:nvSpPr>
        <p:spPr>
          <a:xfrm>
            <a:off x="5564450" y="4641371"/>
            <a:ext cx="3068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Assigns a value to</a:t>
            </a:r>
            <a:br>
              <a:rPr lang="en-US" dirty="0"/>
            </a:br>
            <a:r>
              <a:rPr lang="en-US" dirty="0"/>
              <a:t>ensembles and extreme points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EB3427-0630-8885-BF1A-94CAB2AF83C9}"/>
                  </a:ext>
                </a:extLst>
              </p:cNvPr>
              <p:cNvSpPr txBox="1"/>
              <p:nvPr/>
            </p:nvSpPr>
            <p:spPr>
              <a:xfrm>
                <a:off x="546099" y="2505104"/>
                <a:ext cx="57705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State count: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1" smtClean="0">
                        <a:latin typeface="Cambria Math" panose="02040503050406030204" pitchFamily="18" charset="0"/>
                      </a:rPr>
                      <m:t>scap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→[0,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+∞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EB3427-0630-8885-BF1A-94CAB2AF8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99" y="2505104"/>
                <a:ext cx="5770554" cy="584775"/>
              </a:xfrm>
              <a:prstGeom prst="rect">
                <a:avLst/>
              </a:prstGeom>
              <a:blipFill>
                <a:blip r:embed="rId4"/>
                <a:stretch>
                  <a:fillRect l="-2748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70BB52E0-DD1E-2ABC-9785-B5EDC1EB4344}"/>
              </a:ext>
            </a:extLst>
          </p:cNvPr>
          <p:cNvSpPr txBox="1"/>
          <p:nvPr/>
        </p:nvSpPr>
        <p:spPr>
          <a:xfrm>
            <a:off x="8188524" y="2351782"/>
            <a:ext cx="37281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Non-additive</a:t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probability in general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5B894A-87BF-0B0C-5594-09E01ABDF158}"/>
              </a:ext>
            </a:extLst>
          </p:cNvPr>
          <p:cNvSpPr txBox="1"/>
          <p:nvPr/>
        </p:nvSpPr>
        <p:spPr>
          <a:xfrm>
            <a:off x="6305968" y="2416208"/>
            <a:ext cx="15960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 of states</a:t>
            </a:r>
            <a:br>
              <a:rPr lang="en-US" dirty="0"/>
            </a:br>
            <a:r>
              <a:rPr lang="en-US" dirty="0"/>
              <a:t>corresponding</a:t>
            </a:r>
            <a:br>
              <a:rPr lang="en-US" dirty="0"/>
            </a:br>
            <a:r>
              <a:rPr lang="en-US" dirty="0"/>
              <a:t>to each event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2E3A20-2FEE-A33E-6340-73E6A5671AB9}"/>
                  </a:ext>
                </a:extLst>
              </p:cNvPr>
              <p:cNvSpPr txBox="1"/>
              <p:nvPr/>
            </p:nvSpPr>
            <p:spPr>
              <a:xfrm>
                <a:off x="1320800" y="3504594"/>
                <a:ext cx="2777299" cy="1111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fcap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sz="3200" i="1">
                              <a:latin typeface="Cambria Math" panose="02040503050406030204" pitchFamily="18" charset="0"/>
                            </a:rPr>
                            <m:t>scap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B2E3A20-2FEE-A33E-6340-73E6A5671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800" y="3504594"/>
                <a:ext cx="2777299" cy="11114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7BBD4C7-06E0-D5CA-132A-A88BB448474B}"/>
              </a:ext>
            </a:extLst>
          </p:cNvPr>
          <p:cNvSpPr txBox="1"/>
          <p:nvPr/>
        </p:nvSpPr>
        <p:spPr>
          <a:xfrm>
            <a:off x="4095444" y="3687497"/>
            <a:ext cx="25120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Probability density</a:t>
            </a:r>
          </a:p>
          <a:p>
            <a:pPr algn="ctr"/>
            <a:r>
              <a:rPr lang="en-US" dirty="0"/>
              <a:t>??? derivative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363192-AED1-716D-71AF-48C1D40FB3FC}"/>
              </a:ext>
            </a:extLst>
          </p:cNvPr>
          <p:cNvCxnSpPr>
            <a:cxnSpLocks/>
          </p:cNvCxnSpPr>
          <p:nvPr/>
        </p:nvCxnSpPr>
        <p:spPr>
          <a:xfrm>
            <a:off x="2165019" y="3672135"/>
            <a:ext cx="432131" cy="93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B7125C7-9482-CE28-FC27-56A038A7CC2D}"/>
                  </a:ext>
                </a:extLst>
              </p:cNvPr>
              <p:cNvSpPr txBox="1"/>
              <p:nvPr/>
            </p:nvSpPr>
            <p:spPr>
              <a:xfrm>
                <a:off x="347385" y="3193534"/>
                <a:ext cx="235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Absolutely continuous</a:t>
                </a:r>
              </a:p>
              <a:p>
                <a:r>
                  <a:rPr lang="en-US" sz="1400" dirty="0"/>
                  <a:t>Zero states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400" dirty="0"/>
                  <a:t> zero probability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8D9143D-F694-21C0-5011-B19AB70B8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5" y="3193534"/>
                <a:ext cx="2359236" cy="523220"/>
              </a:xfrm>
              <a:prstGeom prst="rect">
                <a:avLst/>
              </a:prstGeom>
              <a:blipFill>
                <a:blip r:embed="rId6"/>
                <a:stretch>
                  <a:fillRect l="-775"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87FFFB1-3F4D-E9E1-A351-62BC66B26A7F}"/>
                  </a:ext>
                </a:extLst>
              </p:cNvPr>
              <p:cNvSpPr txBox="1"/>
              <p:nvPr/>
            </p:nvSpPr>
            <p:spPr>
              <a:xfrm>
                <a:off x="1226717" y="5534464"/>
                <a:ext cx="7413376" cy="6815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nary>
                      <m:naryPr>
                        <m:subHide m:val="on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US" sz="3200" i="1">
                            <a:latin typeface="Cambria Math" panose="02040503050406030204" pitchFamily="18" charset="0"/>
                          </a:rPr>
                          <m:t>scap</m:t>
                        </m:r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∫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𝑓𝑑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fcap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87FFFB1-3F4D-E9E1-A351-62BC66B26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717" y="5534464"/>
                <a:ext cx="7413376" cy="681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97D64F6-60F6-70A3-5EF6-8D58044AEFD0}"/>
              </a:ext>
            </a:extLst>
          </p:cNvPr>
          <p:cNvSpPr txBox="1"/>
          <p:nvPr/>
        </p:nvSpPr>
        <p:spPr>
          <a:xfrm>
            <a:off x="6455792" y="6269240"/>
            <a:ext cx="1654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Expectation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69A01C6-1E07-5A77-F0DC-10D6549B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2886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59934-4083-7DC3-F19E-8358FECAD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BFF72-C21B-3342-631B-06F5038CD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integral?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FDDE6-60CB-368B-02C3-68B6BB50FA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On a simplex, the integral must recover the standard integral</a:t>
                </a:r>
              </a:p>
              <a:p>
                <a:pPr lvl="1"/>
                <a:r>
                  <a:rPr lang="en-US" dirty="0"/>
                  <a:t>I.e. it must reduce to the Riemann integral in the additive case</a:t>
                </a:r>
              </a:p>
              <a:p>
                <a:r>
                  <a:rPr lang="en-US" dirty="0"/>
                  <a:t>This rules out the </a:t>
                </a:r>
                <a:r>
                  <a:rPr lang="en-US" b="1" dirty="0" err="1"/>
                  <a:t>Sugeno</a:t>
                </a:r>
                <a:r>
                  <a:rPr lang="en-US" dirty="0"/>
                  <a:t> integral</a:t>
                </a:r>
              </a:p>
              <a:p>
                <a:r>
                  <a:rPr lang="en-US" dirty="0"/>
                  <a:t>Quantum mechanics provides a counterexample for the </a:t>
                </a:r>
                <a:r>
                  <a:rPr lang="en-US" b="1" dirty="0"/>
                  <a:t>Choquet</a:t>
                </a:r>
                <a:r>
                  <a:rPr lang="en-US" dirty="0"/>
                  <a:t> integral</a:t>
                </a:r>
              </a:p>
              <a:p>
                <a:pPr lvl="1"/>
                <a:r>
                  <a:rPr lang="en-US" dirty="0"/>
                  <a:t>Simplest example: two-state system (e.g., spin ½,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d>
                      <m:dPr>
                        <m:begChr m:val="|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b>
                    </m:sSub>
                    <m:d>
                      <m:dPr>
                        <m:begChr m:val="|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e>
                    </m:d>
                  </m:oMath>
                </a14:m>
                <a:r>
                  <a:rPr lang="en-US" dirty="0"/>
                  <a:t>) </a:t>
                </a:r>
                <a:r>
                  <a:rPr lang="en-US" dirty="0">
                    <a:sym typeface="Wingdings" panose="05000000000000000000" pitchFamily="2" charset="2"/>
                  </a:rPr>
                  <a:t> Bloch ball</a:t>
                </a:r>
              </a:p>
              <a:p>
                <a:pPr lvl="1"/>
                <a:r>
                  <a:rPr lang="en-US" dirty="0">
                    <a:sym typeface="Wingdings" panose="05000000000000000000" pitchFamily="2" charset="2"/>
                  </a:rPr>
                  <a:t>Any observable/linear functional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𝐹</m:t>
                    </m:r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 is defined by</a:t>
                </a:r>
                <a:br>
                  <a:rPr lang="en-US" dirty="0">
                    <a:sym typeface="Wingdings" panose="05000000000000000000" pitchFamily="2" charset="2"/>
                  </a:rPr>
                </a:br>
                <a:r>
                  <a:rPr lang="en-US" dirty="0">
                    <a:sym typeface="Wingdings" panose="05000000000000000000" pitchFamily="2" charset="2"/>
                  </a:rPr>
                  <a:t>its values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𝑎</m:t>
                    </m:r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𝑏</m:t>
                    </m:r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) at two points along an axis</a:t>
                </a:r>
              </a:p>
              <a:p>
                <a:pPr lvl="2"/>
                <a:r>
                  <a:rPr lang="en-US" dirty="0">
                    <a:sym typeface="Wingdings" panose="05000000000000000000" pitchFamily="2" charset="2"/>
                  </a:rPr>
                  <a:t>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𝑆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⟩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↑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 and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𝑆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↓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</m:oMath>
                </a14:m>
                <a:endParaRPr lang="en-US" dirty="0">
                  <a:sym typeface="Wingdings" panose="05000000000000000000" pitchFamily="2" charset="2"/>
                </a:endParaRPr>
              </a:p>
              <a:p>
                <a:pPr lvl="2"/>
                <a:r>
                  <a:rPr lang="en-US" dirty="0">
                    <a:sym typeface="Wingdings" panose="05000000000000000000" pitchFamily="2" charset="2"/>
                  </a:rPr>
                  <a:t>Everything else is a linear/affine combination of these</a:t>
                </a:r>
              </a:p>
              <a:p>
                <a:pPr lvl="3">
                  <a:buFontTx/>
                  <a:buChar char="⇒"/>
                </a:pPr>
                <a:r>
                  <a:rPr lang="en-US" dirty="0">
                    <a:sym typeface="Wingdings" panose="05000000000000000000" pitchFamily="2" charset="2"/>
                  </a:rPr>
                  <a:t>center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𝑜</m:t>
                    </m:r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 gets assigned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𝑏</m:t>
                    </m:r>
                  </m:oMath>
                </a14:m>
                <a:endParaRPr lang="en-US" dirty="0">
                  <a:sym typeface="Wingdings" panose="05000000000000000000" pitchFamily="2" charset="2"/>
                </a:endParaRPr>
              </a:p>
              <a:p>
                <a:pPr lvl="1"/>
                <a:r>
                  <a:rPr lang="en-US" dirty="0"/>
                  <a:t>The integral gives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𝑎</m:t>
                        </m:r>
                      </m:e>
                    </m:d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7FDDE6-60CB-368B-02C3-68B6BB50FA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D7AEC8-A774-1CCA-AD95-0737D302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7B13D8-97D1-1402-220A-FE8C923E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558"/>
          <a:stretch>
            <a:fillRect/>
          </a:stretch>
        </p:blipFill>
        <p:spPr>
          <a:xfrm>
            <a:off x="6879373" y="3904456"/>
            <a:ext cx="2225557" cy="21836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B89AE2-620F-56B3-93DF-E4C42E27A388}"/>
              </a:ext>
            </a:extLst>
          </p:cNvPr>
          <p:cNvCxnSpPr>
            <a:cxnSpLocks/>
          </p:cNvCxnSpPr>
          <p:nvPr/>
        </p:nvCxnSpPr>
        <p:spPr>
          <a:xfrm flipV="1">
            <a:off x="8085859" y="3562783"/>
            <a:ext cx="0" cy="30432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7D960C09-CE01-64F0-B215-5A8EA724C735}"/>
              </a:ext>
            </a:extLst>
          </p:cNvPr>
          <p:cNvSpPr/>
          <p:nvPr/>
        </p:nvSpPr>
        <p:spPr>
          <a:xfrm>
            <a:off x="8051682" y="415742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AF50FC-CE07-2D21-F675-1612E6FD4528}"/>
              </a:ext>
            </a:extLst>
          </p:cNvPr>
          <p:cNvSpPr/>
          <p:nvPr/>
        </p:nvSpPr>
        <p:spPr>
          <a:xfrm>
            <a:off x="8051200" y="591417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45DC48D-FBF4-3BFE-125C-0808792C537A}"/>
                  </a:ext>
                </a:extLst>
              </p:cNvPr>
              <p:cNvSpPr txBox="1"/>
              <p:nvPr/>
            </p:nvSpPr>
            <p:spPr>
              <a:xfrm>
                <a:off x="8028710" y="3805670"/>
                <a:ext cx="2238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45DC48D-FBF4-3BFE-125C-0808792C5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710" y="3805670"/>
                <a:ext cx="223837" cy="369332"/>
              </a:xfrm>
              <a:prstGeom prst="rect">
                <a:avLst/>
              </a:prstGeom>
              <a:blipFill>
                <a:blip r:embed="rId4"/>
                <a:stretch>
                  <a:fillRect r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0A8CB0-FB92-08F2-EE5A-1E451BEF9B85}"/>
                  </a:ext>
                </a:extLst>
              </p:cNvPr>
              <p:cNvSpPr txBox="1"/>
              <p:nvPr/>
            </p:nvSpPr>
            <p:spPr>
              <a:xfrm>
                <a:off x="7990610" y="5948795"/>
                <a:ext cx="2238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0A8CB0-FB92-08F2-EE5A-1E451BEF9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610" y="5948795"/>
                <a:ext cx="223837" cy="369332"/>
              </a:xfrm>
              <a:prstGeom prst="rect">
                <a:avLst/>
              </a:prstGeom>
              <a:blipFill>
                <a:blip r:embed="rId5"/>
                <a:stretch>
                  <a:fillRect r="-3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F9CD41D8-3D99-18F6-076A-561C9E3CADF4}"/>
              </a:ext>
            </a:extLst>
          </p:cNvPr>
          <p:cNvSpPr/>
          <p:nvPr/>
        </p:nvSpPr>
        <p:spPr>
          <a:xfrm>
            <a:off x="8056300" y="504873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DE6BD6-CEE9-01B1-1A9B-A59F70EB38B6}"/>
                  </a:ext>
                </a:extLst>
              </p:cNvPr>
              <p:cNvSpPr txBox="1"/>
              <p:nvPr/>
            </p:nvSpPr>
            <p:spPr>
              <a:xfrm>
                <a:off x="8033328" y="4696979"/>
                <a:ext cx="2238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DE6BD6-CEE9-01B1-1A9B-A59F70EB3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328" y="4696979"/>
                <a:ext cx="223837" cy="369332"/>
              </a:xfrm>
              <a:prstGeom prst="rect">
                <a:avLst/>
              </a:prstGeom>
              <a:blipFill>
                <a:blip r:embed="rId6"/>
                <a:stretch>
                  <a:fillRect r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09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EBC5F-5053-1BB6-F9BA-9C69DA16B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9B0823-32C3-9A95-8A7F-E8E187C5426B}"/>
              </a:ext>
            </a:extLst>
          </p:cNvPr>
          <p:cNvSpPr txBox="1"/>
          <p:nvPr/>
        </p:nvSpPr>
        <p:spPr>
          <a:xfrm>
            <a:off x="1033393" y="1450291"/>
            <a:ext cx="5255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Axioms must represent constitutive assumptions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1F261E-56B5-EC62-14C3-FA10140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9B6F0D-66CB-4E80-47FC-DBFF10B3049C}"/>
              </a:ext>
            </a:extLst>
          </p:cNvPr>
          <p:cNvSpPr txBox="1"/>
          <p:nvPr/>
        </p:nvSpPr>
        <p:spPr>
          <a:xfrm>
            <a:off x="384480" y="252194"/>
            <a:ext cx="6427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Start from mathematical axioms</a:t>
            </a:r>
            <a:b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with a clear physical justification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A9DCA6-0667-1E38-0C15-AB50644C3D89}"/>
              </a:ext>
            </a:extLst>
          </p:cNvPr>
          <p:cNvGrpSpPr/>
          <p:nvPr/>
        </p:nvGrpSpPr>
        <p:grpSpPr>
          <a:xfrm>
            <a:off x="7630237" y="237460"/>
            <a:ext cx="4561763" cy="1562714"/>
            <a:chOff x="6167750" y="4129703"/>
            <a:chExt cx="5988788" cy="205156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2A1E34F-5F48-D9FF-7593-FF56F26A4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5093" y="4129703"/>
              <a:ext cx="5114100" cy="1340192"/>
            </a:xfrm>
            <a:prstGeom prst="rect">
              <a:avLst/>
            </a:prstGeom>
          </p:spPr>
        </p:pic>
        <p:sp>
          <p:nvSpPr>
            <p:cNvPr id="39" name="TextBox 3">
              <a:extLst>
                <a:ext uri="{FF2B5EF4-FFF2-40B4-BE49-F238E27FC236}">
                  <a16:creationId xmlns:a16="http://schemas.microsoft.com/office/drawing/2014/main" id="{33487063-458D-FBA5-9C26-14A8149F12FB}"/>
                </a:ext>
              </a:extLst>
            </p:cNvPr>
            <p:cNvSpPr txBox="1"/>
            <p:nvPr/>
          </p:nvSpPr>
          <p:spPr>
            <a:xfrm>
              <a:off x="6167750" y="5575186"/>
              <a:ext cx="5988788" cy="6060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400" i="1"/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dirty="0"/>
                <a:t>“When physical objects are mapped to the right mathematical objects,</a:t>
              </a:r>
              <a:br>
                <a:rPr lang="en-US" sz="1200" dirty="0"/>
              </a:br>
              <a:r>
                <a:rPr lang="en-US" sz="1200" dirty="0"/>
                <a:t>the physical specification maps to the mathematical definitions.”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F849DA16-BC8B-4ACF-EF57-5410463310A7}"/>
              </a:ext>
            </a:extLst>
          </p:cNvPr>
          <p:cNvSpPr/>
          <p:nvPr/>
        </p:nvSpPr>
        <p:spPr>
          <a:xfrm>
            <a:off x="6975339" y="4345152"/>
            <a:ext cx="77259" cy="181002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37AB716-90C8-674B-6645-ED43312155F6}"/>
              </a:ext>
            </a:extLst>
          </p:cNvPr>
          <p:cNvSpPr/>
          <p:nvPr/>
        </p:nvSpPr>
        <p:spPr>
          <a:xfrm>
            <a:off x="6975339" y="2357650"/>
            <a:ext cx="77259" cy="19874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E39B586-C693-2FAC-2F04-C59BFDE0653B}"/>
              </a:ext>
            </a:extLst>
          </p:cNvPr>
          <p:cNvSpPr/>
          <p:nvPr/>
        </p:nvSpPr>
        <p:spPr>
          <a:xfrm>
            <a:off x="6975339" y="2151462"/>
            <a:ext cx="77259" cy="2061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87095D75-F070-F9D4-80DB-8AB86109DA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5578"/>
          <a:stretch/>
        </p:blipFill>
        <p:spPr>
          <a:xfrm>
            <a:off x="214971" y="2112341"/>
            <a:ext cx="6692929" cy="304005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F4BB0E9-F718-0972-70B4-C0A83393F4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3485" b="22907"/>
          <a:stretch>
            <a:fillRect/>
          </a:stretch>
        </p:blipFill>
        <p:spPr>
          <a:xfrm>
            <a:off x="212031" y="4953311"/>
            <a:ext cx="6692929" cy="1201862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773D634-5366-26FD-DD48-FA61848D9F6C}"/>
              </a:ext>
            </a:extLst>
          </p:cNvPr>
          <p:cNvSpPr/>
          <p:nvPr/>
        </p:nvSpPr>
        <p:spPr>
          <a:xfrm>
            <a:off x="357145" y="2350028"/>
            <a:ext cx="777240" cy="19632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C2B99A-52ED-041E-5E15-D79175322F99}"/>
              </a:ext>
            </a:extLst>
          </p:cNvPr>
          <p:cNvSpPr/>
          <p:nvPr/>
        </p:nvSpPr>
        <p:spPr>
          <a:xfrm>
            <a:off x="608605" y="4346941"/>
            <a:ext cx="982980" cy="19632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F34C8BD-E547-B3C3-F977-33394F734AFC}"/>
              </a:ext>
            </a:extLst>
          </p:cNvPr>
          <p:cNvSpPr/>
          <p:nvPr/>
        </p:nvSpPr>
        <p:spPr>
          <a:xfrm>
            <a:off x="212031" y="5840736"/>
            <a:ext cx="6979114" cy="3144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TextBox 6">
            <a:extLst>
              <a:ext uri="{FF2B5EF4-FFF2-40B4-BE49-F238E27FC236}">
                <a16:creationId xmlns:a16="http://schemas.microsoft.com/office/drawing/2014/main" id="{398A039B-2A68-9DB8-C57A-9CF09965A547}"/>
              </a:ext>
            </a:extLst>
          </p:cNvPr>
          <p:cNvSpPr txBox="1"/>
          <p:nvPr/>
        </p:nvSpPr>
        <p:spPr>
          <a:xfrm>
            <a:off x="7191145" y="2064380"/>
            <a:ext cx="4570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Informal intuitive requirement</a:t>
            </a:r>
          </a:p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(something that makes sense to a physicist or an engineer) </a:t>
            </a:r>
          </a:p>
        </p:txBody>
      </p:sp>
      <p:sp>
        <p:nvSpPr>
          <p:cNvPr id="54" name="TextBox 8">
            <a:extLst>
              <a:ext uri="{FF2B5EF4-FFF2-40B4-BE49-F238E27FC236}">
                <a16:creationId xmlns:a16="http://schemas.microsoft.com/office/drawing/2014/main" id="{F6710AB9-B7EE-4E0D-EB3D-5CAD5F242D11}"/>
              </a:ext>
            </a:extLst>
          </p:cNvPr>
          <p:cNvSpPr txBox="1"/>
          <p:nvPr/>
        </p:nvSpPr>
        <p:spPr>
          <a:xfrm>
            <a:off x="7191145" y="3096998"/>
            <a:ext cx="3626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Formal definition</a:t>
            </a:r>
          </a:p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</a:rPr>
              <a:t>(something a mathematician will find precise) </a:t>
            </a: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557C398D-6458-08E2-D28F-AC1CE2086D36}"/>
              </a:ext>
            </a:extLst>
          </p:cNvPr>
          <p:cNvSpPr txBox="1"/>
          <p:nvPr/>
        </p:nvSpPr>
        <p:spPr>
          <a:xfrm>
            <a:off x="7191145" y="4508224"/>
            <a:ext cx="474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Show that the formal definition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follows from the intuitive requirement</a:t>
            </a:r>
          </a:p>
        </p:txBody>
      </p:sp>
    </p:spTree>
    <p:extLst>
      <p:ext uri="{BB962C8B-B14F-4D97-AF65-F5344CB8AC3E}">
        <p14:creationId xmlns:p14="http://schemas.microsoft.com/office/powerpoint/2010/main" val="334966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A40BB-BA94-EBBC-11BB-B71A552D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58251-7DCB-B7CB-57AC-B184E48B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Counterexample for the Choquet integral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CD5C1C-77C3-9B93-AB50-F721BBCD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94E80F-8222-BE53-C8E0-BB0152EF5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51" y="1187488"/>
            <a:ext cx="7452149" cy="16280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58334A-C331-02D6-826F-847E4BC3A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74" y="3222067"/>
            <a:ext cx="5263637" cy="25921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23BD914-393D-572E-1B29-0DEB09CB46AC}"/>
              </a:ext>
            </a:extLst>
          </p:cNvPr>
          <p:cNvSpPr/>
          <p:nvPr/>
        </p:nvSpPr>
        <p:spPr>
          <a:xfrm>
            <a:off x="3639127" y="3482109"/>
            <a:ext cx="2752437" cy="2881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94312F-CF99-7FBE-526B-4ED3D3ABB7CB}"/>
              </a:ext>
            </a:extLst>
          </p:cNvPr>
          <p:cNvCxnSpPr/>
          <p:nvPr/>
        </p:nvCxnSpPr>
        <p:spPr>
          <a:xfrm flipH="1">
            <a:off x="5360068" y="4620126"/>
            <a:ext cx="1359569" cy="487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F4EBDA-D067-C0A0-9D80-00230C17FCEE}"/>
                  </a:ext>
                </a:extLst>
              </p:cNvPr>
              <p:cNvSpPr txBox="1"/>
              <p:nvPr/>
            </p:nvSpPr>
            <p:spPr>
              <a:xfrm>
                <a:off x="5779008" y="3973795"/>
                <a:ext cx="32226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Sets of extreme points that have</a:t>
                </a:r>
                <a:br>
                  <a:rPr lang="en-US" dirty="0"/>
                </a:br>
                <a:r>
                  <a:rPr lang="en-US" dirty="0"/>
                  <a:t>a value greater than a given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F4EBDA-D067-C0A0-9D80-00230C17F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008" y="3973795"/>
                <a:ext cx="3222677" cy="646331"/>
              </a:xfrm>
              <a:prstGeom prst="rect">
                <a:avLst/>
              </a:prstGeom>
              <a:blipFill>
                <a:blip r:embed="rId4"/>
                <a:stretch>
                  <a:fillRect l="-756" t="-5660" r="-1323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66F77C-75E8-9396-6D2A-64CAF8BAB672}"/>
                  </a:ext>
                </a:extLst>
              </p:cNvPr>
              <p:cNvSpPr txBox="1"/>
              <p:nvPr/>
            </p:nvSpPr>
            <p:spPr>
              <a:xfrm>
                <a:off x="551151" y="3037401"/>
                <a:ext cx="43067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 is a linear function in the vertical direction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66F77C-75E8-9396-6D2A-64CAF8BAB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51" y="3037401"/>
                <a:ext cx="4306756" cy="369332"/>
              </a:xfrm>
              <a:prstGeom prst="rect">
                <a:avLst/>
              </a:prstGeom>
              <a:blipFill>
                <a:blip r:embed="rId5"/>
                <a:stretch>
                  <a:fillRect t="-8197" r="-56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F4716B2-EBC0-E858-51B4-63BB54BFCE09}"/>
              </a:ext>
            </a:extLst>
          </p:cNvPr>
          <p:cNvCxnSpPr/>
          <p:nvPr/>
        </p:nvCxnSpPr>
        <p:spPr>
          <a:xfrm>
            <a:off x="1046747" y="4060658"/>
            <a:ext cx="1064795" cy="90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56EE998-A95B-9A8A-5544-1BFC5D15C564}"/>
              </a:ext>
            </a:extLst>
          </p:cNvPr>
          <p:cNvSpPr txBox="1"/>
          <p:nvPr/>
        </p:nvSpPr>
        <p:spPr>
          <a:xfrm>
            <a:off x="471272" y="3840948"/>
            <a:ext cx="576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4A20D8-8C90-26F3-3FC1-6DDA49F1531E}"/>
              </a:ext>
            </a:extLst>
          </p:cNvPr>
          <p:cNvSpPr txBox="1"/>
          <p:nvPr/>
        </p:nvSpPr>
        <p:spPr>
          <a:xfrm>
            <a:off x="469858" y="5577316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9B8768E-E08C-BB9E-AD98-347D8ADB6C8C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1013597" y="5526745"/>
            <a:ext cx="1097945" cy="235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30AA3AC-3A60-BF49-4B4A-AE33500B43B5}"/>
              </a:ext>
            </a:extLst>
          </p:cNvPr>
          <p:cNvCxnSpPr/>
          <p:nvPr/>
        </p:nvCxnSpPr>
        <p:spPr>
          <a:xfrm flipH="1" flipV="1">
            <a:off x="4499811" y="2544679"/>
            <a:ext cx="2063415" cy="492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547798B-9CC5-D81E-2D9F-3464DC62F49A}"/>
              </a:ext>
            </a:extLst>
          </p:cNvPr>
          <p:cNvCxnSpPr/>
          <p:nvPr/>
        </p:nvCxnSpPr>
        <p:spPr>
          <a:xfrm flipH="1">
            <a:off x="2298032" y="3122195"/>
            <a:ext cx="4313321" cy="1672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C0DE5A-3513-E8FE-C4DA-3B7649037918}"/>
              </a:ext>
            </a:extLst>
          </p:cNvPr>
          <p:cNvSpPr txBox="1"/>
          <p:nvPr/>
        </p:nvSpPr>
        <p:spPr>
          <a:xfrm>
            <a:off x="6790520" y="2760402"/>
            <a:ext cx="3808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Want to integrate the fraction capacity</a:t>
            </a:r>
            <a:br>
              <a:rPr lang="en-US" dirty="0"/>
            </a:br>
            <a:r>
              <a:rPr lang="en-US" dirty="0"/>
              <a:t>of the center of the sphere</a:t>
            </a:r>
          </a:p>
        </p:txBody>
      </p:sp>
    </p:spTree>
    <p:extLst>
      <p:ext uri="{BB962C8B-B14F-4D97-AF65-F5344CB8AC3E}">
        <p14:creationId xmlns:p14="http://schemas.microsoft.com/office/powerpoint/2010/main" val="357056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15" grpId="0"/>
      <p:bldP spid="18" grpId="0"/>
      <p:bldP spid="19" grpId="0"/>
      <p:bldP spid="2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D8CE5-F890-A957-8538-DFBCE7069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1B9BE-9B1E-A36C-28C3-C4896251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Counterexample for the Choquet integral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4232DC-D7A1-9BBB-0F09-AB7049CBA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176C94-98F7-2361-A950-5AE798CD4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44" y="982203"/>
            <a:ext cx="5263637" cy="25921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8DCE25-8F25-5DA7-C51B-23A720506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807" y="825946"/>
            <a:ext cx="4086615" cy="11012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B562392-7300-145B-AF1B-E699F59AB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839" y="1581879"/>
            <a:ext cx="1969608" cy="9469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7CB363-B0D0-30B4-4DA0-B2C7143B4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8607" y="2223020"/>
            <a:ext cx="4194923" cy="18109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60D785-E53B-DEDA-83E8-1E1BBED0E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721" y="3973355"/>
            <a:ext cx="5016412" cy="2222344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0F3740-90DF-0859-836C-AD5C7CEF74F7}"/>
              </a:ext>
            </a:extLst>
          </p:cNvPr>
          <p:cNvCxnSpPr/>
          <p:nvPr/>
        </p:nvCxnSpPr>
        <p:spPr>
          <a:xfrm flipH="1">
            <a:off x="2773680" y="5974080"/>
            <a:ext cx="1578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81C0FA-2BFB-4E02-28E3-954F9F3C8F24}"/>
                  </a:ext>
                </a:extLst>
              </p:cNvPr>
              <p:cNvSpPr txBox="1"/>
              <p:nvPr/>
            </p:nvSpPr>
            <p:spPr>
              <a:xfrm>
                <a:off x="4353498" y="5732347"/>
                <a:ext cx="2061270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Should be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!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81C0FA-2BFB-4E02-28E3-954F9F3C8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498" y="5732347"/>
                <a:ext cx="2061270" cy="483466"/>
              </a:xfrm>
              <a:prstGeom prst="rect">
                <a:avLst/>
              </a:prstGeom>
              <a:blipFill>
                <a:blip r:embed="rId7"/>
                <a:stretch>
                  <a:fillRect l="-2367" r="-1775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49412DDB-9602-F30B-FAA6-8C60135ECCB3}"/>
              </a:ext>
            </a:extLst>
          </p:cNvPr>
          <p:cNvSpPr txBox="1"/>
          <p:nvPr/>
        </p:nvSpPr>
        <p:spPr>
          <a:xfrm>
            <a:off x="6048924" y="4686776"/>
            <a:ext cx="3147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Choquet integral does not work</a:t>
            </a:r>
            <a:br>
              <a:rPr lang="en-US" dirty="0"/>
            </a:br>
            <a:r>
              <a:rPr lang="en-US" dirty="0"/>
              <a:t>What integral does?</a:t>
            </a:r>
          </a:p>
        </p:txBody>
      </p:sp>
    </p:spTree>
    <p:extLst>
      <p:ext uri="{BB962C8B-B14F-4D97-AF65-F5344CB8AC3E}">
        <p14:creationId xmlns:p14="http://schemas.microsoft.com/office/powerpoint/2010/main" val="205361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FCDA8-CC67-40EC-7A67-BCF28B6A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derivative?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B3790-0069-AD18-9F9A-5BDF8F942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less clear…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5BB18-CFE5-DC64-6C60-C167395E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3651725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C7907-BA36-1381-DB22-1C17CAA0D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6E4D-38DB-9D58-0660-C33058F0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Lie algebras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52A23-E873-4495-551D-73FAFF34A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38F1C-42AD-BE19-7ACE-D3649CC00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2016940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66942-E50C-95D2-FBEF-C2F8306F0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C251B-0179-E8DB-0415-B3F4ADB31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Lie algebras in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C9267E-4F9E-B967-446E-E06071ABBD97}"/>
                  </a:ext>
                </a:extLst>
              </p:cNvPr>
              <p:cNvSpPr txBox="1"/>
              <p:nvPr/>
            </p:nvSpPr>
            <p:spPr>
              <a:xfrm>
                <a:off x="1270000" y="2936669"/>
                <a:ext cx="2570512" cy="1145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C9267E-4F9E-B967-446E-E06071ABB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00" y="2936669"/>
                <a:ext cx="2570512" cy="1145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CAD6D0-007D-3F2E-A027-BF5608CA4A67}"/>
                  </a:ext>
                </a:extLst>
              </p:cNvPr>
              <p:cNvSpPr txBox="1"/>
              <p:nvPr/>
            </p:nvSpPr>
            <p:spPr>
              <a:xfrm>
                <a:off x="4599347" y="2936669"/>
                <a:ext cx="2650406" cy="11686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𝑑𝑂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ℏ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CAD6D0-007D-3F2E-A027-BF5608CA4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347" y="2936669"/>
                <a:ext cx="2650406" cy="11686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8A9DD00-4DE9-3007-A9E8-937863B87A39}"/>
                  </a:ext>
                </a:extLst>
              </p:cNvPr>
              <p:cNvSpPr txBox="1"/>
              <p:nvPr/>
            </p:nvSpPr>
            <p:spPr>
              <a:xfrm>
                <a:off x="3721100" y="1167906"/>
                <a:ext cx="612372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3200" dirty="0"/>
                  <a:t> - generator of the transformation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8A9DD00-4DE9-3007-A9E8-937863B87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167906"/>
                <a:ext cx="6123728" cy="584775"/>
              </a:xfrm>
              <a:prstGeom prst="rect">
                <a:avLst/>
              </a:prstGeom>
              <a:blipFill>
                <a:blip r:embed="rId4"/>
                <a:stretch>
                  <a:fillRect t="-12500" r="-1294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C3B58D-3FB4-BE54-4D4D-260041E8BA3C}"/>
                  </a:ext>
                </a:extLst>
              </p:cNvPr>
              <p:cNvSpPr txBox="1"/>
              <p:nvPr/>
            </p:nvSpPr>
            <p:spPr>
              <a:xfrm>
                <a:off x="3721100" y="1875326"/>
                <a:ext cx="789363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3200" dirty="0"/>
                  <a:t> - parameter of the generated transformation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C3B58D-3FB4-BE54-4D4D-260041E8B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875326"/>
                <a:ext cx="7893636" cy="584775"/>
              </a:xfrm>
              <a:prstGeom prst="rect">
                <a:avLst/>
              </a:prstGeom>
              <a:blipFill>
                <a:blip r:embed="rId5"/>
                <a:stretch>
                  <a:fillRect t="-12500" r="-849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916287-F77B-7941-4F1D-2C7782BBD4E5}"/>
                  </a:ext>
                </a:extLst>
              </p:cNvPr>
              <p:cNvSpPr txBox="1"/>
              <p:nvPr/>
            </p:nvSpPr>
            <p:spPr>
              <a:xfrm>
                <a:off x="424312" y="1491071"/>
                <a:ext cx="2793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916287-F77B-7941-4F1D-2C7782BBD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12" y="1491071"/>
                <a:ext cx="279352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8DB5BC-A7C3-C66C-EADA-1F236F4CD9F9}"/>
              </a:ext>
            </a:extLst>
          </p:cNvPr>
          <p:cNvCxnSpPr>
            <a:cxnSpLocks/>
          </p:cNvCxnSpPr>
          <p:nvPr/>
        </p:nvCxnSpPr>
        <p:spPr>
          <a:xfrm flipH="1" flipV="1">
            <a:off x="3498850" y="3959020"/>
            <a:ext cx="451204" cy="5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B51F04C-6F2D-E935-040B-133FEC49B656}"/>
              </a:ext>
            </a:extLst>
          </p:cNvPr>
          <p:cNvCxnSpPr>
            <a:cxnSpLocks/>
          </p:cNvCxnSpPr>
          <p:nvPr/>
        </p:nvCxnSpPr>
        <p:spPr>
          <a:xfrm flipV="1">
            <a:off x="5289550" y="3927270"/>
            <a:ext cx="577850" cy="607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BC65650-531D-710C-B911-6B3143D0E77A}"/>
              </a:ext>
            </a:extLst>
          </p:cNvPr>
          <p:cNvSpPr txBox="1"/>
          <p:nvPr/>
        </p:nvSpPr>
        <p:spPr>
          <a:xfrm>
            <a:off x="988257" y="4534767"/>
            <a:ext cx="8094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skew-symmetric bracket that tells you how a variable/observable changed during the transformation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CA9AD46-DFE2-C2C2-1FD3-666984F8E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85172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9341F-E2A0-104B-08ED-D0716089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Lie algebras in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F86C4F-C8CE-BF1B-1727-22CDCF4B5A1D}"/>
                  </a:ext>
                </a:extLst>
              </p:cNvPr>
              <p:cNvSpPr txBox="1"/>
              <p:nvPr/>
            </p:nvSpPr>
            <p:spPr>
              <a:xfrm>
                <a:off x="889000" y="1083682"/>
                <a:ext cx="3069943" cy="603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2F86C4F-C8CE-BF1B-1727-22CDCF4B5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00" y="1083682"/>
                <a:ext cx="3069943" cy="603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45122C-F872-D32E-FD94-CD77DE0DD028}"/>
                  </a:ext>
                </a:extLst>
              </p:cNvPr>
              <p:cNvSpPr txBox="1"/>
              <p:nvPr/>
            </p:nvSpPr>
            <p:spPr>
              <a:xfrm>
                <a:off x="4876800" y="1070982"/>
                <a:ext cx="3129639" cy="62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𝑡𝑟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45122C-F872-D32E-FD94-CD77DE0DD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1070982"/>
                <a:ext cx="3129639" cy="624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D417372-28B8-C123-593D-0E0714BB2383}"/>
              </a:ext>
            </a:extLst>
          </p:cNvPr>
          <p:cNvSpPr txBox="1"/>
          <p:nvPr/>
        </p:nvSpPr>
        <p:spPr>
          <a:xfrm>
            <a:off x="1709993" y="1687245"/>
            <a:ext cx="1427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Classical case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6B2C9D-D0FD-6A3A-2F48-B6583497F9C1}"/>
              </a:ext>
            </a:extLst>
          </p:cNvPr>
          <p:cNvSpPr txBox="1"/>
          <p:nvPr/>
        </p:nvSpPr>
        <p:spPr>
          <a:xfrm>
            <a:off x="5634293" y="1682043"/>
            <a:ext cx="153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Quantum case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46A754-03AC-0218-4BB5-748153454970}"/>
                  </a:ext>
                </a:extLst>
              </p:cNvPr>
              <p:cNvSpPr txBox="1"/>
              <p:nvPr/>
            </p:nvSpPr>
            <p:spPr>
              <a:xfrm>
                <a:off x="5069416" y="3059561"/>
                <a:ext cx="2827954" cy="1188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𝑡𝑟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sub>
                                  </m:s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𝚤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46A754-03AC-0218-4BB5-748153454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416" y="3059561"/>
                <a:ext cx="2827954" cy="11882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3AFA8E-5952-D193-5217-5EFCC891E62E}"/>
                  </a:ext>
                </a:extLst>
              </p:cNvPr>
              <p:cNvSpPr txBox="1"/>
              <p:nvPr/>
            </p:nvSpPr>
            <p:spPr>
              <a:xfrm>
                <a:off x="3087506" y="2406786"/>
                <a:ext cx="24630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ℰ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3AFA8E-5952-D193-5217-5EFCC891E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506" y="2406786"/>
                <a:ext cx="246304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12F740-54DB-73CA-EB1D-A400A6540C65}"/>
                  </a:ext>
                </a:extLst>
              </p:cNvPr>
              <p:cNvSpPr txBox="1"/>
              <p:nvPr/>
            </p:nvSpPr>
            <p:spPr>
              <a:xfrm>
                <a:off x="1091843" y="3170650"/>
                <a:ext cx="2664254" cy="603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∫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12F740-54DB-73CA-EB1D-A400A6540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43" y="3170650"/>
                <a:ext cx="2664254" cy="6035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0CB55D96-75EA-D1A3-492B-03236F7E7375}"/>
              </a:ext>
            </a:extLst>
          </p:cNvPr>
          <p:cNvSpPr txBox="1"/>
          <p:nvPr/>
        </p:nvSpPr>
        <p:spPr>
          <a:xfrm>
            <a:off x="541917" y="2429307"/>
            <a:ext cx="2336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Define bracket 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F229FE-6BA7-333A-5E1A-F65D50B86665}"/>
              </a:ext>
            </a:extLst>
          </p:cNvPr>
          <p:cNvSpPr txBox="1"/>
          <p:nvPr/>
        </p:nvSpPr>
        <p:spPr>
          <a:xfrm>
            <a:off x="918049" y="4647535"/>
            <a:ext cx="7336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Same Lie algebra in classical/quantum mechanics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3806B1-8DAD-81E3-C975-9C628D16EF87}"/>
                  </a:ext>
                </a:extLst>
              </p:cNvPr>
              <p:cNvSpPr txBox="1"/>
              <p:nvPr/>
            </p:nvSpPr>
            <p:spPr>
              <a:xfrm>
                <a:off x="2990058" y="5255957"/>
                <a:ext cx="319266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ℰ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3806B1-8DAD-81E3-C975-9C628D16E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058" y="5255957"/>
                <a:ext cx="319266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A27E9908-50D9-AF8D-5D51-06AC80046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774462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A7C3A-EB16-9C8E-9827-1D9FC7962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886CD0-E127-AB37-3BA8-309E605E489D}"/>
                  </a:ext>
                </a:extLst>
              </p:cNvPr>
              <p:cNvSpPr txBox="1"/>
              <p:nvPr/>
            </p:nvSpPr>
            <p:spPr>
              <a:xfrm>
                <a:off x="5069416" y="934479"/>
                <a:ext cx="2744406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𝑡𝑟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886CD0-E127-AB37-3BA8-309E605E4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416" y="934479"/>
                <a:ext cx="2744406" cy="825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DFC2B7-4740-A660-FA1D-8F710824D895}"/>
                  </a:ext>
                </a:extLst>
              </p:cNvPr>
              <p:cNvSpPr txBox="1"/>
              <p:nvPr/>
            </p:nvSpPr>
            <p:spPr>
              <a:xfrm>
                <a:off x="3087506" y="281704"/>
                <a:ext cx="24630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ℰ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DFC2B7-4740-A660-FA1D-8F710824D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506" y="281704"/>
                <a:ext cx="246304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A4574-6941-1D21-DD0E-66707F33E452}"/>
                  </a:ext>
                </a:extLst>
              </p:cNvPr>
              <p:cNvSpPr txBox="1"/>
              <p:nvPr/>
            </p:nvSpPr>
            <p:spPr>
              <a:xfrm>
                <a:off x="1091843" y="1045568"/>
                <a:ext cx="2664254" cy="603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∫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BA4574-6941-1D21-DD0E-66707F33E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43" y="1045568"/>
                <a:ext cx="2664254" cy="603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DFAA969-34CF-493A-448A-66D70AF1F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933" y="1941298"/>
            <a:ext cx="4635067" cy="3573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E76ED1-3CC9-9342-10E6-68F37299E8F0}"/>
              </a:ext>
            </a:extLst>
          </p:cNvPr>
          <p:cNvSpPr txBox="1"/>
          <p:nvPr/>
        </p:nvSpPr>
        <p:spPr>
          <a:xfrm>
            <a:off x="5910169" y="2216150"/>
            <a:ext cx="3337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It’s a Lie algebra!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A533DD-CBB8-FD33-4CDC-5D54CF8C15D6}"/>
              </a:ext>
            </a:extLst>
          </p:cNvPr>
          <p:cNvSpPr txBox="1"/>
          <p:nvPr/>
        </p:nvSpPr>
        <p:spPr>
          <a:xfrm>
            <a:off x="5381581" y="3092450"/>
            <a:ext cx="4990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Since both integral and trace are linear operators, properties are inherited from Poisson bracket/commutator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D2C173-C06E-BAE4-92A5-E206FA72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344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4EDE-11C4-E621-889E-19676721F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D1759-073E-5127-D6E7-ED9FA7A420E9}"/>
                  </a:ext>
                </a:extLst>
              </p:cNvPr>
              <p:cNvSpPr txBox="1"/>
              <p:nvPr/>
            </p:nvSpPr>
            <p:spPr>
              <a:xfrm>
                <a:off x="5069416" y="934479"/>
                <a:ext cx="2744406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𝑡𝑟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D1759-073E-5127-D6E7-ED9FA7A42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416" y="934479"/>
                <a:ext cx="2744406" cy="825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B3479E-09A1-6EBC-2122-6E04C5B6691B}"/>
                  </a:ext>
                </a:extLst>
              </p:cNvPr>
              <p:cNvSpPr txBox="1"/>
              <p:nvPr/>
            </p:nvSpPr>
            <p:spPr>
              <a:xfrm>
                <a:off x="3087506" y="281704"/>
                <a:ext cx="24630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ℰ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B3479E-09A1-6EBC-2122-6E04C5B66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506" y="281704"/>
                <a:ext cx="246304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2FB8BEB-2B60-2A3F-3911-5F6CFBC5CFB5}"/>
                  </a:ext>
                </a:extLst>
              </p:cNvPr>
              <p:cNvSpPr txBox="1"/>
              <p:nvPr/>
            </p:nvSpPr>
            <p:spPr>
              <a:xfrm>
                <a:off x="1091843" y="1045568"/>
                <a:ext cx="2664254" cy="603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∫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2FB8BEB-2B60-2A3F-3911-5F6CFBC5C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43" y="1045568"/>
                <a:ext cx="2664254" cy="603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CD3D5BA-D33B-6518-9EA6-121CBD0E7208}"/>
              </a:ext>
            </a:extLst>
          </p:cNvPr>
          <p:cNvSpPr txBox="1"/>
          <p:nvPr/>
        </p:nvSpPr>
        <p:spPr>
          <a:xfrm>
            <a:off x="6441619" y="2191210"/>
            <a:ext cx="4406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Is it a Poisson bracket?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CD5D31-CC51-6FAC-A3B8-D8ECFBD664E5}"/>
              </a:ext>
            </a:extLst>
          </p:cNvPr>
          <p:cNvSpPr txBox="1"/>
          <p:nvPr/>
        </p:nvSpPr>
        <p:spPr>
          <a:xfrm>
            <a:off x="2621012" y="3143916"/>
            <a:ext cx="499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What would the product be?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6A472E-0E24-4E29-AE06-CFCCB2C80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970" y="2417171"/>
            <a:ext cx="5236230" cy="244287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EE61A16-2133-CF76-B20B-39BBD0575ACE}"/>
              </a:ext>
            </a:extLst>
          </p:cNvPr>
          <p:cNvCxnSpPr/>
          <p:nvPr/>
        </p:nvCxnSpPr>
        <p:spPr>
          <a:xfrm flipV="1">
            <a:off x="4413250" y="2711450"/>
            <a:ext cx="0" cy="33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4968BC-B4F2-231D-BCAF-7BCBC732EB53}"/>
                  </a:ext>
                </a:extLst>
              </p:cNvPr>
              <p:cNvSpPr txBox="1"/>
              <p:nvPr/>
            </p:nvSpPr>
            <p:spPr>
              <a:xfrm>
                <a:off x="889677" y="3727290"/>
                <a:ext cx="70471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It’s not the product of statistical variables because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4968BC-B4F2-231D-BCAF-7BCBC732E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77" y="3727290"/>
                <a:ext cx="7047145" cy="369332"/>
              </a:xfrm>
              <a:prstGeom prst="rect">
                <a:avLst/>
              </a:prstGeom>
              <a:blipFill>
                <a:blip r:embed="rId6"/>
                <a:stretch>
                  <a:fillRect l="-77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EBCD8F7-8A58-FE29-0FBE-0227E77A9B50}"/>
              </a:ext>
            </a:extLst>
          </p:cNvPr>
          <p:cNvSpPr txBox="1"/>
          <p:nvPr/>
        </p:nvSpPr>
        <p:spPr>
          <a:xfrm>
            <a:off x="889677" y="4139588"/>
            <a:ext cx="7701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Can it be defined in terms of the generator of the composed transformation?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D7B30-0472-8A42-5FEE-52AE528FD300}"/>
              </a:ext>
            </a:extLst>
          </p:cNvPr>
          <p:cNvSpPr txBox="1"/>
          <p:nvPr/>
        </p:nvSpPr>
        <p:spPr>
          <a:xfrm>
            <a:off x="889677" y="4486747"/>
            <a:ext cx="7701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Can we define non-commutativity of variables based on non-commutativity of composed transformations? Can we find a relationship between the expectation of the product and the commutativity, or lack thereof?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3A0E2-0BB2-DD84-3057-49BCBB635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409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F71E5-8B56-A899-EEED-770B12585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7151238-1E5F-D05D-EB11-5A9D573E01F6}"/>
              </a:ext>
            </a:extLst>
          </p:cNvPr>
          <p:cNvSpPr txBox="1"/>
          <p:nvPr/>
        </p:nvSpPr>
        <p:spPr>
          <a:xfrm>
            <a:off x="409119" y="317960"/>
            <a:ext cx="7115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What new axiom is needed (if at all)?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E76535-C601-8274-8BB0-82787BF9831E}"/>
                  </a:ext>
                </a:extLst>
              </p:cNvPr>
              <p:cNvSpPr txBox="1"/>
              <p:nvPr/>
            </p:nvSpPr>
            <p:spPr>
              <a:xfrm>
                <a:off x="1073150" y="1263649"/>
                <a:ext cx="2570512" cy="1145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E76535-C601-8274-8BB0-82787BF98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50" y="1263649"/>
                <a:ext cx="2570512" cy="1145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2D19609-5E4D-6275-7F6D-DA3BCE0097E5}"/>
                  </a:ext>
                </a:extLst>
              </p:cNvPr>
              <p:cNvSpPr txBox="1"/>
              <p:nvPr/>
            </p:nvSpPr>
            <p:spPr>
              <a:xfrm>
                <a:off x="4402497" y="1263649"/>
                <a:ext cx="2650406" cy="11686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𝑑𝑂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d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ℏ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2D19609-5E4D-6275-7F6D-DA3BCE009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497" y="1263649"/>
                <a:ext cx="2650406" cy="11686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1B32D0B-4ED2-1EEF-FBDB-CCE3C7FEDDD4}"/>
              </a:ext>
            </a:extLst>
          </p:cNvPr>
          <p:cNvSpPr txBox="1"/>
          <p:nvPr/>
        </p:nvSpPr>
        <p:spPr>
          <a:xfrm>
            <a:off x="409119" y="2598003"/>
            <a:ext cx="7747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These are both deterministic and reversible transformations:</a:t>
            </a:r>
            <a:br>
              <a:rPr lang="en-US" sz="2400" dirty="0"/>
            </a:br>
            <a:r>
              <a:rPr lang="en-US" sz="2400" dirty="0"/>
              <a:t>they leave the entropy unchanged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6C5844-E573-49F4-F1A7-0B2F30D9557D}"/>
              </a:ext>
            </a:extLst>
          </p:cNvPr>
          <p:cNvSpPr txBox="1"/>
          <p:nvPr/>
        </p:nvSpPr>
        <p:spPr>
          <a:xfrm>
            <a:off x="409118" y="3454952"/>
            <a:ext cx="8252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Also, this structure guarantees us that there are always stationary ensembles under each deterministic and reversible transformation (e.g. Boltzmann distributions)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216473-A114-B246-10DB-AC36780DB2EC}"/>
              </a:ext>
            </a:extLst>
          </p:cNvPr>
          <p:cNvSpPr txBox="1"/>
          <p:nvPr/>
        </p:nvSpPr>
        <p:spPr>
          <a:xfrm>
            <a:off x="349250" y="4693381"/>
            <a:ext cx="90360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Can we turn it around? We already assumed ensembles must be equilibria to have an entropy well-defined. Is assuming that every ensemble is a stationary state of some time evolution enough?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118D5-89AD-0D83-F4C0-AFE80AE1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588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141A-3141-6A4D-7E17-5774BC94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FC1A3-A117-342F-9A13-B4B0E0FD7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8B2D8D-F327-055C-F789-24C3F94D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51527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1486-C92F-7703-5A69-F39A3A909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CDC149-60EE-3B48-8985-34D4870872EA}"/>
                  </a:ext>
                </a:extLst>
              </p:cNvPr>
              <p:cNvSpPr txBox="1"/>
              <p:nvPr/>
            </p:nvSpPr>
            <p:spPr>
              <a:xfrm>
                <a:off x="1350339" y="1193965"/>
                <a:ext cx="94913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Scientific laws are relationships between ensembles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EAD530E-E864-1366-9E84-9F4F648B2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39" y="1193965"/>
                <a:ext cx="9491322" cy="584775"/>
              </a:xfrm>
              <a:prstGeom prst="rect">
                <a:avLst/>
              </a:prstGeom>
              <a:blipFill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57D13F1D-A642-BD58-5B54-6D955FA69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32" y="291078"/>
            <a:ext cx="11210736" cy="654833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76FD2A3-4875-FFDB-4EF7-DCD0F6915384}"/>
              </a:ext>
            </a:extLst>
          </p:cNvPr>
          <p:cNvGrpSpPr/>
          <p:nvPr/>
        </p:nvGrpSpPr>
        <p:grpSpPr>
          <a:xfrm>
            <a:off x="1165530" y="2048972"/>
            <a:ext cx="9352375" cy="2862320"/>
            <a:chOff x="580914" y="2173045"/>
            <a:chExt cx="10837491" cy="33168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E36022D-0B8A-8493-B3E5-A2DB802CFF16}"/>
                    </a:ext>
                  </a:extLst>
                </p:cNvPr>
                <p:cNvSpPr/>
                <p:nvPr/>
              </p:nvSpPr>
              <p:spPr>
                <a:xfrm>
                  <a:off x="1215616" y="2689412"/>
                  <a:ext cx="1605250" cy="143076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/>
                    <a:t>Preparation</a:t>
                  </a:r>
                  <a:br>
                    <a:rPr lang="en-US" sz="1600" dirty="0"/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E36022D-0B8A-8493-B3E5-A2DB802CFF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5616" y="2689412"/>
                  <a:ext cx="1605250" cy="143076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F377E388-AFAE-2304-117D-7FFD95091C67}"/>
                    </a:ext>
                  </a:extLst>
                </p:cNvPr>
                <p:cNvSpPr/>
                <p:nvPr/>
              </p:nvSpPr>
              <p:spPr>
                <a:xfrm>
                  <a:off x="4105836" y="2689412"/>
                  <a:ext cx="1605250" cy="143076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/>
                    <a:t>Process</a:t>
                  </a:r>
                  <a:br>
                    <a:rPr lang="en-US" sz="1600" dirty="0"/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F377E388-AFAE-2304-117D-7FFD95091C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5836" y="2689412"/>
                  <a:ext cx="1605250" cy="143076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738AD7D-AD09-1338-5360-406821C3FFF3}"/>
                    </a:ext>
                  </a:extLst>
                </p:cNvPr>
                <p:cNvSpPr/>
                <p:nvPr/>
              </p:nvSpPr>
              <p:spPr>
                <a:xfrm>
                  <a:off x="6996057" y="2689412"/>
                  <a:ext cx="1605250" cy="1430767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/>
                    <a:t>Measurement</a:t>
                  </a:r>
                  <a:br>
                    <a:rPr lang="en-US" sz="1600" dirty="0"/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738AD7D-AD09-1338-5360-406821C3FF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6057" y="2689412"/>
                  <a:ext cx="1605250" cy="143076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F59F842-04A5-7C07-9753-3CA568BD345B}"/>
                </a:ext>
              </a:extLst>
            </p:cNvPr>
            <p:cNvCxnSpPr>
              <a:stCxn id="9" idx="3"/>
              <a:endCxn id="11" idx="1"/>
            </p:cNvCxnSpPr>
            <p:nvPr/>
          </p:nvCxnSpPr>
          <p:spPr>
            <a:xfrm>
              <a:off x="2820866" y="3404796"/>
              <a:ext cx="1284970" cy="0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4EBE0E20-8505-5EDB-F8DB-5496B2F08F14}"/>
                </a:ext>
              </a:extLst>
            </p:cNvPr>
            <p:cNvCxnSpPr>
              <a:cxnSpLocks/>
            </p:cNvCxnSpPr>
            <p:nvPr/>
          </p:nvCxnSpPr>
          <p:spPr>
            <a:xfrm>
              <a:off x="5711086" y="3404796"/>
              <a:ext cx="1284971" cy="0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03076A7-CD76-8C41-C0A8-0602F2AB10C1}"/>
                    </a:ext>
                  </a:extLst>
                </p:cNvPr>
                <p:cNvSpPr txBox="1"/>
                <p:nvPr/>
              </p:nvSpPr>
              <p:spPr>
                <a:xfrm>
                  <a:off x="3463351" y="2958353"/>
                  <a:ext cx="505180" cy="3923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03076A7-CD76-8C41-C0A8-0602F2AB1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3351" y="2958353"/>
                  <a:ext cx="505180" cy="3923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55F9EEF-B983-ADDA-0DE7-13646CC89F14}"/>
                    </a:ext>
                  </a:extLst>
                </p:cNvPr>
                <p:cNvSpPr txBox="1"/>
                <p:nvPr/>
              </p:nvSpPr>
              <p:spPr>
                <a:xfrm>
                  <a:off x="6353571" y="2958353"/>
                  <a:ext cx="520337" cy="3923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55F9EEF-B983-ADDA-0DE7-13646CC89F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3571" y="2958353"/>
                  <a:ext cx="520337" cy="39231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222B4C3-D28C-5D45-DEBE-98E53E8A8515}"/>
                    </a:ext>
                  </a:extLst>
                </p:cNvPr>
                <p:cNvSpPr txBox="1"/>
                <p:nvPr/>
              </p:nvSpPr>
              <p:spPr>
                <a:xfrm>
                  <a:off x="9243791" y="2958353"/>
                  <a:ext cx="546195" cy="3923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222B4C3-D28C-5D45-DEBE-98E53E8A85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43791" y="2958353"/>
                  <a:ext cx="546195" cy="39231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B1ADA54-4847-1DD1-6C10-519FA7E3E836}"/>
                </a:ext>
              </a:extLst>
            </p:cNvPr>
            <p:cNvCxnSpPr>
              <a:cxnSpLocks/>
            </p:cNvCxnSpPr>
            <p:nvPr/>
          </p:nvCxnSpPr>
          <p:spPr>
            <a:xfrm>
              <a:off x="8601307" y="3404796"/>
              <a:ext cx="1284971" cy="0"/>
            </a:xfrm>
            <a:prstGeom prst="straightConnector1">
              <a:avLst/>
            </a:prstGeom>
            <a:ln w="28575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0FBFC99-DAEB-896A-F410-CCCD2F0436F4}"/>
                </a:ext>
              </a:extLst>
            </p:cNvPr>
            <p:cNvSpPr/>
            <p:nvPr/>
          </p:nvSpPr>
          <p:spPr>
            <a:xfrm>
              <a:off x="931697" y="2495774"/>
              <a:ext cx="2531654" cy="1839558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047E555-8879-3937-C832-9B2631F0332C}"/>
                </a:ext>
              </a:extLst>
            </p:cNvPr>
            <p:cNvSpPr/>
            <p:nvPr/>
          </p:nvSpPr>
          <p:spPr>
            <a:xfrm>
              <a:off x="763794" y="2345167"/>
              <a:ext cx="5589777" cy="2142565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485301B-2350-67A3-485A-A771C2C0864F}"/>
                </a:ext>
              </a:extLst>
            </p:cNvPr>
            <p:cNvSpPr/>
            <p:nvPr/>
          </p:nvSpPr>
          <p:spPr>
            <a:xfrm>
              <a:off x="580914" y="2173045"/>
              <a:ext cx="8662877" cy="2467087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B16C03-D33A-82EC-44C7-581660249B28}"/>
                </a:ext>
              </a:extLst>
            </p:cNvPr>
            <p:cNvSpPr txBox="1"/>
            <p:nvPr/>
          </p:nvSpPr>
          <p:spPr>
            <a:xfrm>
              <a:off x="2883511" y="4812254"/>
              <a:ext cx="1155770" cy="67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Initial</a:t>
              </a:r>
              <a:br>
                <a:rPr lang="en-US" sz="1600" dirty="0"/>
              </a:br>
              <a:r>
                <a:rPr lang="en-US" sz="1600" dirty="0"/>
                <a:t>ensemble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B103CE-EBD6-7702-7B12-AA856AADBF76}"/>
                </a:ext>
              </a:extLst>
            </p:cNvPr>
            <p:cNvSpPr txBox="1"/>
            <p:nvPr/>
          </p:nvSpPr>
          <p:spPr>
            <a:xfrm>
              <a:off x="5777640" y="4792532"/>
              <a:ext cx="1155770" cy="67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Final</a:t>
              </a:r>
              <a:br>
                <a:rPr lang="en-US" sz="1600" dirty="0"/>
              </a:br>
              <a:r>
                <a:rPr lang="en-US" sz="1600" dirty="0"/>
                <a:t>ensemble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3717BC-3A8D-634B-0D16-FF0F395238A6}"/>
                </a:ext>
              </a:extLst>
            </p:cNvPr>
            <p:cNvSpPr txBox="1"/>
            <p:nvPr/>
          </p:nvSpPr>
          <p:spPr>
            <a:xfrm>
              <a:off x="10283588" y="3092387"/>
              <a:ext cx="1134817" cy="67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Statistical</a:t>
              </a:r>
              <a:br>
                <a:rPr lang="en-US" sz="1600" dirty="0"/>
              </a:br>
              <a:r>
                <a:rPr lang="en-US" sz="1600" dirty="0"/>
                <a:t>data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01A9E4F-60A1-A787-937F-C87A241AE55C}"/>
              </a:ext>
            </a:extLst>
          </p:cNvPr>
          <p:cNvGrpSpPr/>
          <p:nvPr/>
        </p:nvGrpSpPr>
        <p:grpSpPr>
          <a:xfrm>
            <a:off x="1657638" y="5222065"/>
            <a:ext cx="6313622" cy="1429978"/>
            <a:chOff x="835433" y="4010249"/>
            <a:chExt cx="6313622" cy="142997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6C3CAF9-CCD9-5773-60EC-100738BE207D}"/>
                </a:ext>
              </a:extLst>
            </p:cNvPr>
            <p:cNvSpPr/>
            <p:nvPr/>
          </p:nvSpPr>
          <p:spPr>
            <a:xfrm>
              <a:off x="835433" y="4010249"/>
              <a:ext cx="1350577" cy="1021977"/>
            </a:xfrm>
            <a:custGeom>
              <a:avLst/>
              <a:gdLst>
                <a:gd name="connsiteX0" fmla="*/ 0 w 1269594"/>
                <a:gd name="connsiteY0" fmla="*/ 0 h 1021977"/>
                <a:gd name="connsiteX1" fmla="*/ 1183341 w 1269594"/>
                <a:gd name="connsiteY1" fmla="*/ 0 h 1021977"/>
                <a:gd name="connsiteX2" fmla="*/ 1183341 w 1269594"/>
                <a:gd name="connsiteY2" fmla="*/ 222350 h 1021977"/>
                <a:gd name="connsiteX3" fmla="*/ 1269594 w 1269594"/>
                <a:gd name="connsiteY3" fmla="*/ 172994 h 1021977"/>
                <a:gd name="connsiteX4" fmla="*/ 1269594 w 1269594"/>
                <a:gd name="connsiteY4" fmla="*/ 827044 h 1021977"/>
                <a:gd name="connsiteX5" fmla="*/ 1183341 w 1269594"/>
                <a:gd name="connsiteY5" fmla="*/ 777688 h 1021977"/>
                <a:gd name="connsiteX6" fmla="*/ 1183341 w 1269594"/>
                <a:gd name="connsiteY6" fmla="*/ 1021977 h 1021977"/>
                <a:gd name="connsiteX7" fmla="*/ 0 w 1269594"/>
                <a:gd name="connsiteY7" fmla="*/ 1021977 h 102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9594" h="1021977">
                  <a:moveTo>
                    <a:pt x="0" y="0"/>
                  </a:moveTo>
                  <a:lnTo>
                    <a:pt x="1183341" y="0"/>
                  </a:lnTo>
                  <a:lnTo>
                    <a:pt x="1183341" y="222350"/>
                  </a:lnTo>
                  <a:lnTo>
                    <a:pt x="1269594" y="172994"/>
                  </a:lnTo>
                  <a:lnTo>
                    <a:pt x="1269594" y="827044"/>
                  </a:lnTo>
                  <a:lnTo>
                    <a:pt x="1183341" y="777688"/>
                  </a:lnTo>
                  <a:lnTo>
                    <a:pt x="1183341" y="1021977"/>
                  </a:lnTo>
                  <a:lnTo>
                    <a:pt x="0" y="1021977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dirty="0"/>
                <a:t>Preparation</a:t>
              </a:r>
              <a:br>
                <a:rPr lang="en-US" dirty="0"/>
              </a:br>
              <a:r>
                <a:rPr lang="en-US" dirty="0"/>
                <a:t>procedure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E5C8F44-DC13-C161-2286-323CAF5ADE03}"/>
                </a:ext>
              </a:extLst>
            </p:cNvPr>
            <p:cNvSpPr/>
            <p:nvPr/>
          </p:nvSpPr>
          <p:spPr>
            <a:xfrm>
              <a:off x="3759935" y="4390209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D6E524F-F60B-BDFE-B924-2585AD159D31}"/>
                </a:ext>
              </a:extLst>
            </p:cNvPr>
            <p:cNvSpPr/>
            <p:nvPr/>
          </p:nvSpPr>
          <p:spPr>
            <a:xfrm>
              <a:off x="2958223" y="4638740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285DC77-7B3B-DB83-A7A6-5E8AD183CDAF}"/>
                </a:ext>
              </a:extLst>
            </p:cNvPr>
            <p:cNvSpPr/>
            <p:nvPr/>
          </p:nvSpPr>
          <p:spPr>
            <a:xfrm>
              <a:off x="5234312" y="4612930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52896A6-6197-B9F8-7530-5D8C5A1E544F}"/>
                </a:ext>
              </a:extLst>
            </p:cNvPr>
            <p:cNvSpPr/>
            <p:nvPr/>
          </p:nvSpPr>
          <p:spPr>
            <a:xfrm>
              <a:off x="4381108" y="4227511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54C4DC0-2AF1-D9EF-74B8-74570737710A}"/>
                </a:ext>
              </a:extLst>
            </p:cNvPr>
            <p:cNvSpPr/>
            <p:nvPr/>
          </p:nvSpPr>
          <p:spPr>
            <a:xfrm>
              <a:off x="6282340" y="4638740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C471F9-0F91-4B31-BCE9-84B83B0FFD0D}"/>
                </a:ext>
              </a:extLst>
            </p:cNvPr>
            <p:cNvSpPr txBox="1"/>
            <p:nvPr/>
          </p:nvSpPr>
          <p:spPr>
            <a:xfrm>
              <a:off x="3379696" y="4978562"/>
              <a:ext cx="27703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Ensemble of outputs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8A57E91-E266-D2A2-D7CD-18A1ABBD124F}"/>
                    </a:ext>
                  </a:extLst>
                </p:cNvPr>
                <p:cNvSpPr txBox="1"/>
                <p:nvPr/>
              </p:nvSpPr>
              <p:spPr>
                <a:xfrm>
                  <a:off x="6616730" y="4183243"/>
                  <a:ext cx="53232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8A57E91-E266-D2A2-D7CD-18A1ABBD12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6730" y="4183243"/>
                  <a:ext cx="532325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Star: 5 Points 41">
              <a:extLst>
                <a:ext uri="{FF2B5EF4-FFF2-40B4-BE49-F238E27FC236}">
                  <a16:creationId xmlns:a16="http://schemas.microsoft.com/office/drawing/2014/main" id="{7ECEBA48-FA04-EC3E-A7EB-21022C2958D9}"/>
                </a:ext>
              </a:extLst>
            </p:cNvPr>
            <p:cNvSpPr/>
            <p:nvPr/>
          </p:nvSpPr>
          <p:spPr>
            <a:xfrm>
              <a:off x="5645484" y="4265178"/>
              <a:ext cx="156879" cy="156879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Star: 5 Points 42">
              <a:extLst>
                <a:ext uri="{FF2B5EF4-FFF2-40B4-BE49-F238E27FC236}">
                  <a16:creationId xmlns:a16="http://schemas.microsoft.com/office/drawing/2014/main" id="{DD21C136-1638-641B-34E9-C475AFBF87F2}"/>
                </a:ext>
              </a:extLst>
            </p:cNvPr>
            <p:cNvSpPr/>
            <p:nvPr/>
          </p:nvSpPr>
          <p:spPr>
            <a:xfrm>
              <a:off x="4133991" y="4549426"/>
              <a:ext cx="156879" cy="156879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00B6D8C-38EA-C358-2B2D-15C9AA3E25E7}"/>
                </a:ext>
              </a:extLst>
            </p:cNvPr>
            <p:cNvSpPr/>
            <p:nvPr/>
          </p:nvSpPr>
          <p:spPr>
            <a:xfrm>
              <a:off x="2563371" y="4285623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AB0201C-C04F-8203-B265-6AFE3C4B2D15}"/>
                </a:ext>
              </a:extLst>
            </p:cNvPr>
            <p:cNvSpPr/>
            <p:nvPr/>
          </p:nvSpPr>
          <p:spPr>
            <a:xfrm>
              <a:off x="4848779" y="4369764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701404A-9B1F-A41E-D5D0-54742FD88AC5}"/>
                </a:ext>
              </a:extLst>
            </p:cNvPr>
            <p:cNvSpPr/>
            <p:nvPr/>
          </p:nvSpPr>
          <p:spPr>
            <a:xfrm>
              <a:off x="6433674" y="4233330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D12E5B5-41B1-286F-C260-D7DBBFD781EC}"/>
                </a:ext>
              </a:extLst>
            </p:cNvPr>
            <p:cNvSpPr/>
            <p:nvPr/>
          </p:nvSpPr>
          <p:spPr>
            <a:xfrm>
              <a:off x="3227680" y="4227511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9795AE1-A5E1-1BD8-1DC7-414F56456616}"/>
                </a:ext>
              </a:extLst>
            </p:cNvPr>
            <p:cNvSpPr/>
            <p:nvPr/>
          </p:nvSpPr>
          <p:spPr>
            <a:xfrm>
              <a:off x="5645484" y="4763433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EDCD8F-3DBA-F3E2-CFCD-A27A49B3C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424693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198A3-00D5-8566-F60F-978433F8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requirements for an ensemble space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D98961-C20D-C81A-707A-B33E692CEE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Experimental verifiability</a:t>
                </a:r>
              </a:p>
              <a:p>
                <a:pPr lvl="1"/>
                <a:r>
                  <a:rPr lang="en-US" dirty="0"/>
                  <a:t>Verifiable statement: statement with a test that terminates successfully in finite time if and only if the statement is true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topology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-algebra</a:t>
                </a:r>
              </a:p>
              <a:p>
                <a:r>
                  <a:rPr lang="en-US" dirty="0"/>
                  <a:t>Statistical mixing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Convex structure</a:t>
                </a:r>
              </a:p>
              <a:p>
                <a:r>
                  <a:rPr lang="en-US" dirty="0"/>
                  <a:t>Ensemble variability</a:t>
                </a:r>
              </a:p>
              <a:p>
                <a:pPr lvl="1"/>
                <a:r>
                  <a:rPr lang="en-US" dirty="0"/>
                  <a:t>Outputs of preparations may not be identical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entropy, geometric structures</a:t>
                </a:r>
              </a:p>
              <a:p>
                <a:r>
                  <a:rPr lang="en-US" dirty="0"/>
                  <a:t>Ensemble equilibria</a:t>
                </a:r>
              </a:p>
              <a:p>
                <a:pPr lvl="1"/>
                <a:r>
                  <a:rPr lang="en-US" dirty="0"/>
                  <a:t>Ensembles are symmetries of processes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Lie algebra, Poisson structure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D98961-C20D-C81A-707A-B33E692CEE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6" t="-1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C8E42-61E7-32BF-BCD2-15199EA33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86857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1175F-6710-F47E-7EB4-14EFE8760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the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13D01-CE25-1691-C2C6-68BAD05FB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relationship between probability as used in physics and as used in a more generalized sense?</a:t>
            </a:r>
          </a:p>
          <a:p>
            <a:pPr lvl="1"/>
            <a:r>
              <a:rPr lang="en-US" dirty="0"/>
              <a:t>Probability is/can be applied as an inference tool to non-repeatable events</a:t>
            </a:r>
            <a:br>
              <a:rPr lang="en-US" dirty="0"/>
            </a:br>
            <a:r>
              <a:rPr lang="en-US" dirty="0"/>
              <a:t>(e.g. political elections)</a:t>
            </a:r>
          </a:p>
          <a:p>
            <a:pPr lvl="1"/>
            <a:r>
              <a:rPr lang="en-US" dirty="0"/>
              <a:t>Probability can be defined on spaces that lack physical structures</a:t>
            </a:r>
            <a:br>
              <a:rPr lang="en-US" dirty="0"/>
            </a:br>
            <a:r>
              <a:rPr lang="en-US" dirty="0"/>
              <a:t>(e.g. we need a symplectic structure to define classical phase space and Hamiltonian evolution, but not to define probability measures)</a:t>
            </a:r>
          </a:p>
          <a:p>
            <a:pPr lvl="2"/>
            <a:r>
              <a:rPr lang="en-US" dirty="0"/>
              <a:t>Can the converse happen?</a:t>
            </a:r>
          </a:p>
          <a:p>
            <a:pPr lvl="1"/>
            <a:r>
              <a:rPr lang="en-US" dirty="0"/>
              <a:t>Conjecture: if probabilities are defined in terms of bets, and we are</a:t>
            </a:r>
            <a:br>
              <a:rPr lang="en-US" dirty="0"/>
            </a:br>
            <a:r>
              <a:rPr lang="en-US" dirty="0"/>
              <a:t>applying those bets to physical systems, is the physical knowledge</a:t>
            </a:r>
            <a:br>
              <a:rPr lang="en-US" dirty="0"/>
            </a:br>
            <a:r>
              <a:rPr lang="en-US" dirty="0"/>
              <a:t>of the state space EXACTLY the knowledge of all the sure bets?</a:t>
            </a:r>
          </a:p>
          <a:p>
            <a:pPr lvl="1"/>
            <a:r>
              <a:rPr lang="en-US" dirty="0"/>
              <a:t>Given that the entropy plays a fundamental role in characterizing</a:t>
            </a:r>
            <a:br>
              <a:rPr lang="en-US" dirty="0"/>
            </a:br>
            <a:r>
              <a:rPr lang="en-US" dirty="0"/>
              <a:t>ensemble spaces, is that knowledge equivalent to the entropic</a:t>
            </a:r>
            <a:br>
              <a:rPr lang="en-US" dirty="0"/>
            </a:br>
            <a:r>
              <a:rPr lang="en-US" dirty="0"/>
              <a:t>structure?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6CC3C-A888-4BC7-5DDA-5D00F619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146111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2214A-003A-237D-6E72-F7FE60E54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F8160-8E0C-5649-1F32-B9D36BE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the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8321F-FF57-D394-96AE-5D3147CD7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use non-additive measures to characterize statistical ensembles when mutual exclusivity cannot be assumed?</a:t>
            </a:r>
          </a:p>
          <a:p>
            <a:pPr lvl="1"/>
            <a:r>
              <a:rPr lang="en-US" dirty="0"/>
              <a:t>In Kolmogorov probability, additivity is equivalent to assuming that all elements of the sample space are mutually exclusive</a:t>
            </a:r>
          </a:p>
          <a:p>
            <a:pPr lvl="1"/>
            <a:r>
              <a:rPr lang="en-US" dirty="0"/>
              <a:t>In classical mechanics, additivity of the Liouville measure (i.e. count of states) is equivalent to assuming states are mutually exclusive</a:t>
            </a:r>
          </a:p>
          <a:p>
            <a:pPr lvl="1"/>
            <a:r>
              <a:rPr lang="en-US" dirty="0"/>
              <a:t>Sub-additive measures may be used to describe the case where mutual exclusivity is lost: there is some “overlap” even between the “pure” ensembles</a:t>
            </a:r>
          </a:p>
          <a:p>
            <a:pPr lvl="1"/>
            <a:r>
              <a:rPr lang="en-US" dirty="0"/>
              <a:t>What integral/derivative can we use to generalize probability calculus?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C0C0A-3309-F36F-D703-28D86895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852521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o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80051</TotalTime>
  <Words>4310</Words>
  <Application>Microsoft Office PowerPoint</Application>
  <PresentationFormat>Widescreen</PresentationFormat>
  <Paragraphs>525</Paragraphs>
  <Slides>59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Cambria Math</vt:lpstr>
      <vt:lpstr>Wingdings</vt:lpstr>
      <vt:lpstr>Office Theme</vt:lpstr>
      <vt:lpstr>Developing a general theory for statistical ensembles</vt:lpstr>
      <vt:lpstr>Main goal of the program</vt:lpstr>
      <vt:lpstr>PowerPoint Presentation</vt:lpstr>
      <vt:lpstr>Base theory for all of physics</vt:lpstr>
      <vt:lpstr>PowerPoint Presentation</vt:lpstr>
      <vt:lpstr>PowerPoint Presentation</vt:lpstr>
      <vt:lpstr>Minimal requirements for an ensemble space</vt:lpstr>
      <vt:lpstr>Goals for the workshop</vt:lpstr>
      <vt:lpstr>Goals for the workshop</vt:lpstr>
      <vt:lpstr>Goals for the workshop</vt:lpstr>
      <vt:lpstr>Goals for the workshop</vt:lpstr>
      <vt:lpstr>Basic structures </vt:lpstr>
      <vt:lpstr>PowerPoint Presentation</vt:lpstr>
      <vt:lpstr>Topology and convex structure</vt:lpstr>
      <vt:lpstr>Topological convex spaces (TCS)</vt:lpstr>
      <vt:lpstr>Some terminology</vt:lpstr>
      <vt:lpstr>More terminology</vt:lpstr>
      <vt:lpstr>Limitations of TCS for probability/physics</vt:lpstr>
      <vt:lpstr>Entropy definition</vt:lpstr>
      <vt:lpstr>Entropy upper bound uniqueness</vt:lpstr>
      <vt:lpstr>Constraints from the entropy</vt:lpstr>
      <vt:lpstr>Constraints from the entropy</vt:lpstr>
      <vt:lpstr>Statistical quantities (affine functionals)</vt:lpstr>
      <vt:lpstr>Geometry from the entropy</vt:lpstr>
      <vt:lpstr>PowerPoint Presentation</vt:lpstr>
      <vt:lpstr>Mixture coefficient vs probability</vt:lpstr>
      <vt:lpstr>Orthogonal and separate subspaces</vt:lpstr>
      <vt:lpstr>Order structures – lattices </vt:lpstr>
      <vt:lpstr>Several useful lattices</vt:lpstr>
      <vt:lpstr>Subspace lattices in classical/quantum probability</vt:lpstr>
      <vt:lpstr>Beyond classical/quantum probability</vt:lpstr>
      <vt:lpstr>Measures </vt:lpstr>
      <vt:lpstr>PowerPoint Presentation</vt:lpstr>
      <vt:lpstr>Probability measure and fraction capacity </vt:lpstr>
      <vt:lpstr>Fraction capacity</vt:lpstr>
      <vt:lpstr>Properties of fraction capacity</vt:lpstr>
      <vt:lpstr>Connection to Choquet theory</vt:lpstr>
      <vt:lpstr>Generalization of Choquet theory</vt:lpstr>
      <vt:lpstr>Generalization of Choquet theory</vt:lpstr>
      <vt:lpstr>Connection to imprecise probability?</vt:lpstr>
      <vt:lpstr>Connection to imprecise probability?</vt:lpstr>
      <vt:lpstr>State counting measure and state capacity </vt:lpstr>
      <vt:lpstr>State capacity</vt:lpstr>
      <vt:lpstr>Properties of the state capacity</vt:lpstr>
      <vt:lpstr>State capacity</vt:lpstr>
      <vt:lpstr>Non-additive probability calculus? </vt:lpstr>
      <vt:lpstr>PowerPoint Presentation</vt:lpstr>
      <vt:lpstr>PowerPoint Presentation</vt:lpstr>
      <vt:lpstr>What integral?</vt:lpstr>
      <vt:lpstr>Counterexample for the Choquet integral</vt:lpstr>
      <vt:lpstr>Counterexample for the Choquet integral</vt:lpstr>
      <vt:lpstr>What derivative?</vt:lpstr>
      <vt:lpstr>Lie algebras </vt:lpstr>
      <vt:lpstr>Lie algebras in physics</vt:lpstr>
      <vt:lpstr>Lie algebras in physics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Gabriele Carcassi</dc:creator>
  <cp:lastModifiedBy>Gabriele Carcassi</cp:lastModifiedBy>
  <cp:revision>273</cp:revision>
  <dcterms:created xsi:type="dcterms:W3CDTF">2021-04-07T15:17:47Z</dcterms:created>
  <dcterms:modified xsi:type="dcterms:W3CDTF">2026-07-06T17:03:21Z</dcterms:modified>
</cp:coreProperties>
</file>